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257" r:id="rId3"/>
    <p:sldId id="258" r:id="rId4"/>
    <p:sldId id="259" r:id="rId5"/>
    <p:sldId id="260" r:id="rId6"/>
    <p:sldId id="261" r:id="rId7"/>
    <p:sldId id="263" r:id="rId8"/>
    <p:sldId id="264" r:id="rId9"/>
    <p:sldId id="265" r:id="rId10"/>
    <p:sldId id="266" r:id="rId11"/>
    <p:sldId id="271" r:id="rId12"/>
    <p:sldId id="272" r:id="rId13"/>
    <p:sldId id="273" r:id="rId14"/>
    <p:sldId id="267" r:id="rId15"/>
    <p:sldId id="268" r:id="rId16"/>
    <p:sldId id="269" r:id="rId17"/>
    <p:sldId id="275" r:id="rId18"/>
    <p:sldId id="276" r:id="rId19"/>
    <p:sldId id="279" r:id="rId20"/>
    <p:sldId id="280" r:id="rId21"/>
    <p:sldId id="281" r:id="rId22"/>
    <p:sldId id="270" r:id="rId23"/>
    <p:sldId id="282"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1426" y="-7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EB3E060-14A1-4962-9F4F-66C2A28EB85B}" type="datetimeFigureOut">
              <a:rPr lang="ru-RU" smtClean="0"/>
              <a:t>05.03.2019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48F378-3052-4F8D-AF37-67D66C9DD076}" type="slidenum">
              <a:rPr lang="ru-RU" smtClean="0"/>
              <a:t>‹#›</a:t>
            </a:fld>
            <a:endParaRPr lang="ru-RU"/>
          </a:p>
        </p:txBody>
      </p:sp>
    </p:spTree>
    <p:extLst>
      <p:ext uri="{BB962C8B-B14F-4D97-AF65-F5344CB8AC3E}">
        <p14:creationId xmlns:p14="http://schemas.microsoft.com/office/powerpoint/2010/main" val="13966896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CA48F378-3052-4F8D-AF37-67D66C9DD076}" type="slidenum">
              <a:rPr lang="ru-RU" smtClean="0"/>
              <a:t>11</a:t>
            </a:fld>
            <a:endParaRPr lang="ru-RU"/>
          </a:p>
        </p:txBody>
      </p:sp>
    </p:spTree>
    <p:extLst>
      <p:ext uri="{BB962C8B-B14F-4D97-AF65-F5344CB8AC3E}">
        <p14:creationId xmlns:p14="http://schemas.microsoft.com/office/powerpoint/2010/main" val="38684502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CA48F378-3052-4F8D-AF37-67D66C9DD076}" type="slidenum">
              <a:rPr lang="ru-RU" smtClean="0"/>
              <a:t>12</a:t>
            </a:fld>
            <a:endParaRPr lang="ru-RU"/>
          </a:p>
        </p:txBody>
      </p:sp>
    </p:spTree>
    <p:extLst>
      <p:ext uri="{BB962C8B-B14F-4D97-AF65-F5344CB8AC3E}">
        <p14:creationId xmlns:p14="http://schemas.microsoft.com/office/powerpoint/2010/main" val="31862722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CA48F378-3052-4F8D-AF37-67D66C9DD076}" type="slidenum">
              <a:rPr lang="ru-RU" smtClean="0"/>
              <a:t>16</a:t>
            </a:fld>
            <a:endParaRPr lang="ru-RU"/>
          </a:p>
        </p:txBody>
      </p:sp>
    </p:spTree>
    <p:extLst>
      <p:ext uri="{BB962C8B-B14F-4D97-AF65-F5344CB8AC3E}">
        <p14:creationId xmlns:p14="http://schemas.microsoft.com/office/powerpoint/2010/main" val="1765313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05.03.2019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05.03.2019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05.03.2019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05.03.2019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05.03.2019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05.03.2019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05.03.2019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05.03.2019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05.03.2019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05.03.2019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05.03.2019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05.03.2019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trig.zodorov.ru/kommunikativnih/index.html"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altLang="ru-RU" dirty="0">
                <a:solidFill>
                  <a:srgbClr val="FF0000"/>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Адаптация первоклассника в школе</a:t>
            </a:r>
            <a:endParaRPr lang="ru-RU" dirty="0">
              <a:solidFill>
                <a:srgbClr val="FF0000"/>
              </a:solidFill>
              <a:latin typeface="Times New Roman" panose="02020603050405020304" pitchFamily="18" charset="0"/>
              <a:cs typeface="Times New Roman" panose="02020603050405020304" pitchFamily="18" charset="0"/>
            </a:endParaRPr>
          </a:p>
        </p:txBody>
      </p:sp>
      <p:sp>
        <p:nvSpPr>
          <p:cNvPr id="5" name="Объект 4"/>
          <p:cNvSpPr>
            <a:spLocks noGrp="1"/>
          </p:cNvSpPr>
          <p:nvPr>
            <p:ph idx="1"/>
          </p:nvPr>
        </p:nvSpPr>
        <p:spPr>
          <a:xfrm>
            <a:off x="457200" y="1196752"/>
            <a:ext cx="8229600" cy="4929411"/>
          </a:xfrm>
        </p:spPr>
        <p:txBody>
          <a:bodyPr>
            <a:normAutofit/>
          </a:bodyPr>
          <a:lstStyle/>
          <a:p>
            <a:endParaRPr lang="ru-RU" dirty="0" smtClean="0"/>
          </a:p>
          <a:p>
            <a:endParaRPr lang="ru-RU" dirty="0"/>
          </a:p>
          <a:p>
            <a:endParaRPr lang="ru-RU" dirty="0" smtClean="0"/>
          </a:p>
          <a:p>
            <a:endParaRPr lang="ru-RU" dirty="0"/>
          </a:p>
          <a:p>
            <a:endParaRPr lang="ru-RU" dirty="0" smtClean="0"/>
          </a:p>
          <a:p>
            <a:endParaRPr lang="ru-RU" dirty="0"/>
          </a:p>
          <a:p>
            <a:pPr marL="0" indent="0" algn="r">
              <a:buNone/>
            </a:pPr>
            <a:r>
              <a:rPr lang="ru-RU" dirty="0" smtClean="0">
                <a:solidFill>
                  <a:srgbClr val="FF0000"/>
                </a:solidFill>
                <a:latin typeface="Times New Roman" panose="02020603050405020304" pitchFamily="18" charset="0"/>
                <a:cs typeface="Times New Roman" panose="02020603050405020304" pitchFamily="18" charset="0"/>
              </a:rPr>
              <a:t>Подготовила</a:t>
            </a:r>
            <a:r>
              <a:rPr lang="ru-RU" dirty="0" smtClean="0">
                <a:solidFill>
                  <a:srgbClr val="0070C0"/>
                </a:solidFill>
                <a:latin typeface="Times New Roman" panose="02020603050405020304" pitchFamily="18" charset="0"/>
                <a:cs typeface="Times New Roman" panose="02020603050405020304" pitchFamily="18" charset="0"/>
              </a:rPr>
              <a:t>: педагог-психолог</a:t>
            </a:r>
          </a:p>
          <a:p>
            <a:pPr marL="0" indent="0" algn="r">
              <a:buNone/>
            </a:pPr>
            <a:r>
              <a:rPr lang="ru-RU" dirty="0" smtClean="0">
                <a:solidFill>
                  <a:srgbClr val="0070C0"/>
                </a:solidFill>
                <a:latin typeface="Times New Roman" panose="02020603050405020304" pitchFamily="18" charset="0"/>
                <a:cs typeface="Times New Roman" panose="02020603050405020304" pitchFamily="18" charset="0"/>
              </a:rPr>
              <a:t>Данилина Н.С</a:t>
            </a:r>
            <a:r>
              <a:rPr lang="ru-RU"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1196752"/>
            <a:ext cx="5380112" cy="35283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70606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0000"/>
                </a:solidFill>
                <a:latin typeface="Times New Roman" panose="02020603050405020304" pitchFamily="18" charset="0"/>
                <a:cs typeface="Times New Roman" panose="02020603050405020304" pitchFamily="18" charset="0"/>
              </a:rPr>
              <a:t>Рекомендуемые фразы:</a:t>
            </a:r>
            <a:endParaRPr lang="ru-RU" dirty="0">
              <a:solidFill>
                <a:srgbClr val="FF000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lstStyle/>
          <a:p>
            <a:pPr marL="514350" indent="-514350">
              <a:buFontTx/>
              <a:buChar char="-"/>
            </a:pPr>
            <a:r>
              <a:rPr lang="ru-RU" altLang="ru-RU" dirty="0">
                <a:solidFill>
                  <a:srgbClr val="002060"/>
                </a:solidFill>
                <a:latin typeface="Bookman Old Style" pitchFamily="18" charset="0"/>
              </a:rPr>
              <a:t>Ты у меня умница!</a:t>
            </a:r>
          </a:p>
          <a:p>
            <a:pPr marL="514350" indent="-514350">
              <a:buFontTx/>
              <a:buChar char="-"/>
            </a:pPr>
            <a:r>
              <a:rPr lang="ru-RU" altLang="ru-RU" dirty="0">
                <a:solidFill>
                  <a:srgbClr val="002060"/>
                </a:solidFill>
                <a:latin typeface="Bookman Old Style" pitchFamily="18" charset="0"/>
              </a:rPr>
              <a:t>Как здорово, молодец!</a:t>
            </a:r>
          </a:p>
          <a:p>
            <a:pPr marL="514350" indent="-514350">
              <a:buFontTx/>
              <a:buChar char="-"/>
            </a:pPr>
            <a:r>
              <a:rPr lang="ru-RU" altLang="ru-RU" dirty="0">
                <a:solidFill>
                  <a:srgbClr val="002060"/>
                </a:solidFill>
                <a:latin typeface="Bookman Old Style" pitchFamily="18" charset="0"/>
              </a:rPr>
              <a:t>Как хорошо у тебя получилось, научи меня!</a:t>
            </a:r>
          </a:p>
          <a:p>
            <a:pPr marL="514350" indent="-514350">
              <a:buFontTx/>
              <a:buChar char="-"/>
            </a:pPr>
            <a:r>
              <a:rPr lang="ru-RU" altLang="ru-RU" dirty="0">
                <a:solidFill>
                  <a:srgbClr val="002060"/>
                </a:solidFill>
                <a:latin typeface="Bookman Old Style" pitchFamily="18" charset="0"/>
              </a:rPr>
              <a:t>Спасибо тебе…</a:t>
            </a:r>
          </a:p>
          <a:p>
            <a:pPr marL="514350" indent="-514350">
              <a:buFontTx/>
              <a:buChar char="-"/>
            </a:pPr>
            <a:r>
              <a:rPr lang="ru-RU" altLang="ru-RU" dirty="0">
                <a:solidFill>
                  <a:srgbClr val="002060"/>
                </a:solidFill>
                <a:latin typeface="Bookman Old Style" pitchFamily="18" charset="0"/>
              </a:rPr>
              <a:t>Если бы ты не помог (помогла), мне бы одной не справиться!</a:t>
            </a:r>
          </a:p>
          <a:p>
            <a:pPr marL="514350" indent="-514350">
              <a:buFontTx/>
              <a:buChar char="-"/>
            </a:pPr>
            <a:endParaRPr lang="ru-RU" altLang="ru-RU" sz="2800" dirty="0">
              <a:solidFill>
                <a:srgbClr val="002060"/>
              </a:solidFill>
              <a:latin typeface="Bookman Old Style" pitchFamily="18" charset="0"/>
            </a:endParaRPr>
          </a:p>
          <a:p>
            <a:endParaRPr lang="ru-RU" dirty="0"/>
          </a:p>
        </p:txBody>
      </p:sp>
    </p:spTree>
    <p:extLst>
      <p:ext uri="{BB962C8B-B14F-4D97-AF65-F5344CB8AC3E}">
        <p14:creationId xmlns:p14="http://schemas.microsoft.com/office/powerpoint/2010/main" val="17073644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a:solidFill>
                  <a:srgbClr val="FF0000"/>
                </a:solidFill>
                <a:latin typeface="Times New Roman" panose="02020603050405020304" pitchFamily="18" charset="0"/>
                <a:cs typeface="Times New Roman" panose="02020603050405020304" pitchFamily="18" charset="0"/>
              </a:rPr>
              <a:t>Основные показатели адаптации </a:t>
            </a:r>
          </a:p>
        </p:txBody>
      </p:sp>
      <p:sp>
        <p:nvSpPr>
          <p:cNvPr id="3" name="Объект 2"/>
          <p:cNvSpPr>
            <a:spLocks noGrp="1"/>
          </p:cNvSpPr>
          <p:nvPr>
            <p:ph idx="1"/>
          </p:nvPr>
        </p:nvSpPr>
        <p:spPr/>
        <p:txBody>
          <a:bodyPr/>
          <a:lstStyle/>
          <a:p>
            <a:pPr>
              <a:defRPr/>
            </a:pPr>
            <a:r>
              <a:rPr lang="ru-RU" dirty="0">
                <a:solidFill>
                  <a:srgbClr val="002060"/>
                </a:solidFill>
                <a:latin typeface="Times New Roman" panose="02020603050405020304" pitchFamily="18" charset="0"/>
                <a:cs typeface="Times New Roman" panose="02020603050405020304" pitchFamily="18" charset="0"/>
              </a:rPr>
              <a:t>Формирование адекватного поведения. </a:t>
            </a:r>
          </a:p>
          <a:p>
            <a:pPr>
              <a:defRPr/>
            </a:pPr>
            <a:r>
              <a:rPr lang="ru-RU" dirty="0">
                <a:solidFill>
                  <a:srgbClr val="002060"/>
                </a:solidFill>
                <a:latin typeface="Times New Roman" panose="02020603050405020304" pitchFamily="18" charset="0"/>
                <a:cs typeface="Times New Roman" panose="02020603050405020304" pitchFamily="18" charset="0"/>
              </a:rPr>
              <a:t> Установление контактов с учащимися, учителем. </a:t>
            </a:r>
          </a:p>
          <a:p>
            <a:pPr>
              <a:defRPr/>
            </a:pPr>
            <a:r>
              <a:rPr lang="ru-RU" dirty="0">
                <a:solidFill>
                  <a:srgbClr val="002060"/>
                </a:solidFill>
                <a:latin typeface="Times New Roman" panose="02020603050405020304" pitchFamily="18" charset="0"/>
                <a:cs typeface="Times New Roman" panose="02020603050405020304" pitchFamily="18" charset="0"/>
              </a:rPr>
              <a:t> Овладение навыками учебной деятельности </a:t>
            </a:r>
          </a:p>
          <a:p>
            <a:endParaRPr lang="ru-RU" dirty="0">
              <a:solidFill>
                <a:srgbClr val="002060"/>
              </a:solidFill>
            </a:endParaRPr>
          </a:p>
        </p:txBody>
      </p:sp>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47864" y="3861048"/>
            <a:ext cx="4176464" cy="27809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853411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0000"/>
                </a:solidFill>
                <a:latin typeface="Times New Roman" panose="02020603050405020304" pitchFamily="18" charset="0"/>
                <a:cs typeface="Times New Roman" panose="02020603050405020304" pitchFamily="18" charset="0"/>
              </a:rPr>
              <a:t>А как же у нас в классе?!</a:t>
            </a:r>
            <a:endParaRPr lang="ru-RU" dirty="0">
              <a:solidFill>
                <a:srgbClr val="FF000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lstStyle/>
          <a:p>
            <a:r>
              <a:rPr lang="ru-RU" sz="2000" dirty="0">
                <a:latin typeface="Times New Roman" panose="02020603050405020304" pitchFamily="18" charset="0"/>
                <a:cs typeface="Times New Roman" panose="02020603050405020304" pitchFamily="18" charset="0"/>
              </a:rPr>
              <a:t>эмоциональный фон в классе благоприятный</a:t>
            </a:r>
          </a:p>
          <a:p>
            <a:r>
              <a:rPr lang="ru-RU" sz="2000" dirty="0" smtClean="0">
                <a:latin typeface="Times New Roman" panose="02020603050405020304" pitchFamily="18" charset="0"/>
                <a:cs typeface="Times New Roman" panose="02020603050405020304" pitchFamily="18" charset="0"/>
              </a:rPr>
              <a:t>отношения </a:t>
            </a:r>
            <a:r>
              <a:rPr lang="ru-RU" sz="2000" dirty="0">
                <a:latin typeface="Times New Roman" panose="02020603050405020304" pitchFamily="18" charset="0"/>
                <a:cs typeface="Times New Roman" panose="02020603050405020304" pitchFamily="18" charset="0"/>
              </a:rPr>
              <a:t>с учителем у ребят в классе уже достаточно построены на положительных эмоциях и деловых отношениях (деловые отношения проявляются не  у всех</a:t>
            </a:r>
            <a:r>
              <a:rPr lang="ru-RU" sz="2000" dirty="0" smtClean="0">
                <a:latin typeface="Times New Roman" panose="02020603050405020304" pitchFamily="18" charset="0"/>
                <a:cs typeface="Times New Roman" panose="02020603050405020304" pitchFamily="18" charset="0"/>
              </a:rPr>
              <a:t>)</a:t>
            </a:r>
          </a:p>
          <a:p>
            <a:r>
              <a:rPr lang="ru-RU" sz="2000" dirty="0" smtClean="0">
                <a:latin typeface="Times New Roman" panose="02020603050405020304" pitchFamily="18" charset="0"/>
                <a:cs typeface="Times New Roman" panose="02020603050405020304" pitchFamily="18" charset="0"/>
              </a:rPr>
              <a:t>сформировалась позиция ученика- 6уч</a:t>
            </a:r>
          </a:p>
          <a:p>
            <a:r>
              <a:rPr lang="ru-RU" sz="2000" dirty="0">
                <a:latin typeface="Times New Roman" panose="02020603050405020304" pitchFamily="18" charset="0"/>
                <a:cs typeface="Times New Roman" panose="02020603050405020304" pitchFamily="18" charset="0"/>
              </a:rPr>
              <a:t>сформировалась позиция ученика, но больше школа привлекает с другой стороны -6 уч</a:t>
            </a:r>
            <a:r>
              <a:rPr lang="ru-RU" sz="2000" dirty="0" smtClean="0">
                <a:latin typeface="Times New Roman" panose="02020603050405020304" pitchFamily="18" charset="0"/>
                <a:cs typeface="Times New Roman" panose="02020603050405020304" pitchFamily="18" charset="0"/>
              </a:rPr>
              <a:t>.</a:t>
            </a:r>
          </a:p>
          <a:p>
            <a:r>
              <a:rPr lang="ru-RU" sz="2000" dirty="0">
                <a:latin typeface="Times New Roman" panose="02020603050405020304" pitchFamily="18" charset="0"/>
                <a:cs typeface="Times New Roman" panose="02020603050405020304" pitchFamily="18" charset="0"/>
              </a:rPr>
              <a:t>не сформировалась позиция ученика – 1 уч. </a:t>
            </a:r>
            <a:endParaRPr lang="ru-RU" sz="2000" dirty="0" smtClean="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6784890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188640"/>
            <a:ext cx="8280920" cy="5940088"/>
          </a:xfrm>
          <a:prstGeom prst="rect">
            <a:avLst/>
          </a:prstGeom>
        </p:spPr>
        <p:txBody>
          <a:bodyPr wrap="square">
            <a:spAutoFit/>
          </a:bodyPr>
          <a:lstStyle/>
          <a:p>
            <a:r>
              <a:rPr lang="ru-RU" dirty="0" smtClean="0"/>
              <a:t> </a:t>
            </a:r>
            <a:r>
              <a:rPr lang="ru-RU" sz="2000" dirty="0">
                <a:solidFill>
                  <a:srgbClr val="FF0000"/>
                </a:solidFill>
                <a:latin typeface="Times New Roman" panose="02020603050405020304" pitchFamily="18" charset="0"/>
                <a:cs typeface="Times New Roman" panose="02020603050405020304" pitchFamily="18" charset="0"/>
              </a:rPr>
              <a:t>Выявления </a:t>
            </a:r>
            <a:r>
              <a:rPr lang="ru-RU" sz="2000" dirty="0" err="1">
                <a:solidFill>
                  <a:srgbClr val="FF0000"/>
                </a:solidFill>
                <a:latin typeface="Times New Roman" panose="02020603050405020304" pitchFamily="18" charset="0"/>
                <a:cs typeface="Times New Roman" panose="02020603050405020304" pitchFamily="18" charset="0"/>
              </a:rPr>
              <a:t>сформированности</a:t>
            </a:r>
            <a:r>
              <a:rPr lang="ru-RU" sz="2000" dirty="0">
                <a:solidFill>
                  <a:srgbClr val="FF0000"/>
                </a:solidFill>
                <a:latin typeface="Times New Roman" panose="02020603050405020304" pitchFamily="18" charset="0"/>
                <a:cs typeface="Times New Roman" panose="02020603050405020304" pitchFamily="18" charset="0"/>
              </a:rPr>
              <a:t> внутренней позиции школьника.</a:t>
            </a:r>
          </a:p>
          <a:p>
            <a:pPr marL="342900" indent="-342900">
              <a:buFontTx/>
              <a:buChar char="-"/>
            </a:pPr>
            <a:r>
              <a:rPr lang="ru-RU" sz="2000" dirty="0" smtClean="0">
                <a:latin typeface="Times New Roman" panose="02020603050405020304" pitchFamily="18" charset="0"/>
                <a:cs typeface="Times New Roman" panose="02020603050405020304" pitchFamily="18" charset="0"/>
              </a:rPr>
              <a:t>1 </a:t>
            </a:r>
            <a:r>
              <a:rPr lang="ru-RU" sz="2000" dirty="0">
                <a:latin typeface="Times New Roman" panose="02020603050405020304" pitchFamily="18" charset="0"/>
                <a:cs typeface="Times New Roman" panose="02020603050405020304" pitchFamily="18" charset="0"/>
              </a:rPr>
              <a:t>уровень (положительное отношение к школе при отсутствии ориентации на содержание школьно-учебной действительности, т.е. сохранение дошкольной ориентации.)- </a:t>
            </a:r>
            <a:r>
              <a:rPr lang="ru-RU" sz="2000" dirty="0" smtClean="0">
                <a:latin typeface="Times New Roman" panose="02020603050405020304" pitchFamily="18" charset="0"/>
                <a:cs typeface="Times New Roman" panose="02020603050405020304" pitchFamily="18" charset="0"/>
              </a:rPr>
              <a:t>1 уч.</a:t>
            </a:r>
          </a:p>
          <a:p>
            <a:pPr marL="342900" indent="-342900">
              <a:buFontTx/>
              <a:buChar char="-"/>
            </a:pPr>
            <a:r>
              <a:rPr lang="ru-RU" sz="2000" dirty="0" smtClean="0">
                <a:latin typeface="Times New Roman" panose="02020603050405020304" pitchFamily="18" charset="0"/>
                <a:cs typeface="Times New Roman" panose="02020603050405020304" pitchFamily="18" charset="0"/>
              </a:rPr>
              <a:t>2 </a:t>
            </a:r>
            <a:r>
              <a:rPr lang="ru-RU" sz="2000" dirty="0">
                <a:latin typeface="Times New Roman" panose="02020603050405020304" pitchFamily="18" charset="0"/>
                <a:cs typeface="Times New Roman" panose="02020603050405020304" pitchFamily="18" charset="0"/>
              </a:rPr>
              <a:t>уровень (возникновение ориентации на содержательные моменты школьной действительности и образец «хорошего ученика», но при сохранении приоритета социальных аспектов школьного образа жизни, по сравнению с учебными аспектами)- 6 уч. </a:t>
            </a:r>
            <a:endParaRPr lang="ru-RU" sz="2000" dirty="0" smtClean="0">
              <a:latin typeface="Times New Roman" panose="02020603050405020304" pitchFamily="18" charset="0"/>
              <a:cs typeface="Times New Roman" panose="02020603050405020304" pitchFamily="18" charset="0"/>
            </a:endParaRPr>
          </a:p>
          <a:p>
            <a:pPr marL="342900" indent="-342900">
              <a:buFontTx/>
              <a:buChar char="-"/>
            </a:pPr>
            <a:r>
              <a:rPr lang="ru-RU" sz="2000" dirty="0" smtClean="0">
                <a:latin typeface="Times New Roman" panose="02020603050405020304" pitchFamily="18" charset="0"/>
                <a:cs typeface="Times New Roman" panose="02020603050405020304" pitchFamily="18" charset="0"/>
              </a:rPr>
              <a:t>3 </a:t>
            </a:r>
            <a:r>
              <a:rPr lang="ru-RU" sz="2000" dirty="0">
                <a:latin typeface="Times New Roman" panose="02020603050405020304" pitchFamily="18" charset="0"/>
                <a:cs typeface="Times New Roman" panose="02020603050405020304" pitchFamily="18" charset="0"/>
              </a:rPr>
              <a:t>уровень ( сочетание ориентации на социальные и собственно учебные аспекты школьной жизни)-  5 уч. </a:t>
            </a:r>
            <a:endParaRPr lang="ru-RU" sz="2000" dirty="0" smtClean="0">
              <a:latin typeface="Times New Roman" panose="02020603050405020304" pitchFamily="18" charset="0"/>
              <a:cs typeface="Times New Roman" panose="02020603050405020304" pitchFamily="18" charset="0"/>
            </a:endParaRPr>
          </a:p>
          <a:p>
            <a:r>
              <a:rPr lang="ru-RU" sz="2000" dirty="0">
                <a:solidFill>
                  <a:srgbClr val="FF0000"/>
                </a:solidFill>
                <a:latin typeface="Times New Roman" panose="02020603050405020304" pitchFamily="18" charset="0"/>
                <a:cs typeface="Times New Roman" panose="02020603050405020304" pitchFamily="18" charset="0"/>
              </a:rPr>
              <a:t>Сводная ведомость дневника психолого-педагогического наблюдения.</a:t>
            </a:r>
            <a:endParaRPr lang="ru-RU" sz="2000" dirty="0">
              <a:solidFill>
                <a:srgbClr val="FF0000"/>
              </a:solidFill>
              <a:latin typeface="Times New Roman" panose="02020603050405020304" pitchFamily="18" charset="0"/>
              <a:cs typeface="Times New Roman" panose="02020603050405020304" pitchFamily="18" charset="0"/>
            </a:endParaRPr>
          </a:p>
          <a:p>
            <a:r>
              <a:rPr lang="ru-RU" sz="2000" dirty="0">
                <a:latin typeface="Times New Roman" panose="02020603050405020304" pitchFamily="18" charset="0"/>
                <a:cs typeface="Times New Roman" panose="02020603050405020304" pitchFamily="18" charset="0"/>
              </a:rPr>
              <a:t>На начало учебного норма была выявлена у 8 учащихся, в середине учебного года у 10 учащихся, но сейчас </a:t>
            </a:r>
            <a:r>
              <a:rPr lang="ru-RU" sz="2000" dirty="0" err="1">
                <a:latin typeface="Times New Roman" panose="02020603050405020304" pitchFamily="18" charset="0"/>
                <a:cs typeface="Times New Roman" panose="02020603050405020304" pitchFamily="18" charset="0"/>
              </a:rPr>
              <a:t>дезадаптацию</a:t>
            </a:r>
            <a:r>
              <a:rPr lang="ru-RU" sz="2000" dirty="0">
                <a:latin typeface="Times New Roman" panose="02020603050405020304" pitchFamily="18" charset="0"/>
                <a:cs typeface="Times New Roman" panose="02020603050405020304" pitchFamily="18" charset="0"/>
              </a:rPr>
              <a:t> показала 1 </a:t>
            </a:r>
            <a:r>
              <a:rPr lang="ru-RU" sz="2000" dirty="0" smtClean="0">
                <a:latin typeface="Times New Roman" panose="02020603050405020304" pitchFamily="18" charset="0"/>
                <a:cs typeface="Times New Roman" panose="02020603050405020304" pitchFamily="18" charset="0"/>
              </a:rPr>
              <a:t>учащийся, </a:t>
            </a:r>
            <a:r>
              <a:rPr lang="ru-RU" sz="2000" dirty="0" err="1">
                <a:latin typeface="Times New Roman" panose="02020603050405020304" pitchFamily="18" charset="0"/>
                <a:cs typeface="Times New Roman" panose="02020603050405020304" pitchFamily="18" charset="0"/>
              </a:rPr>
              <a:t>субнорма</a:t>
            </a:r>
            <a:r>
              <a:rPr lang="ru-RU" sz="2000" dirty="0">
                <a:latin typeface="Times New Roman" panose="02020603050405020304" pitchFamily="18" charset="0"/>
                <a:cs typeface="Times New Roman" panose="02020603050405020304" pitchFamily="18" charset="0"/>
              </a:rPr>
              <a:t> у 2 учащихся</a:t>
            </a:r>
            <a:endParaRPr lang="ru-RU" sz="2000" dirty="0">
              <a:latin typeface="Times New Roman" panose="02020603050405020304" pitchFamily="18" charset="0"/>
              <a:cs typeface="Times New Roman" panose="02020603050405020304" pitchFamily="18" charset="0"/>
            </a:endParaRPr>
          </a:p>
          <a:p>
            <a:r>
              <a:rPr lang="ru-RU" sz="2000" dirty="0">
                <a:latin typeface="Times New Roman" panose="02020603050405020304" pitchFamily="18" charset="0"/>
                <a:cs typeface="Times New Roman" panose="02020603050405020304" pitchFamily="18" charset="0"/>
              </a:rPr>
              <a:t>Можно сделать следующий вывод:</a:t>
            </a:r>
          </a:p>
          <a:p>
            <a:r>
              <a:rPr lang="ru-RU" sz="2000" dirty="0">
                <a:latin typeface="Times New Roman" panose="02020603050405020304" pitchFamily="18" charset="0"/>
                <a:cs typeface="Times New Roman" panose="02020603050405020304" pitchFamily="18" charset="0"/>
              </a:rPr>
              <a:t>- Норма – 10 уч. </a:t>
            </a:r>
          </a:p>
          <a:p>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Субнорма</a:t>
            </a:r>
            <a:r>
              <a:rPr lang="ru-RU" sz="2000" dirty="0">
                <a:latin typeface="Times New Roman" panose="02020603050405020304" pitchFamily="18" charset="0"/>
                <a:cs typeface="Times New Roman" panose="02020603050405020304" pitchFamily="18" charset="0"/>
              </a:rPr>
              <a:t> (близко к норме) - 2 уч. </a:t>
            </a:r>
          </a:p>
          <a:p>
            <a:r>
              <a:rPr lang="ru-RU" sz="2000" dirty="0">
                <a:latin typeface="Times New Roman" panose="02020603050405020304" pitchFamily="18" charset="0"/>
                <a:cs typeface="Times New Roman" panose="02020603050405020304" pitchFamily="18" charset="0"/>
              </a:rPr>
              <a:t>-</a:t>
            </a:r>
            <a:r>
              <a:rPr lang="ru-RU" sz="2000" dirty="0" err="1">
                <a:latin typeface="Times New Roman" panose="02020603050405020304" pitchFamily="18" charset="0"/>
                <a:cs typeface="Times New Roman" panose="02020603050405020304" pitchFamily="18" charset="0"/>
              </a:rPr>
              <a:t>Дезадаптация</a:t>
            </a:r>
            <a:r>
              <a:rPr lang="ru-RU" sz="2000" dirty="0">
                <a:latin typeface="Times New Roman" panose="02020603050405020304" pitchFamily="18" charset="0"/>
                <a:cs typeface="Times New Roman" panose="02020603050405020304" pitchFamily="18" charset="0"/>
              </a:rPr>
              <a:t> -1 уч.</a:t>
            </a:r>
          </a:p>
          <a:p>
            <a:pPr marL="342900" indent="-342900">
              <a:buFontTx/>
              <a:buChar char="-"/>
            </a:pP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827850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0000"/>
                </a:solidFill>
                <a:latin typeface="Times New Roman" panose="02020603050405020304" pitchFamily="18" charset="0"/>
                <a:cs typeface="Times New Roman" panose="02020603050405020304" pitchFamily="18" charset="0"/>
              </a:rPr>
              <a:t>Советы родителям</a:t>
            </a:r>
            <a:endParaRPr lang="ru-RU" dirty="0">
              <a:solidFill>
                <a:srgbClr val="FF000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57200" y="1268760"/>
            <a:ext cx="8507288" cy="5256584"/>
          </a:xfrm>
        </p:spPr>
        <p:txBody>
          <a:bodyPr>
            <a:noAutofit/>
          </a:bodyPr>
          <a:lstStyle/>
          <a:p>
            <a:pPr>
              <a:lnSpc>
                <a:spcPct val="80000"/>
              </a:lnSpc>
              <a:buNone/>
            </a:pPr>
            <a:r>
              <a:rPr lang="ru-RU" altLang="ru-RU" sz="2400" dirty="0">
                <a:solidFill>
                  <a:srgbClr val="002060"/>
                </a:solidFill>
                <a:latin typeface="Times New Roman" panose="02020603050405020304" pitchFamily="18" charset="0"/>
                <a:cs typeface="Times New Roman" panose="02020603050405020304" pitchFamily="18" charset="0"/>
              </a:rPr>
              <a:t>Нужно стараться, чтобы ребёнок дольше оставался </a:t>
            </a:r>
            <a:r>
              <a:rPr lang="ru-RU" altLang="ru-RU" sz="2400" b="1" dirty="0">
                <a:solidFill>
                  <a:srgbClr val="FF0000"/>
                </a:solidFill>
                <a:latin typeface="Times New Roman" panose="02020603050405020304" pitchFamily="18" charset="0"/>
                <a:cs typeface="Times New Roman" panose="02020603050405020304" pitchFamily="18" charset="0"/>
              </a:rPr>
              <a:t>«почемучкой</a:t>
            </a:r>
            <a:r>
              <a:rPr lang="ru-RU" altLang="ru-RU" sz="2400" b="1" dirty="0">
                <a:solidFill>
                  <a:srgbClr val="002060"/>
                </a:solidFill>
                <a:latin typeface="Times New Roman" panose="02020603050405020304" pitchFamily="18" charset="0"/>
                <a:cs typeface="Times New Roman" panose="02020603050405020304" pitchFamily="18" charset="0"/>
              </a:rPr>
              <a:t>»</a:t>
            </a:r>
            <a:r>
              <a:rPr lang="ru-RU" altLang="ru-RU" sz="2400" dirty="0">
                <a:solidFill>
                  <a:srgbClr val="002060"/>
                </a:solidFill>
                <a:latin typeface="Times New Roman" panose="02020603050405020304" pitchFamily="18" charset="0"/>
                <a:cs typeface="Times New Roman" panose="02020603050405020304" pitchFamily="18" charset="0"/>
              </a:rPr>
              <a:t>. Школьник, не задающий вопросов, - это повод для родительской тревоги.</a:t>
            </a:r>
          </a:p>
          <a:p>
            <a:pPr algn="just">
              <a:lnSpc>
                <a:spcPct val="80000"/>
              </a:lnSpc>
              <a:buNone/>
            </a:pPr>
            <a:r>
              <a:rPr lang="ru-RU" altLang="ru-RU" sz="2400" dirty="0">
                <a:solidFill>
                  <a:srgbClr val="002060"/>
                </a:solidFill>
                <a:latin typeface="Times New Roman" panose="02020603050405020304" pitchFamily="18" charset="0"/>
                <a:cs typeface="Times New Roman" panose="02020603050405020304" pitchFamily="18" charset="0"/>
              </a:rPr>
              <a:t>«Любознательность создаёт учёных». Надо учить задавать вопросы, прежде всего самому себе, использовать словари и т.п. Родители должны провоцировать задавание вопросов и ни в коем случае не отмахиваться от них.</a:t>
            </a:r>
          </a:p>
          <a:p>
            <a:pPr algn="just">
              <a:lnSpc>
                <a:spcPct val="80000"/>
              </a:lnSpc>
              <a:buNone/>
            </a:pPr>
            <a:r>
              <a:rPr lang="ru-RU" altLang="ru-RU" sz="2400" dirty="0" smtClean="0">
                <a:solidFill>
                  <a:srgbClr val="FF0000"/>
                </a:solidFill>
                <a:latin typeface="Times New Roman" panose="02020603050405020304" pitchFamily="18" charset="0"/>
                <a:cs typeface="Times New Roman" panose="02020603050405020304" pitchFamily="18" charset="0"/>
              </a:rPr>
              <a:t>Семья должна </a:t>
            </a:r>
            <a:r>
              <a:rPr lang="ru-RU" altLang="ru-RU" sz="2400" dirty="0">
                <a:solidFill>
                  <a:srgbClr val="FF0000"/>
                </a:solidFill>
                <a:latin typeface="Times New Roman" panose="02020603050405020304" pitchFamily="18" charset="0"/>
                <a:cs typeface="Times New Roman" panose="02020603050405020304" pitchFamily="18" charset="0"/>
              </a:rPr>
              <a:t>формировать </a:t>
            </a:r>
            <a:r>
              <a:rPr lang="ru-RU" altLang="ru-RU" sz="2400" b="1" dirty="0">
                <a:solidFill>
                  <a:srgbClr val="FF0000"/>
                </a:solidFill>
                <a:latin typeface="Times New Roman" panose="02020603050405020304" pitchFamily="18" charset="0"/>
                <a:cs typeface="Times New Roman" panose="02020603050405020304" pitchFamily="18" charset="0"/>
              </a:rPr>
              <a:t>культ интеллекта</a:t>
            </a:r>
            <a:r>
              <a:rPr lang="ru-RU" altLang="ru-RU" sz="2400" dirty="0">
                <a:latin typeface="Times New Roman" panose="02020603050405020304" pitchFamily="18" charset="0"/>
                <a:cs typeface="Times New Roman" panose="02020603050405020304" pitchFamily="18" charset="0"/>
              </a:rPr>
              <a:t> </a:t>
            </a:r>
            <a:r>
              <a:rPr lang="ru-RU" altLang="ru-RU" sz="2400" dirty="0">
                <a:solidFill>
                  <a:srgbClr val="002060"/>
                </a:solidFill>
                <a:latin typeface="Times New Roman" panose="02020603050405020304" pitchFamily="18" charset="0"/>
                <a:cs typeface="Times New Roman" panose="02020603050405020304" pitchFamily="18" charset="0"/>
              </a:rPr>
              <a:t>– в создании домашней библиотеки, в интересных беседах, спорах. Объяснить ребёнку, что бесполезных знаний нет: всякое знание приносит </a:t>
            </a:r>
            <a:r>
              <a:rPr lang="ru-RU" altLang="ru-RU" sz="2400" dirty="0" smtClean="0">
                <a:solidFill>
                  <a:srgbClr val="002060"/>
                </a:solidFill>
                <a:latin typeface="Times New Roman" panose="02020603050405020304" pitchFamily="18" charset="0"/>
                <a:cs typeface="Times New Roman" panose="02020603050405020304" pitchFamily="18" charset="0"/>
              </a:rPr>
              <a:t>пользу. </a:t>
            </a:r>
            <a:r>
              <a:rPr lang="ru-RU" altLang="ru-RU" sz="2400" dirty="0">
                <a:solidFill>
                  <a:srgbClr val="002060"/>
                </a:solidFill>
                <a:latin typeface="Times New Roman" panose="02020603050405020304" pitchFamily="18" charset="0"/>
                <a:cs typeface="Times New Roman" panose="02020603050405020304" pitchFamily="18" charset="0"/>
              </a:rPr>
              <a:t>Нужно всё начинать делать вместе с ребёнком.</a:t>
            </a:r>
          </a:p>
          <a:p>
            <a:pPr algn="just">
              <a:lnSpc>
                <a:spcPct val="80000"/>
              </a:lnSpc>
              <a:buNone/>
            </a:pPr>
            <a:r>
              <a:rPr lang="ru-RU" altLang="ru-RU" sz="2400" dirty="0">
                <a:solidFill>
                  <a:srgbClr val="002060"/>
                </a:solidFill>
                <a:latin typeface="Times New Roman" panose="02020603050405020304" pitchFamily="18" charset="0"/>
                <a:cs typeface="Times New Roman" panose="02020603050405020304" pitchFamily="18" charset="0"/>
              </a:rPr>
              <a:t>Нужно ставить ребёнка в</a:t>
            </a:r>
            <a:r>
              <a:rPr lang="ru-RU" altLang="ru-RU" sz="2400" dirty="0">
                <a:latin typeface="Times New Roman" panose="02020603050405020304" pitchFamily="18" charset="0"/>
                <a:cs typeface="Times New Roman" panose="02020603050405020304" pitchFamily="18" charset="0"/>
              </a:rPr>
              <a:t> </a:t>
            </a:r>
            <a:r>
              <a:rPr lang="ru-RU" altLang="ru-RU" sz="2400" b="1" dirty="0">
                <a:solidFill>
                  <a:srgbClr val="FF0000"/>
                </a:solidFill>
                <a:latin typeface="Times New Roman" panose="02020603050405020304" pitchFamily="18" charset="0"/>
                <a:cs typeface="Times New Roman" panose="02020603050405020304" pitchFamily="18" charset="0"/>
              </a:rPr>
              <a:t>ситуацию размышления</a:t>
            </a:r>
            <a:r>
              <a:rPr lang="ru-RU" altLang="ru-RU" sz="2400" dirty="0">
                <a:latin typeface="Times New Roman" panose="02020603050405020304" pitchFamily="18" charset="0"/>
                <a:cs typeface="Times New Roman" panose="02020603050405020304" pitchFamily="18" charset="0"/>
              </a:rPr>
              <a:t>. </a:t>
            </a:r>
            <a:r>
              <a:rPr lang="ru-RU" altLang="ru-RU" sz="2400" dirty="0">
                <a:solidFill>
                  <a:srgbClr val="002060"/>
                </a:solidFill>
                <a:latin typeface="Times New Roman" panose="02020603050405020304" pitchFamily="18" charset="0"/>
                <a:cs typeface="Times New Roman" panose="02020603050405020304" pitchFamily="18" charset="0"/>
              </a:rPr>
              <a:t>Умение размышлять сформирует у него представление о последствиях каждого действия. Задача взрослого не столько в том, чтобы отвечать на вопрос ребёнка, сколько в том, чтобы побудить его думать, предлагать, выбирать</a:t>
            </a:r>
            <a:r>
              <a:rPr lang="ru-RU" altLang="ru-RU" sz="2400" dirty="0" smtClean="0">
                <a:solidFill>
                  <a:srgbClr val="002060"/>
                </a:solidFill>
                <a:latin typeface="Times New Roman" panose="02020603050405020304" pitchFamily="18" charset="0"/>
                <a:cs typeface="Times New Roman" panose="02020603050405020304" pitchFamily="18" charset="0"/>
              </a:rPr>
              <a:t>…</a:t>
            </a:r>
            <a:endParaRPr lang="ru-RU" altLang="ru-RU" sz="2400"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053023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476672"/>
            <a:ext cx="7992888" cy="5392245"/>
          </a:xfrm>
          <a:prstGeom prst="rect">
            <a:avLst/>
          </a:prstGeom>
        </p:spPr>
        <p:txBody>
          <a:bodyPr wrap="square">
            <a:spAutoFit/>
          </a:bodyPr>
          <a:lstStyle/>
          <a:p>
            <a:pPr algn="just">
              <a:lnSpc>
                <a:spcPct val="80000"/>
              </a:lnSpc>
            </a:pPr>
            <a:r>
              <a:rPr lang="ru-RU" altLang="ru-RU" sz="2400" dirty="0">
                <a:solidFill>
                  <a:srgbClr val="0070C0"/>
                </a:solidFill>
                <a:latin typeface="Times New Roman" panose="02020603050405020304" pitchFamily="18" charset="0"/>
                <a:cs typeface="Times New Roman" panose="02020603050405020304" pitchFamily="18" charset="0"/>
              </a:rPr>
              <a:t>Нужно научить ребёнка</a:t>
            </a:r>
            <a:r>
              <a:rPr lang="ru-RU" altLang="ru-RU" sz="2400" dirty="0">
                <a:latin typeface="Times New Roman" panose="02020603050405020304" pitchFamily="18" charset="0"/>
                <a:cs typeface="Times New Roman" panose="02020603050405020304" pitchFamily="18" charset="0"/>
              </a:rPr>
              <a:t> </a:t>
            </a:r>
            <a:r>
              <a:rPr lang="ru-RU" altLang="ru-RU" sz="2400" b="1" dirty="0">
                <a:solidFill>
                  <a:srgbClr val="FF0000"/>
                </a:solidFill>
                <a:latin typeface="Times New Roman" panose="02020603050405020304" pitchFamily="18" charset="0"/>
                <a:cs typeface="Times New Roman" panose="02020603050405020304" pitchFamily="18" charset="0"/>
              </a:rPr>
              <a:t>анализировать</a:t>
            </a:r>
            <a:r>
              <a:rPr lang="ru-RU" altLang="ru-RU" sz="2400" dirty="0">
                <a:solidFill>
                  <a:srgbClr val="FF0000"/>
                </a:solidFill>
                <a:latin typeface="Times New Roman" panose="02020603050405020304" pitchFamily="18" charset="0"/>
                <a:cs typeface="Times New Roman" panose="02020603050405020304" pitchFamily="18" charset="0"/>
              </a:rPr>
              <a:t> </a:t>
            </a:r>
            <a:r>
              <a:rPr lang="ru-RU" altLang="ru-RU" sz="2400" dirty="0">
                <a:solidFill>
                  <a:srgbClr val="0070C0"/>
                </a:solidFill>
                <a:latin typeface="Times New Roman" panose="02020603050405020304" pitchFamily="18" charset="0"/>
                <a:cs typeface="Times New Roman" panose="02020603050405020304" pitchFamily="18" charset="0"/>
              </a:rPr>
              <a:t>свою работу. Не указывать на совершённую ошибку в работе, а направлять его внимание на поиск её. Необходимо</a:t>
            </a:r>
            <a:r>
              <a:rPr lang="ru-RU" altLang="ru-RU" sz="2400" dirty="0">
                <a:latin typeface="Times New Roman" panose="02020603050405020304" pitchFamily="18" charset="0"/>
                <a:cs typeface="Times New Roman" panose="02020603050405020304" pitchFamily="18" charset="0"/>
              </a:rPr>
              <a:t> </a:t>
            </a:r>
            <a:r>
              <a:rPr lang="ru-RU" altLang="ru-RU" sz="2400" b="1" dirty="0">
                <a:solidFill>
                  <a:srgbClr val="FF0000"/>
                </a:solidFill>
                <a:latin typeface="Times New Roman" panose="02020603050405020304" pitchFamily="18" charset="0"/>
                <a:cs typeface="Times New Roman" panose="02020603050405020304" pitchFamily="18" charset="0"/>
              </a:rPr>
              <a:t>развивать внимание и память</a:t>
            </a:r>
            <a:r>
              <a:rPr lang="ru-RU" altLang="ru-RU" sz="2400" b="1" dirty="0">
                <a:solidFill>
                  <a:srgbClr val="0070C0"/>
                </a:solidFill>
                <a:latin typeface="Times New Roman" panose="02020603050405020304" pitchFamily="18" charset="0"/>
                <a:cs typeface="Times New Roman" panose="02020603050405020304" pitchFamily="18" charset="0"/>
              </a:rPr>
              <a:t> </a:t>
            </a:r>
            <a:r>
              <a:rPr lang="ru-RU" altLang="ru-RU" sz="2400" dirty="0">
                <a:solidFill>
                  <a:srgbClr val="0070C0"/>
                </a:solidFill>
                <a:latin typeface="Times New Roman" panose="02020603050405020304" pitchFamily="18" charset="0"/>
                <a:cs typeface="Times New Roman" panose="02020603050405020304" pitchFamily="18" charset="0"/>
              </a:rPr>
              <a:t>ребёнка</a:t>
            </a:r>
          </a:p>
          <a:p>
            <a:pPr algn="just">
              <a:lnSpc>
                <a:spcPct val="80000"/>
              </a:lnSpc>
              <a:buNone/>
            </a:pPr>
            <a:r>
              <a:rPr lang="ru-RU" altLang="ru-RU" sz="2400" dirty="0" smtClean="0">
                <a:solidFill>
                  <a:srgbClr val="0070C0"/>
                </a:solidFill>
                <a:latin typeface="Times New Roman" panose="02020603050405020304" pitchFamily="18" charset="0"/>
                <a:cs typeface="Times New Roman" panose="02020603050405020304" pitchFamily="18" charset="0"/>
              </a:rPr>
              <a:t>Благоприятно </a:t>
            </a:r>
            <a:r>
              <a:rPr lang="ru-RU" altLang="ru-RU" sz="2400" dirty="0">
                <a:solidFill>
                  <a:srgbClr val="0070C0"/>
                </a:solidFill>
                <a:latin typeface="Times New Roman" panose="02020603050405020304" pitchFamily="18" charset="0"/>
                <a:cs typeface="Times New Roman" panose="02020603050405020304" pitchFamily="18" charset="0"/>
              </a:rPr>
              <a:t>действует на него</a:t>
            </a:r>
            <a:r>
              <a:rPr lang="ru-RU" altLang="ru-RU" sz="2400" dirty="0">
                <a:latin typeface="Times New Roman" panose="02020603050405020304" pitchFamily="18" charset="0"/>
                <a:cs typeface="Times New Roman" panose="02020603050405020304" pitchFamily="18" charset="0"/>
              </a:rPr>
              <a:t> </a:t>
            </a:r>
            <a:r>
              <a:rPr lang="ru-RU" altLang="ru-RU" sz="2400" b="1" dirty="0">
                <a:solidFill>
                  <a:srgbClr val="FF0000"/>
                </a:solidFill>
                <a:latin typeface="Times New Roman" panose="02020603050405020304" pitchFamily="18" charset="0"/>
                <a:cs typeface="Times New Roman" panose="02020603050405020304" pitchFamily="18" charset="0"/>
              </a:rPr>
              <a:t>ситуация успеха.</a:t>
            </a:r>
            <a:r>
              <a:rPr lang="ru-RU" altLang="ru-RU" sz="2400" dirty="0">
                <a:solidFill>
                  <a:srgbClr val="0070C0"/>
                </a:solidFill>
                <a:latin typeface="Times New Roman" panose="02020603050405020304" pitchFamily="18" charset="0"/>
                <a:cs typeface="Times New Roman" panose="02020603050405020304" pitchFamily="18" charset="0"/>
              </a:rPr>
              <a:t> Она удовлетворяет потребность ребёнка в самоуважении и повышении престижа. Всегда можно найти какие-то успехи ребёнка, сравнивая его предыдущие успехи, отмечая его продвижение вперёд. Но нельзя сравнивать их с другими детьми.</a:t>
            </a:r>
          </a:p>
          <a:p>
            <a:pPr algn="just">
              <a:lnSpc>
                <a:spcPct val="80000"/>
              </a:lnSpc>
              <a:buNone/>
            </a:pPr>
            <a:r>
              <a:rPr lang="ru-RU" altLang="ru-RU" sz="2400" dirty="0">
                <a:solidFill>
                  <a:srgbClr val="0070C0"/>
                </a:solidFill>
                <a:latin typeface="Times New Roman" panose="02020603050405020304" pitchFamily="18" charset="0"/>
                <a:cs typeface="Times New Roman" panose="02020603050405020304" pitchFamily="18" charset="0"/>
              </a:rPr>
              <a:t>Оценивая результаты деятельности ребёнка,</a:t>
            </a:r>
            <a:r>
              <a:rPr lang="ru-RU" altLang="ru-RU" sz="2400" dirty="0">
                <a:solidFill>
                  <a:srgbClr val="FF0000"/>
                </a:solidFill>
                <a:latin typeface="Times New Roman" panose="02020603050405020304" pitchFamily="18" charset="0"/>
                <a:cs typeface="Times New Roman" panose="02020603050405020304" pitchFamily="18" charset="0"/>
              </a:rPr>
              <a:t> </a:t>
            </a:r>
            <a:r>
              <a:rPr lang="ru-RU" altLang="ru-RU" sz="2400" b="1" dirty="0">
                <a:solidFill>
                  <a:srgbClr val="FF0000"/>
                </a:solidFill>
                <a:latin typeface="Times New Roman" panose="02020603050405020304" pitchFamily="18" charset="0"/>
                <a:cs typeface="Times New Roman" panose="02020603050405020304" pitchFamily="18" charset="0"/>
              </a:rPr>
              <a:t>не переносить их на личность самого ребёнка.</a:t>
            </a:r>
            <a:r>
              <a:rPr lang="ru-RU" altLang="ru-RU" sz="2400" dirty="0">
                <a:latin typeface="Times New Roman" panose="02020603050405020304" pitchFamily="18" charset="0"/>
                <a:cs typeface="Times New Roman" panose="02020603050405020304" pitchFamily="18" charset="0"/>
              </a:rPr>
              <a:t> </a:t>
            </a:r>
            <a:r>
              <a:rPr lang="ru-RU" altLang="ru-RU" sz="2400" dirty="0">
                <a:solidFill>
                  <a:srgbClr val="0070C0"/>
                </a:solidFill>
                <a:latin typeface="Times New Roman" panose="02020603050405020304" pitchFamily="18" charset="0"/>
                <a:cs typeface="Times New Roman" panose="02020603050405020304" pitchFamily="18" charset="0"/>
              </a:rPr>
              <a:t>Он как личность всегда хороший и желанный для своих родителей. Нельзя сказать: «Ты всегда неаккуратный», а нужно: «Вот эта часть работы сделана неаккуратно».</a:t>
            </a:r>
            <a:endParaRPr lang="ru-RU" altLang="ru-RU" sz="2400" b="1" dirty="0">
              <a:solidFill>
                <a:srgbClr val="0070C0"/>
              </a:solidFill>
              <a:latin typeface="Times New Roman" panose="02020603050405020304" pitchFamily="18" charset="0"/>
              <a:cs typeface="Times New Roman" panose="02020603050405020304" pitchFamily="18" charset="0"/>
            </a:endParaRPr>
          </a:p>
          <a:p>
            <a:pPr algn="just">
              <a:lnSpc>
                <a:spcPct val="80000"/>
              </a:lnSpc>
              <a:buNone/>
            </a:pPr>
            <a:r>
              <a:rPr lang="ru-RU" altLang="ru-RU" sz="2400" b="1" dirty="0">
                <a:solidFill>
                  <a:srgbClr val="FF0000"/>
                </a:solidFill>
                <a:latin typeface="Times New Roman" panose="02020603050405020304" pitchFamily="18" charset="0"/>
                <a:cs typeface="Times New Roman" panose="02020603050405020304" pitchFamily="18" charset="0"/>
              </a:rPr>
              <a:t>Почаще ставить себя на место своего ребёнка и вспоминать себя в его возрасте.</a:t>
            </a:r>
          </a:p>
          <a:p>
            <a:endParaRPr lang="ru-RU" dirty="0"/>
          </a:p>
        </p:txBody>
      </p:sp>
    </p:spTree>
    <p:extLst>
      <p:ext uri="{BB962C8B-B14F-4D97-AF65-F5344CB8AC3E}">
        <p14:creationId xmlns:p14="http://schemas.microsoft.com/office/powerpoint/2010/main" val="28265646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332656"/>
            <a:ext cx="8352928" cy="5515356"/>
          </a:xfrm>
          <a:prstGeom prst="rect">
            <a:avLst/>
          </a:prstGeom>
        </p:spPr>
        <p:txBody>
          <a:bodyPr wrap="square">
            <a:spAutoFit/>
          </a:bodyPr>
          <a:lstStyle/>
          <a:p>
            <a:pPr indent="12700">
              <a:lnSpc>
                <a:spcPct val="80000"/>
              </a:lnSpc>
              <a:defRPr/>
            </a:pPr>
            <a:r>
              <a:rPr lang="ru-RU" altLang="ru-RU" sz="2000" b="1" dirty="0">
                <a:solidFill>
                  <a:srgbClr val="FF0000"/>
                </a:solidFill>
                <a:latin typeface="Times New Roman" panose="02020603050405020304" pitchFamily="18" charset="0"/>
                <a:cs typeface="Times New Roman" panose="02020603050405020304" pitchFamily="18" charset="0"/>
              </a:rPr>
              <a:t>Ошибки ребенка не должны вас раздражать, они должны удивлять. </a:t>
            </a:r>
            <a:r>
              <a:rPr lang="ru-RU" altLang="ru-RU" sz="2000" dirty="0">
                <a:solidFill>
                  <a:srgbClr val="0070C0"/>
                </a:solidFill>
                <a:latin typeface="Times New Roman" panose="02020603050405020304" pitchFamily="18" charset="0"/>
                <a:cs typeface="Times New Roman" panose="02020603050405020304" pitchFamily="18" charset="0"/>
              </a:rPr>
              <a:t>Дайте ребенку почувствовать вашу уверенность в его успехе. Не ругайте за ошибки, не восклицайте: «Мы столько раз писали это слово, а ты опять пишешь неправильно!» Лучше удивитесь: «Ой! Как же это получилось?» </a:t>
            </a:r>
            <a:br>
              <a:rPr lang="ru-RU" altLang="ru-RU" sz="2000" dirty="0">
                <a:solidFill>
                  <a:srgbClr val="0070C0"/>
                </a:solidFill>
                <a:latin typeface="Times New Roman" panose="02020603050405020304" pitchFamily="18" charset="0"/>
                <a:cs typeface="Times New Roman" panose="02020603050405020304" pitchFamily="18" charset="0"/>
              </a:rPr>
            </a:br>
            <a:r>
              <a:rPr lang="ru-RU" altLang="ru-RU" sz="2000" dirty="0">
                <a:solidFill>
                  <a:srgbClr val="0070C0"/>
                </a:solidFill>
                <a:latin typeface="Times New Roman" panose="02020603050405020304" pitchFamily="18" charset="0"/>
                <a:cs typeface="Times New Roman" panose="02020603050405020304" pitchFamily="18" charset="0"/>
              </a:rPr>
              <a:t/>
            </a:r>
            <a:br>
              <a:rPr lang="ru-RU" altLang="ru-RU" sz="2000" dirty="0">
                <a:solidFill>
                  <a:srgbClr val="0070C0"/>
                </a:solidFill>
                <a:latin typeface="Times New Roman" panose="02020603050405020304" pitchFamily="18" charset="0"/>
                <a:cs typeface="Times New Roman" panose="02020603050405020304" pitchFamily="18" charset="0"/>
              </a:rPr>
            </a:br>
            <a:r>
              <a:rPr lang="ru-RU" altLang="ru-RU" sz="2000" b="1" dirty="0">
                <a:latin typeface="Times New Roman" panose="02020603050405020304" pitchFamily="18" charset="0"/>
                <a:cs typeface="Times New Roman" panose="02020603050405020304" pitchFamily="18" charset="0"/>
              </a:rPr>
              <a:t> </a:t>
            </a:r>
            <a:r>
              <a:rPr lang="ru-RU" altLang="ru-RU" sz="2000" b="1" dirty="0">
                <a:solidFill>
                  <a:srgbClr val="FF0000"/>
                </a:solidFill>
                <a:latin typeface="Times New Roman" panose="02020603050405020304" pitchFamily="18" charset="0"/>
                <a:cs typeface="Times New Roman" panose="02020603050405020304" pitchFamily="18" charset="0"/>
              </a:rPr>
              <a:t>Встречая ребенка из школы, постарайтесь усилить в нем положительные впечатления и не акцентировать внимание на </a:t>
            </a:r>
            <a:r>
              <a:rPr lang="ru-RU" altLang="ru-RU" sz="2000" b="1" dirty="0" smtClean="0">
                <a:solidFill>
                  <a:srgbClr val="FF0000"/>
                </a:solidFill>
                <a:latin typeface="Times New Roman" panose="02020603050405020304" pitchFamily="18" charset="0"/>
                <a:cs typeface="Times New Roman" panose="02020603050405020304" pitchFamily="18" charset="0"/>
              </a:rPr>
              <a:t>негативном.</a:t>
            </a:r>
            <a:r>
              <a:rPr lang="ru-RU" altLang="ru-RU" sz="2000" dirty="0">
                <a:solidFill>
                  <a:srgbClr val="FF0000"/>
                </a:solidFill>
                <a:latin typeface="Times New Roman" panose="02020603050405020304" pitchFamily="18" charset="0"/>
                <a:cs typeface="Times New Roman" panose="02020603050405020304" pitchFamily="18" charset="0"/>
              </a:rPr>
              <a:t> </a:t>
            </a:r>
            <a:r>
              <a:rPr lang="ru-RU" altLang="ru-RU" sz="2000" dirty="0">
                <a:solidFill>
                  <a:srgbClr val="0070C0"/>
                </a:solidFill>
                <a:latin typeface="Times New Roman" panose="02020603050405020304" pitchFamily="18" charset="0"/>
                <a:cs typeface="Times New Roman" panose="02020603050405020304" pitchFamily="18" charset="0"/>
              </a:rPr>
              <a:t>Поставьте вопрос так: «Что сегодня было хорошего? Что было самое интересное?»</a:t>
            </a:r>
            <a:br>
              <a:rPr lang="ru-RU" altLang="ru-RU" sz="2000" dirty="0">
                <a:solidFill>
                  <a:srgbClr val="0070C0"/>
                </a:solidFill>
                <a:latin typeface="Times New Roman" panose="02020603050405020304" pitchFamily="18" charset="0"/>
                <a:cs typeface="Times New Roman" panose="02020603050405020304" pitchFamily="18" charset="0"/>
              </a:rPr>
            </a:br>
            <a:r>
              <a:rPr lang="ru-RU" altLang="ru-RU" sz="2000" dirty="0">
                <a:solidFill>
                  <a:srgbClr val="0070C0"/>
                </a:solidFill>
                <a:latin typeface="Times New Roman" panose="02020603050405020304" pitchFamily="18" charset="0"/>
                <a:cs typeface="Times New Roman" panose="02020603050405020304" pitchFamily="18" charset="0"/>
              </a:rPr>
              <a:t/>
            </a:r>
            <a:br>
              <a:rPr lang="ru-RU" altLang="ru-RU" sz="2000" dirty="0">
                <a:solidFill>
                  <a:srgbClr val="0070C0"/>
                </a:solidFill>
                <a:latin typeface="Times New Roman" panose="02020603050405020304" pitchFamily="18" charset="0"/>
                <a:cs typeface="Times New Roman" panose="02020603050405020304" pitchFamily="18" charset="0"/>
              </a:rPr>
            </a:br>
            <a:r>
              <a:rPr lang="ru-RU" altLang="ru-RU" sz="2000" b="1" dirty="0">
                <a:latin typeface="Times New Roman" panose="02020603050405020304" pitchFamily="18" charset="0"/>
                <a:cs typeface="Times New Roman" panose="02020603050405020304" pitchFamily="18" charset="0"/>
              </a:rPr>
              <a:t> </a:t>
            </a:r>
            <a:r>
              <a:rPr lang="ru-RU" altLang="ru-RU" sz="2000" b="1" dirty="0">
                <a:solidFill>
                  <a:srgbClr val="FF0000"/>
                </a:solidFill>
                <a:latin typeface="Times New Roman" panose="02020603050405020304" pitchFamily="18" charset="0"/>
                <a:cs typeface="Times New Roman" panose="02020603050405020304" pitchFamily="18" charset="0"/>
              </a:rPr>
              <a:t>После выполнения уроков похвалите ребенка</a:t>
            </a:r>
            <a:r>
              <a:rPr lang="ru-RU" altLang="ru-RU" sz="2000" dirty="0">
                <a:solidFill>
                  <a:srgbClr val="0070C0"/>
                </a:solidFill>
                <a:latin typeface="Times New Roman" panose="02020603050405020304" pitchFamily="18" charset="0"/>
                <a:cs typeface="Times New Roman" panose="02020603050405020304" pitchFamily="18" charset="0"/>
              </a:rPr>
              <a:t>: «Ты сегодня так быстро и хорошо все сделал!» Радуйтесь его успехам и новым знаниям: «Неужели ты уже знаешь, как решать такие сложные задачи?»</a:t>
            </a:r>
            <a:br>
              <a:rPr lang="ru-RU" altLang="ru-RU" sz="2000" dirty="0">
                <a:solidFill>
                  <a:srgbClr val="0070C0"/>
                </a:solidFill>
                <a:latin typeface="Times New Roman" panose="02020603050405020304" pitchFamily="18" charset="0"/>
                <a:cs typeface="Times New Roman" panose="02020603050405020304" pitchFamily="18" charset="0"/>
              </a:rPr>
            </a:br>
            <a:r>
              <a:rPr lang="ru-RU" altLang="ru-RU" sz="2000" dirty="0">
                <a:latin typeface="Times New Roman" panose="02020603050405020304" pitchFamily="18" charset="0"/>
                <a:cs typeface="Times New Roman" panose="02020603050405020304" pitchFamily="18" charset="0"/>
              </a:rPr>
              <a:t/>
            </a:r>
            <a:br>
              <a:rPr lang="ru-RU" altLang="ru-RU" sz="2000" dirty="0">
                <a:latin typeface="Times New Roman" panose="02020603050405020304" pitchFamily="18" charset="0"/>
                <a:cs typeface="Times New Roman" panose="02020603050405020304" pitchFamily="18" charset="0"/>
              </a:rPr>
            </a:br>
            <a:r>
              <a:rPr lang="ru-RU" altLang="ru-RU" sz="2000" dirty="0">
                <a:latin typeface="Times New Roman" panose="02020603050405020304" pitchFamily="18" charset="0"/>
                <a:cs typeface="Times New Roman" panose="02020603050405020304" pitchFamily="18" charset="0"/>
              </a:rPr>
              <a:t> </a:t>
            </a:r>
            <a:r>
              <a:rPr lang="ru-RU" altLang="ru-RU" sz="2000" dirty="0">
                <a:solidFill>
                  <a:srgbClr val="0070C0"/>
                </a:solidFill>
                <a:latin typeface="Times New Roman" panose="02020603050405020304" pitchFamily="18" charset="0"/>
                <a:cs typeface="Times New Roman" panose="02020603050405020304" pitchFamily="18" charset="0"/>
              </a:rPr>
              <a:t>Ключ к успеху </a:t>
            </a:r>
            <a:r>
              <a:rPr lang="ru-RU" altLang="ru-RU" sz="2000" dirty="0">
                <a:latin typeface="Times New Roman" panose="02020603050405020304" pitchFamily="18" charset="0"/>
                <a:cs typeface="Times New Roman" panose="02020603050405020304" pitchFamily="18" charset="0"/>
              </a:rPr>
              <a:t>– </a:t>
            </a:r>
            <a:r>
              <a:rPr lang="ru-RU" altLang="ru-RU" sz="2000" b="1" dirty="0">
                <a:solidFill>
                  <a:srgbClr val="FF0000"/>
                </a:solidFill>
                <a:latin typeface="Times New Roman" panose="02020603050405020304" pitchFamily="18" charset="0"/>
                <a:cs typeface="Times New Roman" panose="02020603050405020304" pitchFamily="18" charset="0"/>
              </a:rPr>
              <a:t>понимание трудностей ребенка и спокойная родительская уверенность в его возможностях.</a:t>
            </a:r>
            <a:r>
              <a:rPr lang="ru-RU" altLang="ru-RU" sz="2000" dirty="0">
                <a:solidFill>
                  <a:srgbClr val="0070C0"/>
                </a:solidFill>
                <a:latin typeface="Times New Roman" panose="02020603050405020304" pitchFamily="18" charset="0"/>
                <a:cs typeface="Times New Roman" panose="02020603050405020304" pitchFamily="18" charset="0"/>
              </a:rPr>
              <a:t> С такой поддержкой ребенок будет чувствовать себя в безопасности и легче справится с любыми сложностями.</a:t>
            </a:r>
            <a:br>
              <a:rPr lang="ru-RU" altLang="ru-RU" sz="2000" dirty="0">
                <a:solidFill>
                  <a:srgbClr val="0070C0"/>
                </a:solidFill>
                <a:latin typeface="Times New Roman" panose="02020603050405020304" pitchFamily="18" charset="0"/>
                <a:cs typeface="Times New Roman" panose="02020603050405020304" pitchFamily="18" charset="0"/>
              </a:rPr>
            </a:br>
            <a:r>
              <a:rPr lang="ru-RU" altLang="ru-RU" sz="2000" dirty="0">
                <a:solidFill>
                  <a:srgbClr val="0070C0"/>
                </a:solidFill>
                <a:latin typeface="Times New Roman" panose="02020603050405020304" pitchFamily="18" charset="0"/>
                <a:cs typeface="Times New Roman" panose="02020603050405020304" pitchFamily="18" charset="0"/>
              </a:rPr>
              <a:t/>
            </a:r>
            <a:br>
              <a:rPr lang="ru-RU" altLang="ru-RU" sz="2000" dirty="0">
                <a:solidFill>
                  <a:srgbClr val="0070C0"/>
                </a:solidFill>
                <a:latin typeface="Times New Roman" panose="02020603050405020304" pitchFamily="18" charset="0"/>
                <a:cs typeface="Times New Roman" panose="02020603050405020304" pitchFamily="18" charset="0"/>
              </a:rPr>
            </a:br>
            <a:r>
              <a:rPr lang="ru-RU" altLang="ru-RU" sz="2000" dirty="0">
                <a:solidFill>
                  <a:srgbClr val="0070C0"/>
                </a:solidFill>
                <a:latin typeface="Times New Roman" panose="02020603050405020304" pitchFamily="18" charset="0"/>
                <a:cs typeface="Times New Roman" panose="02020603050405020304" pitchFamily="18" charset="0"/>
              </a:rPr>
              <a:t>Перед сном шепните ребенку на ушко:</a:t>
            </a:r>
            <a:r>
              <a:rPr lang="ru-RU" altLang="ru-RU" sz="2000" dirty="0">
                <a:latin typeface="Times New Roman" panose="02020603050405020304" pitchFamily="18" charset="0"/>
                <a:cs typeface="Times New Roman" panose="02020603050405020304" pitchFamily="18" charset="0"/>
              </a:rPr>
              <a:t> </a:t>
            </a:r>
            <a:r>
              <a:rPr lang="ru-RU" altLang="ru-RU" sz="2000" b="1" dirty="0">
                <a:solidFill>
                  <a:srgbClr val="FF0000"/>
                </a:solidFill>
                <a:latin typeface="Times New Roman" panose="02020603050405020304" pitchFamily="18" charset="0"/>
                <a:cs typeface="Times New Roman" panose="02020603050405020304" pitchFamily="18" charset="0"/>
              </a:rPr>
              <a:t>«Я так счастлива, что ты у меня есть!»</a:t>
            </a:r>
          </a:p>
          <a:p>
            <a:pPr algn="just">
              <a:lnSpc>
                <a:spcPct val="80000"/>
              </a:lnSpc>
              <a:defRPr/>
            </a:pPr>
            <a:endParaRPr lang="ru-RU" altLang="ru-RU" sz="2000" dirty="0">
              <a:solidFill>
                <a:srgbClr val="FF0000"/>
              </a:solidFill>
            </a:endParaRPr>
          </a:p>
        </p:txBody>
      </p:sp>
    </p:spTree>
    <p:extLst>
      <p:ext uri="{BB962C8B-B14F-4D97-AF65-F5344CB8AC3E}">
        <p14:creationId xmlns:p14="http://schemas.microsoft.com/office/powerpoint/2010/main" val="10427356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88640"/>
            <a:ext cx="8136904" cy="62275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434825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 y="260649"/>
            <a:ext cx="8151813" cy="5201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8095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404664"/>
            <a:ext cx="7632848" cy="5115246"/>
          </a:xfrm>
          <a:prstGeom prst="rect">
            <a:avLst/>
          </a:prstGeom>
        </p:spPr>
        <p:txBody>
          <a:bodyPr wrap="square">
            <a:spAutoFit/>
          </a:bodyPr>
          <a:lstStyle/>
          <a:p>
            <a:pPr>
              <a:defRPr/>
            </a:pPr>
            <a:r>
              <a:rPr lang="ru-RU" b="1" dirty="0">
                <a:solidFill>
                  <a:srgbClr val="FF0000"/>
                </a:solidFill>
                <a:latin typeface="Monotype Corsiva" pitchFamily="66" charset="0"/>
              </a:rPr>
              <a:t>Хвалите ли вы малыша, обнимаете ли его?</a:t>
            </a:r>
          </a:p>
          <a:p>
            <a:pPr>
              <a:defRPr/>
            </a:pPr>
            <a:r>
              <a:rPr lang="ru-RU" b="1" dirty="0">
                <a:solidFill>
                  <a:srgbClr val="FF0000"/>
                </a:solidFill>
                <a:latin typeface="Monotype Corsiva" pitchFamily="66" charset="0"/>
              </a:rPr>
              <a:t>Смеетесь ли вместе с малышом?</a:t>
            </a:r>
          </a:p>
          <a:p>
            <a:pPr>
              <a:defRPr/>
            </a:pPr>
            <a:r>
              <a:rPr lang="ru-RU" b="1" dirty="0">
                <a:solidFill>
                  <a:srgbClr val="FF0000"/>
                </a:solidFill>
                <a:latin typeface="Monotype Corsiva" pitchFamily="66" charset="0"/>
              </a:rPr>
              <a:t>Отводите ли вы время для чтения ребёнку и для бесед с ним?</a:t>
            </a:r>
          </a:p>
          <a:p>
            <a:pPr>
              <a:defRPr/>
            </a:pPr>
            <a:r>
              <a:rPr lang="ru-RU" b="1" dirty="0">
                <a:solidFill>
                  <a:srgbClr val="FF0000"/>
                </a:solidFill>
                <a:latin typeface="Monotype Corsiva" pitchFamily="66" charset="0"/>
              </a:rPr>
              <a:t>Играете ли вы с малышом в какие – либо игры?</a:t>
            </a:r>
          </a:p>
          <a:p>
            <a:pPr>
              <a:defRPr/>
            </a:pPr>
            <a:r>
              <a:rPr lang="ru-RU" b="1" dirty="0">
                <a:solidFill>
                  <a:srgbClr val="FF0000"/>
                </a:solidFill>
                <a:latin typeface="Monotype Corsiva" pitchFamily="66" charset="0"/>
              </a:rPr>
              <a:t>Поощряете ли вы ребёнка в его интересах и увлечениях?</a:t>
            </a:r>
          </a:p>
          <a:p>
            <a:pPr>
              <a:lnSpc>
                <a:spcPct val="80000"/>
              </a:lnSpc>
              <a:defRPr/>
            </a:pPr>
            <a:r>
              <a:rPr lang="ru-RU" b="1" dirty="0" smtClean="0">
                <a:solidFill>
                  <a:srgbClr val="FF0000"/>
                </a:solidFill>
                <a:latin typeface="Monotype Corsiva" pitchFamily="66" charset="0"/>
              </a:rPr>
              <a:t>Смотрите </a:t>
            </a:r>
            <a:r>
              <a:rPr lang="ru-RU" b="1" dirty="0">
                <a:solidFill>
                  <a:srgbClr val="FF0000"/>
                </a:solidFill>
                <a:latin typeface="Monotype Corsiva" pitchFamily="66" charset="0"/>
              </a:rPr>
              <a:t>ли вы телевизор вместе с ребёнком?</a:t>
            </a:r>
          </a:p>
          <a:p>
            <a:pPr>
              <a:lnSpc>
                <a:spcPct val="80000"/>
              </a:lnSpc>
              <a:defRPr/>
            </a:pPr>
            <a:r>
              <a:rPr lang="ru-RU" b="1" dirty="0">
                <a:solidFill>
                  <a:srgbClr val="FF0000"/>
                </a:solidFill>
                <a:latin typeface="Monotype Corsiva" pitchFamily="66" charset="0"/>
              </a:rPr>
              <a:t>Задаете ли вы малышу вопросы о просмотренном по телевизору?</a:t>
            </a:r>
          </a:p>
          <a:p>
            <a:pPr>
              <a:lnSpc>
                <a:spcPct val="80000"/>
              </a:lnSpc>
              <a:defRPr/>
            </a:pPr>
            <a:r>
              <a:rPr lang="ru-RU" b="1" dirty="0">
                <a:solidFill>
                  <a:srgbClr val="FF0000"/>
                </a:solidFill>
                <a:latin typeface="Monotype Corsiva" pitchFamily="66" charset="0"/>
              </a:rPr>
              <a:t>Ограничиваете ли вы возможность ребёнка смотреть телевизор?</a:t>
            </a:r>
          </a:p>
          <a:p>
            <a:pPr>
              <a:lnSpc>
                <a:spcPct val="80000"/>
              </a:lnSpc>
              <a:defRPr/>
            </a:pPr>
            <a:r>
              <a:rPr lang="ru-RU" b="1" dirty="0">
                <a:solidFill>
                  <a:srgbClr val="FF0000"/>
                </a:solidFill>
                <a:latin typeface="Monotype Corsiva" pitchFamily="66" charset="0"/>
              </a:rPr>
              <a:t>Есть ли у ребенка возможность проявлять свои эмоции в рамках общепринятого поведения («возиться» в играх, обнимать, тискать мягкие игрушки и т.п</a:t>
            </a:r>
            <a:r>
              <a:rPr lang="ru-RU" b="1" dirty="0" smtClean="0">
                <a:solidFill>
                  <a:srgbClr val="FF0000"/>
                </a:solidFill>
                <a:latin typeface="Monotype Corsiva" pitchFamily="66" charset="0"/>
              </a:rPr>
              <a:t>.)</a:t>
            </a:r>
          </a:p>
          <a:p>
            <a:pPr>
              <a:lnSpc>
                <a:spcPct val="80000"/>
              </a:lnSpc>
              <a:defRPr/>
            </a:pPr>
            <a:r>
              <a:rPr lang="ru-RU" b="1" dirty="0">
                <a:solidFill>
                  <a:srgbClr val="FF0000"/>
                </a:solidFill>
                <a:latin typeface="Monotype Corsiva" pitchFamily="66" charset="0"/>
              </a:rPr>
              <a:t>Нравится ли вам ваш малыш?</a:t>
            </a:r>
          </a:p>
          <a:p>
            <a:pPr>
              <a:lnSpc>
                <a:spcPct val="80000"/>
              </a:lnSpc>
              <a:defRPr/>
            </a:pPr>
            <a:r>
              <a:rPr lang="ru-RU" b="1" dirty="0">
                <a:solidFill>
                  <a:srgbClr val="FF0000"/>
                </a:solidFill>
                <a:latin typeface="Monotype Corsiva" pitchFamily="66" charset="0"/>
              </a:rPr>
              <a:t>Слушаете ли вы, что ребёнок говорит?</a:t>
            </a:r>
          </a:p>
          <a:p>
            <a:pPr>
              <a:lnSpc>
                <a:spcPct val="80000"/>
              </a:lnSpc>
              <a:defRPr/>
            </a:pPr>
            <a:r>
              <a:rPr lang="ru-RU" b="1" dirty="0">
                <a:solidFill>
                  <a:srgbClr val="FF0000"/>
                </a:solidFill>
                <a:latin typeface="Monotype Corsiva" pitchFamily="66" charset="0"/>
              </a:rPr>
              <a:t>Стараетесь ли вы создать у ребёнка ощущение значимости того, что он говорит?</a:t>
            </a:r>
          </a:p>
          <a:p>
            <a:pPr>
              <a:lnSpc>
                <a:spcPct val="80000"/>
              </a:lnSpc>
              <a:defRPr/>
            </a:pPr>
            <a:r>
              <a:rPr lang="ru-RU" b="1" dirty="0">
                <a:solidFill>
                  <a:srgbClr val="FF0000"/>
                </a:solidFill>
                <a:latin typeface="Monotype Corsiva" pitchFamily="66" charset="0"/>
              </a:rPr>
              <a:t>Поправляете ли вы речь ребёнка?</a:t>
            </a:r>
          </a:p>
          <a:p>
            <a:pPr>
              <a:lnSpc>
                <a:spcPct val="80000"/>
              </a:lnSpc>
              <a:defRPr/>
            </a:pPr>
            <a:r>
              <a:rPr lang="ru-RU" b="1" dirty="0">
                <a:solidFill>
                  <a:srgbClr val="FF0000"/>
                </a:solidFill>
                <a:latin typeface="Monotype Corsiva" pitchFamily="66" charset="0"/>
              </a:rPr>
              <a:t>Позволяете ли вы ребёнку совершать ошибки?</a:t>
            </a:r>
          </a:p>
          <a:p>
            <a:pPr>
              <a:defRPr/>
            </a:pPr>
            <a:r>
              <a:rPr lang="ru-RU" b="1" dirty="0" smtClean="0">
                <a:solidFill>
                  <a:srgbClr val="FF0000"/>
                </a:solidFill>
                <a:latin typeface="Monotype Corsiva" pitchFamily="66" charset="0"/>
              </a:rPr>
              <a:t>Стараетесь </a:t>
            </a:r>
            <a:r>
              <a:rPr lang="ru-RU" b="1" dirty="0">
                <a:solidFill>
                  <a:srgbClr val="FF0000"/>
                </a:solidFill>
                <a:latin typeface="Monotype Corsiva" pitchFamily="66" charset="0"/>
              </a:rPr>
              <a:t>ли вы выезжать с ребёнком на прогулки в лес, на озеро и т.д.</a:t>
            </a:r>
          </a:p>
          <a:p>
            <a:pPr>
              <a:defRPr/>
            </a:pPr>
            <a:r>
              <a:rPr lang="ru-RU" b="1" dirty="0">
                <a:solidFill>
                  <a:srgbClr val="FF0000"/>
                </a:solidFill>
                <a:latin typeface="Monotype Corsiva" pitchFamily="66" charset="0"/>
              </a:rPr>
              <a:t>Ходите ли вы вместе с ребёнком в музей, театр и т.д.?</a:t>
            </a:r>
          </a:p>
          <a:p>
            <a:pPr>
              <a:defRPr/>
            </a:pPr>
            <a:r>
              <a:rPr lang="ru-RU" b="1" dirty="0">
                <a:solidFill>
                  <a:srgbClr val="FF0000"/>
                </a:solidFill>
                <a:latin typeface="Monotype Corsiva" pitchFamily="66" charset="0"/>
              </a:rPr>
              <a:t>Есть ли у ребёнка собственные книги?</a:t>
            </a:r>
          </a:p>
          <a:p>
            <a:pPr>
              <a:lnSpc>
                <a:spcPct val="80000"/>
              </a:lnSpc>
              <a:defRPr/>
            </a:pPr>
            <a:endParaRPr lang="ru-RU" b="1" dirty="0">
              <a:solidFill>
                <a:srgbClr val="FF0000"/>
              </a:solidFill>
              <a:latin typeface="Monotype Corsiva" pitchFamily="66" charset="0"/>
            </a:endParaRPr>
          </a:p>
          <a:p>
            <a:pPr>
              <a:lnSpc>
                <a:spcPct val="80000"/>
              </a:lnSpc>
              <a:defRPr/>
            </a:pPr>
            <a:endParaRPr lang="ru-RU" sz="1600" dirty="0"/>
          </a:p>
        </p:txBody>
      </p:sp>
    </p:spTree>
    <p:extLst>
      <p:ext uri="{BB962C8B-B14F-4D97-AF65-F5344CB8AC3E}">
        <p14:creationId xmlns:p14="http://schemas.microsoft.com/office/powerpoint/2010/main" val="41777857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0000"/>
                </a:solidFill>
                <a:latin typeface="Times New Roman" panose="02020603050405020304" pitchFamily="18" charset="0"/>
                <a:cs typeface="Times New Roman" panose="02020603050405020304" pitchFamily="18" charset="0"/>
              </a:rPr>
              <a:t>Адаптация- что это ?</a:t>
            </a:r>
            <a:endParaRPr lang="ru-RU" dirty="0">
              <a:solidFill>
                <a:srgbClr val="FF000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lstStyle/>
          <a:p>
            <a:pPr marL="0" indent="0">
              <a:buNone/>
            </a:pPr>
            <a:r>
              <a:rPr lang="ru-RU" altLang="ru-RU" dirty="0">
                <a:solidFill>
                  <a:srgbClr val="FF0000"/>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Адаптация</a:t>
            </a:r>
            <a:r>
              <a:rPr lang="ru-RU" altLang="ru-RU" dirty="0">
                <a:effectLst>
                  <a:outerShdw blurRad="38100" dist="38100" dir="2700000" algn="tl">
                    <a:srgbClr val="FFFFFF"/>
                  </a:outerShdw>
                </a:effectLst>
                <a:latin typeface="Times New Roman" panose="02020603050405020304" pitchFamily="18" charset="0"/>
                <a:cs typeface="Times New Roman" panose="02020603050405020304" pitchFamily="18" charset="0"/>
              </a:rPr>
              <a:t> </a:t>
            </a:r>
            <a:r>
              <a:rPr lang="ru-RU" altLang="ru-RU" dirty="0">
                <a:solidFill>
                  <a:srgbClr val="0070C0"/>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 это естественное состояние человека, проявляющееся в </a:t>
            </a:r>
            <a:r>
              <a:rPr lang="ru-RU" altLang="ru-RU" dirty="0" smtClean="0">
                <a:solidFill>
                  <a:srgbClr val="0070C0"/>
                </a:solidFill>
                <a:effectLst>
                  <a:outerShdw blurRad="38100" dist="38100" dir="2700000" algn="tl">
                    <a:srgbClr val="FFFFFF"/>
                  </a:outerShdw>
                </a:effectLst>
                <a:latin typeface="Times New Roman" panose="02020603050405020304" pitchFamily="18" charset="0"/>
                <a:cs typeface="Times New Roman" panose="02020603050405020304" pitchFamily="18" charset="0"/>
              </a:rPr>
              <a:t>приспособлении  (привыкание) к новым условиям жизни, новой деятельности, к новым социальным контактам, новым социальным ролям</a:t>
            </a:r>
            <a:r>
              <a:rPr lang="ru-RU" altLang="ru-RU" dirty="0" smtClean="0">
                <a:effectLst>
                  <a:outerShdw blurRad="38100" dist="38100" dir="2700000" algn="tl">
                    <a:srgbClr val="FFFFFF"/>
                  </a:outerShdw>
                </a:effectLst>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5896" y="4118543"/>
            <a:ext cx="4015580" cy="25508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20248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FF0000"/>
                </a:solidFill>
                <a:latin typeface="Times New Roman" panose="02020603050405020304" pitchFamily="18" charset="0"/>
                <a:cs typeface="Times New Roman" panose="02020603050405020304" pitchFamily="18" charset="0"/>
              </a:rPr>
              <a:t>Подсчитай, пожалуйста свои балы </a:t>
            </a:r>
            <a:endParaRPr lang="ru-RU" dirty="0">
              <a:solidFill>
                <a:srgbClr val="FF0000"/>
              </a:solidFill>
              <a:latin typeface="Times New Roman" panose="02020603050405020304" pitchFamily="18" charset="0"/>
              <a:cs typeface="Times New Roman" panose="02020603050405020304" pitchFamily="18" charset="0"/>
            </a:endParaRPr>
          </a:p>
        </p:txBody>
      </p:sp>
      <p:pic>
        <p:nvPicPr>
          <p:cNvPr id="4" name="Picture 5" descr="i?id=522305430-44-72&amp;n=21"/>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051720" y="1556792"/>
            <a:ext cx="5328592" cy="4248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973758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0000"/>
                </a:solidFill>
                <a:latin typeface="Times New Roman" panose="02020603050405020304" pitchFamily="18" charset="0"/>
                <a:cs typeface="Times New Roman" panose="02020603050405020304" pitchFamily="18" charset="0"/>
              </a:rPr>
              <a:t>Ключ</a:t>
            </a:r>
            <a:endParaRPr lang="ru-RU" dirty="0">
              <a:solidFill>
                <a:srgbClr val="FF000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lstStyle/>
          <a:p>
            <a:pPr>
              <a:buNone/>
              <a:defRPr/>
            </a:pPr>
            <a:r>
              <a:rPr lang="ru-RU" dirty="0">
                <a:solidFill>
                  <a:srgbClr val="000066"/>
                </a:solidFill>
                <a:latin typeface="Times New Roman" panose="02020603050405020304" pitchFamily="18" charset="0"/>
                <a:cs typeface="Times New Roman" panose="02020603050405020304" pitchFamily="18" charset="0"/>
              </a:rPr>
              <a:t>88 баллов </a:t>
            </a:r>
            <a:r>
              <a:rPr lang="ru-RU" dirty="0" smtClean="0">
                <a:solidFill>
                  <a:srgbClr val="000066"/>
                </a:solidFill>
                <a:latin typeface="Times New Roman" panose="02020603050405020304" pitchFamily="18" charset="0"/>
                <a:cs typeface="Times New Roman" panose="02020603050405020304" pitchFamily="18" charset="0"/>
              </a:rPr>
              <a:t>– ЗДОРОВО!</a:t>
            </a:r>
            <a:endParaRPr lang="ru-RU" dirty="0">
              <a:solidFill>
                <a:srgbClr val="000066"/>
              </a:solidFill>
              <a:latin typeface="Times New Roman" panose="02020603050405020304" pitchFamily="18" charset="0"/>
              <a:cs typeface="Times New Roman" panose="02020603050405020304" pitchFamily="18" charset="0"/>
            </a:endParaRPr>
          </a:p>
          <a:p>
            <a:pPr>
              <a:buNone/>
              <a:defRPr/>
            </a:pPr>
            <a:r>
              <a:rPr lang="ru-RU" dirty="0">
                <a:solidFill>
                  <a:srgbClr val="000066"/>
                </a:solidFill>
                <a:latin typeface="Times New Roman" panose="02020603050405020304" pitchFamily="18" charset="0"/>
                <a:cs typeface="Times New Roman" panose="02020603050405020304" pitchFamily="18" charset="0"/>
              </a:rPr>
              <a:t>44 балла – </a:t>
            </a:r>
            <a:r>
              <a:rPr lang="ru-RU" dirty="0" smtClean="0">
                <a:solidFill>
                  <a:srgbClr val="000066"/>
                </a:solidFill>
                <a:latin typeface="Times New Roman" panose="02020603050405020304" pitchFamily="18" charset="0"/>
                <a:cs typeface="Times New Roman" panose="02020603050405020304" pitchFamily="18" charset="0"/>
              </a:rPr>
              <a:t>НЕПЛОХО!</a:t>
            </a:r>
            <a:endParaRPr lang="ru-RU" dirty="0">
              <a:solidFill>
                <a:srgbClr val="000066"/>
              </a:solidFill>
              <a:latin typeface="Times New Roman" panose="02020603050405020304" pitchFamily="18" charset="0"/>
              <a:cs typeface="Times New Roman" panose="02020603050405020304" pitchFamily="18" charset="0"/>
            </a:endParaRPr>
          </a:p>
          <a:p>
            <a:pPr>
              <a:buNone/>
              <a:defRPr/>
            </a:pPr>
            <a:r>
              <a:rPr lang="ru-RU" dirty="0">
                <a:solidFill>
                  <a:srgbClr val="000066"/>
                </a:solidFill>
                <a:latin typeface="Times New Roman" panose="02020603050405020304" pitchFamily="18" charset="0"/>
                <a:cs typeface="Times New Roman" panose="02020603050405020304" pitchFamily="18" charset="0"/>
              </a:rPr>
              <a:t>Меньше 22 баллов – </a:t>
            </a:r>
            <a:r>
              <a:rPr lang="ru-RU" dirty="0" smtClean="0">
                <a:solidFill>
                  <a:srgbClr val="000066"/>
                </a:solidFill>
                <a:latin typeface="Times New Roman" panose="02020603050405020304" pitchFamily="18" charset="0"/>
                <a:cs typeface="Times New Roman" panose="02020603050405020304" pitchFamily="18" charset="0"/>
              </a:rPr>
              <a:t>СТОИТ ЗАДУМАТЬСЯ!</a:t>
            </a:r>
            <a:endParaRPr lang="ru-RU" dirty="0">
              <a:latin typeface="Times New Roman" panose="02020603050405020304" pitchFamily="18" charset="0"/>
              <a:cs typeface="Times New Roman" panose="02020603050405020304" pitchFamily="18" charset="0"/>
            </a:endParaRPr>
          </a:p>
          <a:p>
            <a:endParaRPr lang="ru-RU" dirty="0">
              <a:latin typeface="Times New Roman" panose="02020603050405020304" pitchFamily="18" charset="0"/>
              <a:cs typeface="Times New Roman" panose="02020603050405020304" pitchFamily="18" charset="0"/>
            </a:endParaRPr>
          </a:p>
        </p:txBody>
      </p:sp>
      <p:pic>
        <p:nvPicPr>
          <p:cNvPr id="4" name="Picture 5" descr="i?id=10337212-28-72&amp;n=2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53507" y="3645024"/>
            <a:ext cx="3836987" cy="268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696502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6632"/>
            <a:ext cx="8229600" cy="1224136"/>
          </a:xfrm>
        </p:spPr>
        <p:txBody>
          <a:bodyPr>
            <a:noAutofit/>
          </a:bodyPr>
          <a:lstStyle/>
          <a:p>
            <a:r>
              <a:rPr lang="ru-RU" sz="3600" b="1" dirty="0">
                <a:solidFill>
                  <a:srgbClr val="FF0000"/>
                </a:solidFill>
                <a:latin typeface="Times New Roman" pitchFamily="18" charset="0"/>
                <a:cs typeface="Times New Roman" pitchFamily="18" charset="0"/>
              </a:rPr>
              <a:t>Закончить свое выступление хочу притчей о Ходжа Насреддине</a:t>
            </a:r>
            <a:r>
              <a:rPr lang="ru-RU" sz="3600" dirty="0">
                <a:solidFill>
                  <a:srgbClr val="FF0000"/>
                </a:solidFill>
                <a:latin typeface="Times New Roman" panose="02020603050405020304" pitchFamily="18" charset="0"/>
                <a:cs typeface="Times New Roman" panose="02020603050405020304" pitchFamily="18" charset="0"/>
              </a:rPr>
              <a:t/>
            </a:r>
            <a:br>
              <a:rPr lang="ru-RU" sz="3600" dirty="0">
                <a:solidFill>
                  <a:srgbClr val="FF0000"/>
                </a:solidFill>
                <a:latin typeface="Times New Roman" panose="02020603050405020304" pitchFamily="18" charset="0"/>
                <a:cs typeface="Times New Roman" panose="02020603050405020304" pitchFamily="18" charset="0"/>
              </a:rPr>
            </a:br>
            <a:endParaRPr lang="ru-RU" sz="3600" dirty="0">
              <a:solidFill>
                <a:srgbClr val="FF000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539552" y="1196752"/>
            <a:ext cx="8208912" cy="5505475"/>
          </a:xfrm>
        </p:spPr>
        <p:txBody>
          <a:bodyPr>
            <a:noAutofit/>
          </a:bodyPr>
          <a:lstStyle/>
          <a:p>
            <a:pPr>
              <a:buNone/>
            </a:pPr>
            <a:r>
              <a:rPr lang="ru-RU" sz="2400" dirty="0">
                <a:latin typeface="Times New Roman" pitchFamily="18" charset="0"/>
                <a:cs typeface="Times New Roman" pitchFamily="18" charset="0"/>
              </a:rPr>
              <a:t>Одна женщина прослышала о том, что в их село приехал знаменитый Ходжа Насреддин. И решила она проверить – правду ли говорят о Ходже Насреддине, что он такой мудрый, задав ему каверзный вопрос, на который тот не сможет сразу найтись с ответом. Взяла в ладони живую бабочку, и решила, спрошу «Какая у меня в руках бабочка???» Если скажет «живая», то быстро раздавлю бабочку, если скажет «мертвая», то отпущу бабочку в небо.</a:t>
            </a:r>
          </a:p>
          <a:p>
            <a:pPr>
              <a:buNone/>
            </a:pPr>
            <a:r>
              <a:rPr lang="ru-RU" sz="2400" dirty="0">
                <a:latin typeface="Times New Roman" pitchFamily="18" charset="0"/>
                <a:cs typeface="Times New Roman" pitchFamily="18" charset="0"/>
              </a:rPr>
              <a:t>— Ходжа, скажи, какая бабочка у меня в руках?</a:t>
            </a:r>
          </a:p>
          <a:p>
            <a:pPr>
              <a:buNone/>
            </a:pPr>
            <a:r>
              <a:rPr lang="ru-RU" sz="2400" dirty="0">
                <a:latin typeface="Times New Roman" pitchFamily="18" charset="0"/>
                <a:cs typeface="Times New Roman" pitchFamily="18" charset="0"/>
              </a:rPr>
              <a:t>Ходжа Насреддин посмотрел на неё и сказал:</a:t>
            </a:r>
          </a:p>
          <a:p>
            <a:pPr>
              <a:buNone/>
            </a:pPr>
            <a:r>
              <a:rPr lang="ru-RU" sz="2400" dirty="0">
                <a:latin typeface="Times New Roman" pitchFamily="18" charset="0"/>
                <a:cs typeface="Times New Roman" pitchFamily="18" charset="0"/>
              </a:rPr>
              <a:t>— Женщина, всё в твоих руках!!!</a:t>
            </a:r>
          </a:p>
          <a:p>
            <a:pPr>
              <a:buNone/>
            </a:pPr>
            <a:r>
              <a:rPr lang="ru-RU" sz="2400" b="1" dirty="0">
                <a:latin typeface="Times New Roman" pitchFamily="18" charset="0"/>
                <a:cs typeface="Times New Roman" pitchFamily="18" charset="0"/>
              </a:rPr>
              <a:t>Уважаемые родители! Всё в ваших руках - Каким вырастет Ваш ребенок зависит от вас!</a:t>
            </a:r>
            <a:endParaRPr lang="ru-RU" sz="2400" dirty="0">
              <a:latin typeface="Times New Roman" pitchFamily="18" charset="0"/>
              <a:cs typeface="Times New Roman" pitchFamily="18" charset="0"/>
            </a:endParaRPr>
          </a:p>
          <a:p>
            <a:pPr>
              <a:buNone/>
            </a:pPr>
            <a:r>
              <a:rPr lang="ru-RU" sz="2400" dirty="0">
                <a:latin typeface="Times New Roman" pitchFamily="18" charset="0"/>
                <a:cs typeface="Times New Roman" pitchFamily="18" charset="0"/>
              </a:rPr>
              <a:t> </a:t>
            </a:r>
          </a:p>
          <a:p>
            <a:pPr marL="0" indent="0">
              <a:buNone/>
            </a:pPr>
            <a:endParaRPr lang="ru-RU" sz="2400" dirty="0"/>
          </a:p>
        </p:txBody>
      </p:sp>
    </p:spTree>
    <p:extLst>
      <p:ext uri="{BB962C8B-B14F-4D97-AF65-F5344CB8AC3E}">
        <p14:creationId xmlns:p14="http://schemas.microsoft.com/office/powerpoint/2010/main" val="39084007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Admin\Рабочий стол\Мои рисунки\418635-a0da78205a1b0f73.gif"/>
          <p:cNvPicPr>
            <a:picLocks noGrp="1"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332656"/>
            <a:ext cx="6912767" cy="5832648"/>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02190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l"/>
            <a:r>
              <a:rPr lang="ru-RU" sz="3600" dirty="0" smtClean="0">
                <a:solidFill>
                  <a:srgbClr val="FF0000"/>
                </a:solidFill>
                <a:latin typeface="Times New Roman" panose="02020603050405020304" pitchFamily="18" charset="0"/>
                <a:cs typeface="Times New Roman" panose="02020603050405020304" pitchFamily="18" charset="0"/>
              </a:rPr>
              <a:t>Первый раз, в первый класс!</a:t>
            </a:r>
            <a:endParaRPr lang="ru-RU" sz="3600" dirty="0">
              <a:solidFill>
                <a:srgbClr val="FF000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a:bodyPr>
          <a:lstStyle/>
          <a:p>
            <a:pPr marL="0" indent="0">
              <a:buNone/>
            </a:pPr>
            <a:r>
              <a:rPr lang="ru-RU" sz="2000" dirty="0">
                <a:solidFill>
                  <a:schemeClr val="tx2"/>
                </a:solidFill>
                <a:latin typeface="Times New Roman" panose="02020603050405020304" pitchFamily="18" charset="0"/>
                <a:cs typeface="Times New Roman" panose="02020603050405020304" pitchFamily="18" charset="0"/>
              </a:rPr>
              <a:t>Ваши дети с нетерпением ждали 1 сентября дня, когда они впервые переступят порог школы. Проходят дни, и вы видите, что у вашего сына или дочери </a:t>
            </a:r>
            <a:r>
              <a:rPr lang="ru-RU" sz="2000" dirty="0" smtClean="0">
                <a:solidFill>
                  <a:schemeClr val="tx2"/>
                </a:solidFill>
                <a:latin typeface="Times New Roman" panose="02020603050405020304" pitchFamily="18" charset="0"/>
                <a:cs typeface="Times New Roman" panose="02020603050405020304" pitchFamily="18" charset="0"/>
              </a:rPr>
              <a:t>эмоциональная </a:t>
            </a:r>
            <a:r>
              <a:rPr lang="ru-RU" sz="2000" dirty="0">
                <a:solidFill>
                  <a:schemeClr val="tx2"/>
                </a:solidFill>
                <a:latin typeface="Times New Roman" panose="02020603050405020304" pitchFamily="18" charset="0"/>
                <a:cs typeface="Times New Roman" panose="02020603050405020304" pitchFamily="18" charset="0"/>
              </a:rPr>
              <a:t>приподнятость исчезает. Они столкнулись с первыми трудностями. У них не все получается. Они разочарованы. И это естественно. Начало школьного обучения приходится на </a:t>
            </a:r>
            <a:r>
              <a:rPr lang="ru-RU" sz="2000" dirty="0" smtClean="0">
                <a:solidFill>
                  <a:schemeClr val="tx2"/>
                </a:solidFill>
                <a:latin typeface="Times New Roman" panose="02020603050405020304" pitchFamily="18" charset="0"/>
                <a:cs typeface="Times New Roman" panose="02020603050405020304" pitchFamily="18" charset="0"/>
              </a:rPr>
              <a:t>кризис </a:t>
            </a:r>
            <a:r>
              <a:rPr lang="ru-RU" sz="2000" dirty="0">
                <a:solidFill>
                  <a:schemeClr val="tx2"/>
                </a:solidFill>
                <a:latin typeface="Times New Roman" panose="02020603050405020304" pitchFamily="18" charset="0"/>
                <a:cs typeface="Times New Roman" panose="02020603050405020304" pitchFamily="18" charset="0"/>
              </a:rPr>
              <a:t>7лет. Иногда этот возраст называют периодом «смены молочных зубов», «вытягиванием роста». Родители отмечают, что не то чтобы ребенок </a:t>
            </a:r>
            <a:r>
              <a:rPr lang="ru-RU" sz="2000" dirty="0" smtClean="0">
                <a:solidFill>
                  <a:schemeClr val="tx2"/>
                </a:solidFill>
                <a:latin typeface="Times New Roman" panose="02020603050405020304" pitchFamily="18" charset="0"/>
                <a:cs typeface="Times New Roman" panose="02020603050405020304" pitchFamily="18" charset="0"/>
              </a:rPr>
              <a:t>становится </a:t>
            </a:r>
            <a:r>
              <a:rPr lang="ru-RU" sz="2000" dirty="0">
                <a:solidFill>
                  <a:schemeClr val="tx2"/>
                </a:solidFill>
                <a:latin typeface="Times New Roman" panose="02020603050405020304" pitchFamily="18" charset="0"/>
                <a:cs typeface="Times New Roman" panose="02020603050405020304" pitchFamily="18" charset="0"/>
              </a:rPr>
              <a:t>непослушным, скорее, он становится непонятным и все это совпадает с началом школьного обучения. Что же происходит? Ребенок теряет наивность, непосредственность, простодушие, и его поведение по контрасту представляется неестественным для тех, кто знал его раньше. В какой-то степени это верно. Утратив одни формы поведения, ребенок еще не освоил новые. </a:t>
            </a:r>
            <a:endParaRPr lang="ru-RU" sz="2000" dirty="0">
              <a:solidFill>
                <a:schemeClr val="tx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069913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404664"/>
            <a:ext cx="8352928" cy="4708981"/>
          </a:xfrm>
          <a:prstGeom prst="rect">
            <a:avLst/>
          </a:prstGeom>
        </p:spPr>
        <p:txBody>
          <a:bodyPr wrap="square">
            <a:spAutoFit/>
          </a:bodyPr>
          <a:lstStyle/>
          <a:p>
            <a:r>
              <a:rPr lang="ru-RU" sz="2000" dirty="0" smtClean="0">
                <a:solidFill>
                  <a:schemeClr val="tx2"/>
                </a:solidFill>
                <a:latin typeface="Times New Roman" panose="02020603050405020304" pitchFamily="18" charset="0"/>
                <a:cs typeface="Times New Roman" panose="02020603050405020304" pitchFamily="18" charset="0"/>
              </a:rPr>
              <a:t>У </a:t>
            </a:r>
            <a:r>
              <a:rPr lang="ru-RU" sz="2000" dirty="0">
                <a:solidFill>
                  <a:schemeClr val="tx2"/>
                </a:solidFill>
                <a:latin typeface="Times New Roman" panose="02020603050405020304" pitchFamily="18" charset="0"/>
                <a:cs typeface="Times New Roman" panose="02020603050405020304" pitchFamily="18" charset="0"/>
              </a:rPr>
              <a:t>беззаботного прежде </a:t>
            </a:r>
            <a:r>
              <a:rPr lang="ru-RU" sz="2000" dirty="0" smtClean="0">
                <a:solidFill>
                  <a:schemeClr val="tx2"/>
                </a:solidFill>
                <a:latin typeface="Times New Roman" panose="02020603050405020304" pitchFamily="18" charset="0"/>
                <a:cs typeface="Times New Roman" panose="02020603050405020304" pitchFamily="18" charset="0"/>
              </a:rPr>
              <a:t>ребенка </a:t>
            </a:r>
            <a:r>
              <a:rPr lang="ru-RU" sz="2000" dirty="0">
                <a:solidFill>
                  <a:schemeClr val="tx2"/>
                </a:solidFill>
                <a:latin typeface="Times New Roman" panose="02020603050405020304" pitchFamily="18" charset="0"/>
                <a:cs typeface="Times New Roman" panose="02020603050405020304" pitchFamily="18" charset="0"/>
              </a:rPr>
              <a:t>появляются непривычные обязанности: в школе он не волен распоряжаться своим временем, должен подчиняться правилам дисциплины, которые не всегда кажутся ему разумными. Почему нужно сидеть смирно целый урок? Почему нельзя шуметь, кричать, бегать? После динамичных, эмоциональных игр дошкольника новая жизнь кажется утомительной и не всегда интересной. Школьная дисциплина требует большого напряжения, первокласснику трудно управлять своими чувствами и желаниями.</a:t>
            </a:r>
            <a:br>
              <a:rPr lang="ru-RU" sz="2000" dirty="0">
                <a:solidFill>
                  <a:schemeClr val="tx2"/>
                </a:solidFill>
                <a:latin typeface="Times New Roman" panose="02020603050405020304" pitchFamily="18" charset="0"/>
                <a:cs typeface="Times New Roman" panose="02020603050405020304" pitchFamily="18" charset="0"/>
              </a:rPr>
            </a:br>
            <a:r>
              <a:rPr lang="ru-RU" sz="2000" dirty="0">
                <a:solidFill>
                  <a:schemeClr val="tx2"/>
                </a:solidFill>
                <a:latin typeface="Times New Roman" panose="02020603050405020304" pitchFamily="18" charset="0"/>
                <a:cs typeface="Times New Roman" panose="02020603050405020304" pitchFamily="18" charset="0"/>
              </a:rPr>
              <a:t/>
            </a:r>
            <a:br>
              <a:rPr lang="ru-RU" sz="2000" dirty="0">
                <a:solidFill>
                  <a:schemeClr val="tx2"/>
                </a:solidFill>
                <a:latin typeface="Times New Roman" panose="02020603050405020304" pitchFamily="18" charset="0"/>
                <a:cs typeface="Times New Roman" panose="02020603050405020304" pitchFamily="18" charset="0"/>
              </a:rPr>
            </a:br>
            <a:r>
              <a:rPr lang="ru-RU" sz="2000" dirty="0">
                <a:solidFill>
                  <a:schemeClr val="tx2"/>
                </a:solidFill>
                <a:latin typeface="Times New Roman" panose="02020603050405020304" pitchFamily="18" charset="0"/>
                <a:cs typeface="Times New Roman" panose="02020603050405020304" pitchFamily="18" charset="0"/>
              </a:rPr>
              <a:t>Резко меняется и характер деятельности. Раньше основной была игра. А в ней результат - не самое главное. Прежде всего, волнует и захватывает сам процесс игры. В учебе же на </a:t>
            </a:r>
            <a:r>
              <a:rPr lang="ru-RU" sz="2000" dirty="0">
                <a:solidFill>
                  <a:schemeClr val="tx2"/>
                </a:solidFill>
                <a:latin typeface="Times New Roman" panose="02020603050405020304" pitchFamily="18" charset="0"/>
                <a:cs typeface="Times New Roman" panose="02020603050405020304" pitchFamily="18" charset="0"/>
                <a:hlinkClick r:id="rId2" tooltip="Коммуникативных"/>
              </a:rPr>
              <a:t>первый план все больше выдвигается результат</a:t>
            </a:r>
            <a:r>
              <a:rPr lang="ru-RU" sz="2000" dirty="0">
                <a:solidFill>
                  <a:schemeClr val="tx2"/>
                </a:solidFill>
                <a:latin typeface="Times New Roman" panose="02020603050405020304" pitchFamily="18" charset="0"/>
                <a:cs typeface="Times New Roman" panose="02020603050405020304" pitchFamily="18" charset="0"/>
              </a:rPr>
              <a:t>, его оценка. Поэтому возникает кризис и в ценностных ориентациях ребенка, а за ним и первые неожиданности и разочарования. И не только у детей, но и у родителей тоже.</a:t>
            </a:r>
            <a:endParaRPr lang="ru-RU" sz="2000" dirty="0">
              <a:solidFill>
                <a:schemeClr val="tx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098921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dirty="0" smtClean="0">
                <a:latin typeface="Times New Roman" panose="02020603050405020304" pitchFamily="18" charset="0"/>
                <a:cs typeface="Times New Roman" panose="02020603050405020304" pitchFamily="18" charset="0"/>
              </a:rPr>
              <a:t/>
            </a:r>
            <a:br>
              <a:rPr lang="ru-RU" sz="3600" dirty="0" smtClean="0">
                <a:latin typeface="Times New Roman" panose="02020603050405020304" pitchFamily="18" charset="0"/>
                <a:cs typeface="Times New Roman" panose="02020603050405020304" pitchFamily="18" charset="0"/>
              </a:rPr>
            </a:br>
            <a:r>
              <a:rPr lang="ru-RU" sz="3600" dirty="0" smtClean="0">
                <a:solidFill>
                  <a:srgbClr val="FF0000"/>
                </a:solidFill>
                <a:latin typeface="Times New Roman" panose="02020603050405020304" pitchFamily="18" charset="0"/>
                <a:cs typeface="Times New Roman" panose="02020603050405020304" pitchFamily="18" charset="0"/>
              </a:rPr>
              <a:t>«</a:t>
            </a:r>
            <a:r>
              <a:rPr lang="ru-RU" sz="3600" dirty="0">
                <a:solidFill>
                  <a:srgbClr val="FF0000"/>
                </a:solidFill>
                <a:latin typeface="Times New Roman" panose="02020603050405020304" pitchFamily="18" charset="0"/>
                <a:cs typeface="Times New Roman" panose="02020603050405020304" pitchFamily="18" charset="0"/>
              </a:rPr>
              <a:t>Мои впечатления».</a:t>
            </a:r>
            <a:r>
              <a:rPr lang="ru-RU" sz="3600" dirty="0">
                <a:solidFill>
                  <a:srgbClr val="FF0000"/>
                </a:solidFill>
                <a:latin typeface="Times New Roman" panose="02020603050405020304" pitchFamily="18" charset="0"/>
                <a:cs typeface="Times New Roman" panose="02020603050405020304" pitchFamily="18" charset="0"/>
              </a:rPr>
              <a:t/>
            </a:r>
            <a:br>
              <a:rPr lang="ru-RU" sz="3600" dirty="0">
                <a:solidFill>
                  <a:srgbClr val="FF0000"/>
                </a:solidFill>
                <a:latin typeface="Times New Roman" panose="02020603050405020304" pitchFamily="18" charset="0"/>
                <a:cs typeface="Times New Roman" panose="02020603050405020304" pitchFamily="18" charset="0"/>
              </a:rPr>
            </a:br>
            <a:r>
              <a:rPr lang="ru-RU" sz="3600" dirty="0">
                <a:solidFill>
                  <a:srgbClr val="FF0000"/>
                </a:solidFill>
                <a:latin typeface="Times New Roman" panose="02020603050405020304" pitchFamily="18" charset="0"/>
                <a:cs typeface="Times New Roman" panose="02020603050405020304" pitchFamily="18" charset="0"/>
              </a:rPr>
              <a:t/>
            </a:r>
            <a:br>
              <a:rPr lang="ru-RU" sz="3600" dirty="0">
                <a:solidFill>
                  <a:srgbClr val="FF0000"/>
                </a:solidFill>
                <a:latin typeface="Times New Roman" panose="02020603050405020304" pitchFamily="18" charset="0"/>
                <a:cs typeface="Times New Roman" panose="02020603050405020304" pitchFamily="18" charset="0"/>
              </a:rPr>
            </a:br>
            <a:endParaRPr lang="ru-RU" sz="3600" dirty="0">
              <a:solidFill>
                <a:srgbClr val="FF000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a:bodyPr>
          <a:lstStyle/>
          <a:p>
            <a:pPr marL="0" indent="0">
              <a:buNone/>
            </a:pPr>
            <a:r>
              <a:rPr lang="ru-RU" dirty="0" smtClean="0">
                <a:solidFill>
                  <a:srgbClr val="0070C0"/>
                </a:solidFill>
                <a:latin typeface="Times New Roman" panose="02020603050405020304" pitchFamily="18" charset="0"/>
                <a:cs typeface="Times New Roman" panose="02020603050405020304" pitchFamily="18" charset="0"/>
              </a:rPr>
              <a:t>Уважаемые родители, поделитесь </a:t>
            </a:r>
            <a:r>
              <a:rPr lang="ru-RU" dirty="0">
                <a:solidFill>
                  <a:srgbClr val="0070C0"/>
                </a:solidFill>
                <a:latin typeface="Times New Roman" panose="02020603050405020304" pitchFamily="18" charset="0"/>
                <a:cs typeface="Times New Roman" panose="02020603050405020304" pitchFamily="18" charset="0"/>
              </a:rPr>
              <a:t>друг с другом и классным руководителем теми впечатлениями, которые оставил первый школьный день в душе ребенка, как его поздравляли члены семьи, какие подарки получил ребенок в кругу семьи в честь того, что он стал школьником.</a:t>
            </a:r>
            <a:br>
              <a:rPr lang="ru-RU" dirty="0">
                <a:solidFill>
                  <a:srgbClr val="0070C0"/>
                </a:solidFill>
                <a:latin typeface="Times New Roman" panose="02020603050405020304" pitchFamily="18" charset="0"/>
                <a:cs typeface="Times New Roman" panose="02020603050405020304" pitchFamily="18" charset="0"/>
              </a:rPr>
            </a:br>
            <a:r>
              <a:rPr lang="ru-RU" dirty="0">
                <a:solidFill>
                  <a:srgbClr val="0070C0"/>
                </a:solidFill>
                <a:latin typeface="Times New Roman" panose="02020603050405020304" pitchFamily="18" charset="0"/>
                <a:cs typeface="Times New Roman" panose="02020603050405020304" pitchFamily="18" charset="0"/>
              </a:rPr>
              <a:t/>
            </a:r>
            <a:br>
              <a:rPr lang="ru-RU" dirty="0">
                <a:solidFill>
                  <a:srgbClr val="0070C0"/>
                </a:solidFill>
                <a:latin typeface="Times New Roman" panose="02020603050405020304" pitchFamily="18" charset="0"/>
                <a:cs typeface="Times New Roman" panose="02020603050405020304" pitchFamily="18" charset="0"/>
              </a:rPr>
            </a:br>
            <a:endParaRPr lang="ru-RU" dirty="0">
              <a:solidFill>
                <a:srgbClr val="0070C0"/>
              </a:solidFill>
            </a:endParaRPr>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32040" y="4653136"/>
            <a:ext cx="3912096" cy="20699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441613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0000"/>
                </a:solidFill>
                <a:latin typeface="Times New Roman" panose="02020603050405020304" pitchFamily="18" charset="0"/>
                <a:cs typeface="Times New Roman" panose="02020603050405020304" pitchFamily="18" charset="0"/>
              </a:rPr>
              <a:t>Как помочь первоклашке </a:t>
            </a:r>
            <a:endParaRPr lang="ru-RU" dirty="0">
              <a:solidFill>
                <a:srgbClr val="FF0000"/>
              </a:solidFill>
              <a:latin typeface="Times New Roman" panose="02020603050405020304" pitchFamily="18" charset="0"/>
              <a:cs typeface="Times New Roman" panose="02020603050405020304" pitchFamily="18" charset="0"/>
            </a:endParaRPr>
          </a:p>
        </p:txBody>
      </p:sp>
      <p:sp>
        <p:nvSpPr>
          <p:cNvPr id="5" name="Объект 4"/>
          <p:cNvSpPr>
            <a:spLocks noGrp="1"/>
          </p:cNvSpPr>
          <p:nvPr>
            <p:ph idx="1"/>
          </p:nvPr>
        </p:nvSpPr>
        <p:spPr/>
        <p:txBody>
          <a:bodyPr>
            <a:normAutofit fontScale="85000" lnSpcReduction="20000"/>
          </a:bodyPr>
          <a:lstStyle/>
          <a:p>
            <a:pPr marL="0" indent="541338" algn="just">
              <a:buNone/>
            </a:pPr>
            <a:r>
              <a:rPr lang="ru-RU" altLang="ru-RU" sz="2600" dirty="0">
                <a:solidFill>
                  <a:srgbClr val="0070C0"/>
                </a:solidFill>
                <a:latin typeface="Times New Roman" panose="02020603050405020304" pitchFamily="18" charset="0"/>
                <a:cs typeface="Times New Roman" panose="02020603050405020304" pitchFamily="18" charset="0"/>
              </a:rPr>
              <a:t>Будите ребенка спокойно, улыбайтесь ему.</a:t>
            </a:r>
          </a:p>
          <a:p>
            <a:pPr marL="0" indent="541338" algn="just">
              <a:buNone/>
            </a:pPr>
            <a:endParaRPr lang="ru-RU" altLang="ru-RU" sz="2600" dirty="0">
              <a:solidFill>
                <a:srgbClr val="0070C0"/>
              </a:solidFill>
              <a:latin typeface="Times New Roman" panose="02020603050405020304" pitchFamily="18" charset="0"/>
              <a:cs typeface="Times New Roman" panose="02020603050405020304" pitchFamily="18" charset="0"/>
            </a:endParaRPr>
          </a:p>
          <a:p>
            <a:pPr marL="0" indent="541338" algn="just">
              <a:buNone/>
            </a:pPr>
            <a:r>
              <a:rPr lang="ru-RU" altLang="ru-RU" sz="2600" dirty="0">
                <a:solidFill>
                  <a:srgbClr val="0070C0"/>
                </a:solidFill>
                <a:latin typeface="Times New Roman" panose="02020603050405020304" pitchFamily="18" charset="0"/>
                <a:cs typeface="Times New Roman" panose="02020603050405020304" pitchFamily="18" charset="0"/>
              </a:rPr>
              <a:t>Не торопитесь. Умение рассчитать время – Ваша задача. Помните, что ребенок не виноват в том, что Вы опаздываете.</a:t>
            </a:r>
          </a:p>
          <a:p>
            <a:pPr marL="0" indent="541338" algn="just">
              <a:buNone/>
            </a:pPr>
            <a:endParaRPr lang="ru-RU" altLang="ru-RU" sz="2600" dirty="0">
              <a:solidFill>
                <a:srgbClr val="0070C0"/>
              </a:solidFill>
              <a:latin typeface="Times New Roman" panose="02020603050405020304" pitchFamily="18" charset="0"/>
              <a:cs typeface="Times New Roman" panose="02020603050405020304" pitchFamily="18" charset="0"/>
            </a:endParaRPr>
          </a:p>
          <a:p>
            <a:pPr marL="0" indent="541338" algn="just">
              <a:buNone/>
            </a:pPr>
            <a:r>
              <a:rPr lang="ru-RU" altLang="ru-RU" sz="2600" dirty="0">
                <a:solidFill>
                  <a:srgbClr val="0070C0"/>
                </a:solidFill>
                <a:latin typeface="Times New Roman" panose="02020603050405020304" pitchFamily="18" charset="0"/>
                <a:cs typeface="Times New Roman" panose="02020603050405020304" pitchFamily="18" charset="0"/>
              </a:rPr>
              <a:t>Забудьте фразу: «Что ты сегодня получил(а)?»</a:t>
            </a:r>
          </a:p>
          <a:p>
            <a:pPr marL="0" indent="541338" algn="just">
              <a:buNone/>
            </a:pPr>
            <a:endParaRPr lang="ru-RU" altLang="ru-RU" sz="2600" dirty="0">
              <a:solidFill>
                <a:srgbClr val="0070C0"/>
              </a:solidFill>
              <a:latin typeface="Times New Roman" panose="02020603050405020304" pitchFamily="18" charset="0"/>
              <a:cs typeface="Times New Roman" panose="02020603050405020304" pitchFamily="18" charset="0"/>
            </a:endParaRPr>
          </a:p>
          <a:p>
            <a:pPr marL="0" indent="541338" algn="just">
              <a:buNone/>
            </a:pPr>
            <a:r>
              <a:rPr lang="ru-RU" altLang="ru-RU" sz="2600" dirty="0">
                <a:solidFill>
                  <a:srgbClr val="0070C0"/>
                </a:solidFill>
                <a:latin typeface="Times New Roman" panose="02020603050405020304" pitchFamily="18" charset="0"/>
                <a:cs typeface="Times New Roman" panose="02020603050405020304" pitchFamily="18" charset="0"/>
              </a:rPr>
              <a:t>Встречая ребенка из школы, не засыпайте его вопросами, дайте ему отдохнуть, расслабиться, вспомните, как Вы чувствуете себя после рабочего дня.</a:t>
            </a:r>
          </a:p>
          <a:p>
            <a:pPr marL="0" indent="541338" algn="just">
              <a:buNone/>
            </a:pPr>
            <a:endParaRPr lang="ru-RU" altLang="ru-RU" sz="2600" dirty="0">
              <a:solidFill>
                <a:srgbClr val="0070C0"/>
              </a:solidFill>
              <a:latin typeface="Times New Roman" panose="02020603050405020304" pitchFamily="18" charset="0"/>
              <a:cs typeface="Times New Roman" panose="02020603050405020304" pitchFamily="18" charset="0"/>
            </a:endParaRPr>
          </a:p>
          <a:p>
            <a:pPr marL="0" indent="541338" algn="just">
              <a:buNone/>
            </a:pPr>
            <a:r>
              <a:rPr lang="ru-RU" altLang="ru-RU" sz="2600" dirty="0">
                <a:solidFill>
                  <a:srgbClr val="0070C0"/>
                </a:solidFill>
                <a:latin typeface="Times New Roman" panose="02020603050405020304" pitchFamily="18" charset="0"/>
                <a:cs typeface="Times New Roman" panose="02020603050405020304" pitchFamily="18" charset="0"/>
              </a:rPr>
              <a:t>Если Вы видите, что ребенок чем-то огорчен, не пытайте его, пусть успокоится и тогда расскажет все сам.</a:t>
            </a:r>
          </a:p>
          <a:p>
            <a:endParaRPr lang="ru-RU" dirty="0">
              <a:solidFill>
                <a:srgbClr val="0070C0"/>
              </a:solidFill>
            </a:endParaRPr>
          </a:p>
        </p:txBody>
      </p:sp>
    </p:spTree>
    <p:extLst>
      <p:ext uri="{BB962C8B-B14F-4D97-AF65-F5344CB8AC3E}">
        <p14:creationId xmlns:p14="http://schemas.microsoft.com/office/powerpoint/2010/main" val="9970906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43608" y="476673"/>
            <a:ext cx="7632848" cy="4154984"/>
          </a:xfrm>
          <a:prstGeom prst="rect">
            <a:avLst/>
          </a:prstGeom>
        </p:spPr>
        <p:txBody>
          <a:bodyPr wrap="square">
            <a:spAutoFit/>
          </a:bodyPr>
          <a:lstStyle/>
          <a:p>
            <a:pPr indent="541338" algn="just"/>
            <a:r>
              <a:rPr lang="ru-RU" altLang="ru-RU" sz="2400" dirty="0">
                <a:solidFill>
                  <a:srgbClr val="0070C0"/>
                </a:solidFill>
                <a:latin typeface="Times New Roman" panose="02020603050405020304" pitchFamily="18" charset="0"/>
                <a:cs typeface="Times New Roman" panose="02020603050405020304" pitchFamily="18" charset="0"/>
              </a:rPr>
              <a:t>После школы не торопитесь садиться за уроки. Ребенку необходимо </a:t>
            </a:r>
            <a:r>
              <a:rPr lang="ru-RU" altLang="ru-RU" sz="2400" dirty="0" smtClean="0">
                <a:solidFill>
                  <a:srgbClr val="0070C0"/>
                </a:solidFill>
                <a:latin typeface="Times New Roman" panose="02020603050405020304" pitchFamily="18" charset="0"/>
                <a:cs typeface="Times New Roman" panose="02020603050405020304" pitchFamily="18" charset="0"/>
              </a:rPr>
              <a:t>отдохнуть. </a:t>
            </a:r>
            <a:r>
              <a:rPr lang="ru-RU" altLang="ru-RU" sz="2400" dirty="0">
                <a:solidFill>
                  <a:srgbClr val="0070C0"/>
                </a:solidFill>
                <a:latin typeface="Times New Roman" panose="02020603050405020304" pitchFamily="18" charset="0"/>
                <a:cs typeface="Times New Roman" panose="02020603050405020304" pitchFamily="18" charset="0"/>
              </a:rPr>
              <a:t>И помните – занятия поздним вечером – </a:t>
            </a:r>
            <a:r>
              <a:rPr lang="ru-RU" altLang="ru-RU" sz="2400" u="sng" dirty="0">
                <a:solidFill>
                  <a:srgbClr val="0070C0"/>
                </a:solidFill>
                <a:latin typeface="Times New Roman" panose="02020603050405020304" pitchFamily="18" charset="0"/>
                <a:cs typeface="Times New Roman" panose="02020603050405020304" pitchFamily="18" charset="0"/>
              </a:rPr>
              <a:t>бесполезны!</a:t>
            </a:r>
          </a:p>
          <a:p>
            <a:pPr indent="541338" algn="just"/>
            <a:endParaRPr lang="ru-RU" altLang="ru-RU" sz="2400" u="sng" dirty="0">
              <a:solidFill>
                <a:srgbClr val="0070C0"/>
              </a:solidFill>
              <a:latin typeface="Times New Roman" panose="02020603050405020304" pitchFamily="18" charset="0"/>
              <a:cs typeface="Times New Roman" panose="02020603050405020304" pitchFamily="18" charset="0"/>
            </a:endParaRPr>
          </a:p>
          <a:p>
            <a:pPr indent="541338" algn="just"/>
            <a:r>
              <a:rPr lang="ru-RU" altLang="ru-RU" sz="2400" dirty="0">
                <a:solidFill>
                  <a:srgbClr val="0070C0"/>
                </a:solidFill>
                <a:latin typeface="Times New Roman" panose="02020603050405020304" pitchFamily="18" charset="0"/>
                <a:cs typeface="Times New Roman" panose="02020603050405020304" pitchFamily="18" charset="0"/>
              </a:rPr>
              <a:t>Не заставляйте делать все задания сразу: 20 минут занятий – 10 минут перерыв.</a:t>
            </a:r>
          </a:p>
          <a:p>
            <a:pPr indent="541338" algn="just"/>
            <a:endParaRPr lang="ru-RU" altLang="ru-RU" sz="2400" dirty="0">
              <a:solidFill>
                <a:srgbClr val="0070C0"/>
              </a:solidFill>
              <a:latin typeface="Times New Roman" panose="02020603050405020304" pitchFamily="18" charset="0"/>
              <a:cs typeface="Times New Roman" panose="02020603050405020304" pitchFamily="18" charset="0"/>
            </a:endParaRPr>
          </a:p>
          <a:p>
            <a:pPr indent="541338" algn="just"/>
            <a:r>
              <a:rPr lang="ru-RU" altLang="ru-RU" sz="2400" dirty="0">
                <a:solidFill>
                  <a:srgbClr val="0070C0"/>
                </a:solidFill>
                <a:latin typeface="Times New Roman" panose="02020603050405020304" pitchFamily="18" charset="0"/>
                <a:cs typeface="Times New Roman" panose="02020603050405020304" pitchFamily="18" charset="0"/>
              </a:rPr>
              <a:t>Во время приготовления домашнего задания не сидите «над душой». Дайте ребенку работать самому. Если ему понадобится Ваша помощь – наберитесь терпения: спокойный тон и поддержка необходимы.</a:t>
            </a:r>
          </a:p>
        </p:txBody>
      </p:sp>
    </p:spTree>
    <p:extLst>
      <p:ext uri="{BB962C8B-B14F-4D97-AF65-F5344CB8AC3E}">
        <p14:creationId xmlns:p14="http://schemas.microsoft.com/office/powerpoint/2010/main" val="37612681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1209162"/>
            <a:ext cx="7776864" cy="4524315"/>
          </a:xfrm>
          <a:prstGeom prst="rect">
            <a:avLst/>
          </a:prstGeom>
        </p:spPr>
        <p:txBody>
          <a:bodyPr wrap="square">
            <a:spAutoFit/>
          </a:bodyPr>
          <a:lstStyle/>
          <a:p>
            <a:pPr indent="541338" algn="just"/>
            <a:r>
              <a:rPr lang="ru-RU" altLang="ru-RU" sz="2400" dirty="0">
                <a:solidFill>
                  <a:srgbClr val="0070C0"/>
                </a:solidFill>
                <a:latin typeface="Times New Roman" panose="02020603050405020304" pitchFamily="18" charset="0"/>
                <a:cs typeface="Times New Roman" panose="02020603050405020304" pitchFamily="18" charset="0"/>
              </a:rPr>
              <a:t>В течение дня найдите хотя бы 40 минут и полностью посвятите их ребенку.</a:t>
            </a:r>
          </a:p>
          <a:p>
            <a:pPr indent="541338" algn="just"/>
            <a:endParaRPr lang="ru-RU" altLang="ru-RU" sz="2400" dirty="0">
              <a:solidFill>
                <a:srgbClr val="0070C0"/>
              </a:solidFill>
              <a:latin typeface="Times New Roman" panose="02020603050405020304" pitchFamily="18" charset="0"/>
              <a:cs typeface="Times New Roman" panose="02020603050405020304" pitchFamily="18" charset="0"/>
            </a:endParaRPr>
          </a:p>
          <a:p>
            <a:pPr indent="541338" algn="just"/>
            <a:r>
              <a:rPr lang="ru-RU" altLang="ru-RU" sz="2400" dirty="0">
                <a:solidFill>
                  <a:srgbClr val="0070C0"/>
                </a:solidFill>
                <a:latin typeface="Times New Roman" panose="02020603050405020304" pitchFamily="18" charset="0"/>
                <a:cs typeface="Times New Roman" panose="02020603050405020304" pitchFamily="18" charset="0"/>
              </a:rPr>
              <a:t>Выбирайте единую тактику общения с ребенком всех в семье. Все разногласия решайте без него.</a:t>
            </a:r>
          </a:p>
          <a:p>
            <a:pPr indent="541338" algn="just"/>
            <a:endParaRPr lang="ru-RU" altLang="ru-RU" sz="2400" dirty="0">
              <a:solidFill>
                <a:srgbClr val="0070C0"/>
              </a:solidFill>
              <a:latin typeface="Times New Roman" panose="02020603050405020304" pitchFamily="18" charset="0"/>
              <a:cs typeface="Times New Roman" panose="02020603050405020304" pitchFamily="18" charset="0"/>
            </a:endParaRPr>
          </a:p>
          <a:p>
            <a:pPr indent="541338" algn="just"/>
            <a:r>
              <a:rPr lang="ru-RU" altLang="ru-RU" sz="2400" dirty="0">
                <a:solidFill>
                  <a:srgbClr val="0070C0"/>
                </a:solidFill>
                <a:latin typeface="Times New Roman" panose="02020603050405020304" pitchFamily="18" charset="0"/>
                <a:cs typeface="Times New Roman" panose="02020603050405020304" pitchFamily="18" charset="0"/>
              </a:rPr>
              <a:t>Будьте внимательны к жалобам ребенка на головную боль, усталость, плохое самочувствие. Чаще всего это объективные показатели переутомления.</a:t>
            </a:r>
          </a:p>
          <a:p>
            <a:pPr indent="541338" algn="just"/>
            <a:endParaRPr lang="ru-RU" altLang="ru-RU" sz="2400" dirty="0">
              <a:solidFill>
                <a:srgbClr val="0070C0"/>
              </a:solidFill>
              <a:latin typeface="Times New Roman" panose="02020603050405020304" pitchFamily="18" charset="0"/>
              <a:cs typeface="Times New Roman" panose="02020603050405020304" pitchFamily="18" charset="0"/>
            </a:endParaRPr>
          </a:p>
          <a:p>
            <a:pPr indent="541338" algn="just"/>
            <a:r>
              <a:rPr lang="ru-RU" altLang="ru-RU" sz="2400" dirty="0">
                <a:solidFill>
                  <a:srgbClr val="0070C0"/>
                </a:solidFill>
                <a:latin typeface="Times New Roman" panose="02020603050405020304" pitchFamily="18" charset="0"/>
                <a:cs typeface="Times New Roman" panose="02020603050405020304" pitchFamily="18" charset="0"/>
              </a:rPr>
              <a:t>Успокойте ребенка перед сном, снимите напряжение, накопившееся за день</a:t>
            </a:r>
            <a:endParaRPr lang="ru-RU" sz="2400" dirty="0">
              <a:solidFill>
                <a:srgbClr val="0070C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140421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0000"/>
                </a:solidFill>
                <a:latin typeface="Times New Roman" panose="02020603050405020304" pitchFamily="18" charset="0"/>
                <a:cs typeface="Times New Roman" panose="02020603050405020304" pitchFamily="18" charset="0"/>
              </a:rPr>
              <a:t>Нерекомендуемые фразы:</a:t>
            </a:r>
            <a:endParaRPr lang="ru-RU" dirty="0">
              <a:solidFill>
                <a:srgbClr val="FF000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fontScale="92500" lnSpcReduction="10000"/>
          </a:bodyPr>
          <a:lstStyle/>
          <a:p>
            <a:pPr marL="514350" indent="-514350">
              <a:buFontTx/>
              <a:buChar char="-"/>
            </a:pPr>
            <a:r>
              <a:rPr lang="ru-RU" altLang="ru-RU" dirty="0">
                <a:solidFill>
                  <a:srgbClr val="002060"/>
                </a:solidFill>
                <a:latin typeface="Times New Roman" panose="02020603050405020304" pitchFamily="18" charset="0"/>
                <a:cs typeface="Times New Roman" panose="02020603050405020304" pitchFamily="18" charset="0"/>
              </a:rPr>
              <a:t>Тысячу раз говорили тебе, что…</a:t>
            </a:r>
          </a:p>
          <a:p>
            <a:pPr marL="514350" indent="-514350">
              <a:buFontTx/>
              <a:buChar char="-"/>
            </a:pPr>
            <a:r>
              <a:rPr lang="ru-RU" altLang="ru-RU" dirty="0">
                <a:solidFill>
                  <a:srgbClr val="002060"/>
                </a:solidFill>
                <a:latin typeface="Times New Roman" panose="02020603050405020304" pitchFamily="18" charset="0"/>
                <a:cs typeface="Times New Roman" panose="02020603050405020304" pitchFamily="18" charset="0"/>
              </a:rPr>
              <a:t>Сколько раз надо повторить…</a:t>
            </a:r>
          </a:p>
          <a:p>
            <a:pPr marL="514350" indent="-514350">
              <a:buFontTx/>
              <a:buChar char="-"/>
            </a:pPr>
            <a:r>
              <a:rPr lang="ru-RU" altLang="ru-RU" dirty="0">
                <a:solidFill>
                  <a:srgbClr val="002060"/>
                </a:solidFill>
                <a:latin typeface="Times New Roman" panose="02020603050405020304" pitchFamily="18" charset="0"/>
                <a:cs typeface="Times New Roman" panose="02020603050405020304" pitchFamily="18" charset="0"/>
              </a:rPr>
              <a:t>И о чем ты только думаешь…</a:t>
            </a:r>
          </a:p>
          <a:p>
            <a:pPr marL="514350" indent="-514350">
              <a:buFontTx/>
              <a:buChar char="-"/>
            </a:pPr>
            <a:r>
              <a:rPr lang="ru-RU" altLang="ru-RU" dirty="0">
                <a:solidFill>
                  <a:srgbClr val="002060"/>
                </a:solidFill>
                <a:latin typeface="Times New Roman" panose="02020603050405020304" pitchFamily="18" charset="0"/>
                <a:cs typeface="Times New Roman" panose="02020603050405020304" pitchFamily="18" charset="0"/>
              </a:rPr>
              <a:t>Неужели так трудно запомнить!...</a:t>
            </a:r>
          </a:p>
          <a:p>
            <a:pPr marL="514350" indent="-514350">
              <a:buFontTx/>
              <a:buChar char="-"/>
            </a:pPr>
            <a:r>
              <a:rPr lang="ru-RU" altLang="ru-RU" dirty="0">
                <a:solidFill>
                  <a:srgbClr val="002060"/>
                </a:solidFill>
                <a:latin typeface="Times New Roman" panose="02020603050405020304" pitchFamily="18" charset="0"/>
                <a:cs typeface="Times New Roman" panose="02020603050405020304" pitchFamily="18" charset="0"/>
              </a:rPr>
              <a:t>Ты становишься невыносимым…</a:t>
            </a:r>
          </a:p>
          <a:p>
            <a:pPr marL="514350" indent="-514350">
              <a:buFontTx/>
              <a:buChar char="-"/>
            </a:pPr>
            <a:r>
              <a:rPr lang="ru-RU" altLang="ru-RU" dirty="0">
                <a:solidFill>
                  <a:srgbClr val="002060"/>
                </a:solidFill>
                <a:latin typeface="Times New Roman" panose="02020603050405020304" pitchFamily="18" charset="0"/>
                <a:cs typeface="Times New Roman" panose="02020603050405020304" pitchFamily="18" charset="0"/>
              </a:rPr>
              <a:t>Отстань, мне некогда…</a:t>
            </a:r>
          </a:p>
          <a:p>
            <a:pPr marL="514350" indent="-514350">
              <a:buFontTx/>
              <a:buChar char="-"/>
            </a:pPr>
            <a:r>
              <a:rPr lang="ru-RU" altLang="ru-RU" dirty="0">
                <a:solidFill>
                  <a:srgbClr val="002060"/>
                </a:solidFill>
                <a:latin typeface="Times New Roman" panose="02020603050405020304" pitchFamily="18" charset="0"/>
                <a:cs typeface="Times New Roman" panose="02020603050405020304" pitchFamily="18" charset="0"/>
              </a:rPr>
              <a:t>Иди, сам подумай (или читай еще раз)…</a:t>
            </a:r>
          </a:p>
          <a:p>
            <a:pPr marL="514350" indent="-514350">
              <a:buFontTx/>
              <a:buChar char="-"/>
            </a:pPr>
            <a:r>
              <a:rPr lang="ru-RU" altLang="ru-RU" dirty="0">
                <a:solidFill>
                  <a:srgbClr val="002060"/>
                </a:solidFill>
                <a:latin typeface="Times New Roman" panose="02020603050405020304" pitchFamily="18" charset="0"/>
                <a:cs typeface="Times New Roman" panose="02020603050405020304" pitchFamily="18" charset="0"/>
              </a:rPr>
              <a:t>Почему Лена (Вася, Петя и т.д.) такая умница, а ты  - нет?!</a:t>
            </a:r>
          </a:p>
          <a:p>
            <a:endParaRPr lang="ru-RU" dirty="0"/>
          </a:p>
        </p:txBody>
      </p:sp>
    </p:spTree>
    <p:extLst>
      <p:ext uri="{BB962C8B-B14F-4D97-AF65-F5344CB8AC3E}">
        <p14:creationId xmlns:p14="http://schemas.microsoft.com/office/powerpoint/2010/main" val="422277091"/>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189</TotalTime>
  <Words>1225</Words>
  <Application>Microsoft Office PowerPoint</Application>
  <PresentationFormat>Экран (4:3)</PresentationFormat>
  <Paragraphs>115</Paragraphs>
  <Slides>23</Slides>
  <Notes>3</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Тема Office</vt:lpstr>
      <vt:lpstr>Адаптация первоклассника в школе</vt:lpstr>
      <vt:lpstr>Адаптация- что это ?</vt:lpstr>
      <vt:lpstr>Первый раз, в первый класс!</vt:lpstr>
      <vt:lpstr>Презентация PowerPoint</vt:lpstr>
      <vt:lpstr> «Мои впечатления».  </vt:lpstr>
      <vt:lpstr>Как помочь первоклашке </vt:lpstr>
      <vt:lpstr>Презентация PowerPoint</vt:lpstr>
      <vt:lpstr>Презентация PowerPoint</vt:lpstr>
      <vt:lpstr>Нерекомендуемые фразы:</vt:lpstr>
      <vt:lpstr>Рекомендуемые фразы:</vt:lpstr>
      <vt:lpstr>Основные показатели адаптации </vt:lpstr>
      <vt:lpstr>А как же у нас в классе?!</vt:lpstr>
      <vt:lpstr>Презентация PowerPoint</vt:lpstr>
      <vt:lpstr>Советы родителям</vt:lpstr>
      <vt:lpstr>Презентация PowerPoint</vt:lpstr>
      <vt:lpstr>Презентация PowerPoint</vt:lpstr>
      <vt:lpstr>Презентация PowerPoint</vt:lpstr>
      <vt:lpstr>Презентация PowerPoint</vt:lpstr>
      <vt:lpstr>Презентация PowerPoint</vt:lpstr>
      <vt:lpstr>Подсчитай, пожалуйста свои балы </vt:lpstr>
      <vt:lpstr>Ключ</vt:lpstr>
      <vt:lpstr>Закончить свое выступление хочу притчей о Ходжа Насреддине </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Вера</dc:creator>
  <cp:lastModifiedBy>Вера</cp:lastModifiedBy>
  <cp:revision>13</cp:revision>
  <dcterms:created xsi:type="dcterms:W3CDTF">2019-03-05T02:04:09Z</dcterms:created>
  <dcterms:modified xsi:type="dcterms:W3CDTF">2019-03-05T08:17:48Z</dcterms:modified>
</cp:coreProperties>
</file>