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303" r:id="rId3"/>
    <p:sldId id="308" r:id="rId4"/>
    <p:sldId id="290" r:id="rId5"/>
    <p:sldId id="256" r:id="rId6"/>
    <p:sldId id="279" r:id="rId7"/>
    <p:sldId id="257" r:id="rId8"/>
    <p:sldId id="282" r:id="rId9"/>
    <p:sldId id="307" r:id="rId10"/>
    <p:sldId id="305" r:id="rId11"/>
    <p:sldId id="281" r:id="rId12"/>
    <p:sldId id="262" r:id="rId13"/>
    <p:sldId id="268" r:id="rId14"/>
    <p:sldId id="263" r:id="rId15"/>
    <p:sldId id="258" r:id="rId16"/>
    <p:sldId id="269" r:id="rId17"/>
    <p:sldId id="275" r:id="rId18"/>
    <p:sldId id="298" r:id="rId19"/>
    <p:sldId id="293" r:id="rId20"/>
    <p:sldId id="294" r:id="rId21"/>
    <p:sldId id="295" r:id="rId22"/>
    <p:sldId id="276" r:id="rId23"/>
    <p:sldId id="296" r:id="rId24"/>
    <p:sldId id="285" r:id="rId25"/>
    <p:sldId id="291" r:id="rId26"/>
    <p:sldId id="299" r:id="rId27"/>
    <p:sldId id="292" r:id="rId28"/>
    <p:sldId id="300" r:id="rId29"/>
    <p:sldId id="301" r:id="rId30"/>
    <p:sldId id="304" r:id="rId31"/>
    <p:sldId id="289" r:id="rId32"/>
    <p:sldId id="288" r:id="rId33"/>
    <p:sldId id="283" r:id="rId34"/>
    <p:sldId id="260" r:id="rId35"/>
    <p:sldId id="264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271" autoAdjust="0"/>
  </p:normalViewPr>
  <p:slideViewPr>
    <p:cSldViewPr>
      <p:cViewPr varScale="1">
        <p:scale>
          <a:sx n="38" d="100"/>
          <a:sy n="38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AF860-EC3B-41D8-A732-DE596FC99935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0D263-F673-4D4D-A15E-36284D48E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E4915-AB8E-41F6-850D-E82033D2BD6B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C5C0-F555-4B9E-BF05-25EE14621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189E2-DEED-4ABA-9251-279488D1458C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2B8CB-0861-42E1-A3C2-AA27DC997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7C8D-A4C5-42F2-A7D9-0C45E275C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E4659-8870-45F7-9B0B-7E53397ED79F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68B2B-1F53-4993-92B5-DA6CF97A3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6A24C-45E6-44D7-96F1-09A9FD7633FA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FD1DC-AF53-4C50-8C30-E435BF380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19BF-7596-49A9-8214-8E7D7B1E7DA7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7348B-B629-400B-9D48-5A1FB4FDA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01E7-1C13-4062-8D28-7FA979A4506F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A37B8-2C5E-41BD-84C7-D39203EB5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22E6-7FA3-44BD-8A6A-3D216B4B2383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CA82F-E348-4695-AA2C-93FBCE101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2B0CE-6795-4CA9-8C48-C8B3B68F9080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0A9AB-200E-465B-B958-12E133D63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A43C8-9F2D-4764-9D3C-50C5883831CA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899E0-CE67-4A1D-B448-4A504E8AF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1D2D-3333-4CA1-BF31-28DFF0D60186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F6C2A-DD93-4205-A38C-C857F1090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053580-BA8F-48B5-9B94-DCA80A89AAF6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2D50B2-513E-4307-A3D7-A82994AB4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75" r:id="rId9"/>
    <p:sldLayoutId id="2147483666" r:id="rId10"/>
    <p:sldLayoutId id="2147483665" r:id="rId11"/>
    <p:sldLayoutId id="214748367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8643998" cy="164307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Байкальский заповедник</a:t>
            </a:r>
            <a:endParaRPr lang="ru-RU" sz="60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88" y="3643313"/>
            <a:ext cx="5357812" cy="2214562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ru-RU" dirty="0" smtClean="0">
                <a:latin typeface="Arial Unicode MS" pitchFamily="34" charset="-128"/>
              </a:rPr>
              <a:t>Исследовательская работа учащихся 2 </a:t>
            </a:r>
            <a:r>
              <a:rPr lang="ru-RU" dirty="0" smtClean="0">
                <a:latin typeface="Arial Unicode MS" pitchFamily="34" charset="-128"/>
              </a:rPr>
              <a:t>класса</a:t>
            </a:r>
            <a:endParaRPr lang="ru-RU" dirty="0" smtClean="0">
              <a:latin typeface="Arial Unicode MS" pitchFamily="34" charset="-128"/>
            </a:endParaRPr>
          </a:p>
          <a:p>
            <a:pPr marR="0" eaLnBrk="1" hangingPunct="1">
              <a:lnSpc>
                <a:spcPct val="90000"/>
              </a:lnSpc>
            </a:pPr>
            <a:r>
              <a:rPr lang="ru-RU" dirty="0" smtClean="0">
                <a:latin typeface="Arial Unicode MS" pitchFamily="34" charset="-128"/>
              </a:rPr>
              <a:t> </a:t>
            </a:r>
            <a:r>
              <a:rPr lang="ru-RU" dirty="0" err="1" smtClean="0">
                <a:latin typeface="Arial Unicode MS" pitchFamily="34" charset="-128"/>
              </a:rPr>
              <a:t>Леньковской</a:t>
            </a:r>
            <a:r>
              <a:rPr lang="ru-RU" dirty="0" smtClean="0">
                <a:latin typeface="Arial Unicode MS" pitchFamily="34" charset="-128"/>
              </a:rPr>
              <a:t> школы</a:t>
            </a:r>
          </a:p>
          <a:p>
            <a:pPr marR="0" eaLnBrk="1" hangingPunct="1">
              <a:lnSpc>
                <a:spcPct val="90000"/>
              </a:lnSpc>
            </a:pPr>
            <a:r>
              <a:rPr lang="ru-RU" dirty="0" smtClean="0">
                <a:latin typeface="Arial Unicode MS" pitchFamily="34" charset="-128"/>
              </a:rPr>
              <a:t>2017год</a:t>
            </a:r>
            <a:endParaRPr lang="ru-RU" dirty="0" smtClean="0">
              <a:latin typeface="Arial Unicode MS" pitchFamily="34" charset="-128"/>
            </a:endParaRPr>
          </a:p>
          <a:p>
            <a:pPr marR="0" eaLnBrk="1" hangingPunct="1">
              <a:lnSpc>
                <a:spcPct val="90000"/>
              </a:lnSpc>
            </a:pPr>
            <a:endParaRPr lang="ru-RU" dirty="0" smtClean="0">
              <a:latin typeface="Arial Unicode MS" pitchFamily="34" charset="-128"/>
            </a:endParaRPr>
          </a:p>
        </p:txBody>
      </p:sp>
      <p:pic>
        <p:nvPicPr>
          <p:cNvPr id="14339" name="Picture 2" descr="http://sweagent.se/UserFiles/Image/topbild/23_transsi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75"/>
            <a:ext cx="34639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8" descr="Отдых на Байкале зимой и лет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669925"/>
            <a:ext cx="4051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2" descr="Байкал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716338"/>
            <a:ext cx="5357813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 descr="1-olxo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4088" y="620713"/>
            <a:ext cx="39322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secretworlds.ru/_nw/31/s373547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834866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Байкальский целлюлозно-бумажный комбинат</a:t>
            </a:r>
            <a:endParaRPr lang="ru-RU" dirty="0"/>
          </a:p>
        </p:txBody>
      </p:sp>
      <p:pic>
        <p:nvPicPr>
          <p:cNvPr id="25602" name="Picture 2" descr="http://baikalfund.ru/mediacache/5bd4a50d-352e-4bd2-a8a0-8a68945389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33600"/>
            <a:ext cx="80708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ru.all.biz/img/ru/catalog/32367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29151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63" y="5857875"/>
            <a:ext cx="81438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j-lt"/>
                <a:cs typeface="+mn-cs"/>
              </a:rPr>
              <a:t>Осенью 1966 года комбинат начал работать.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ekogradmoscow.ru/images/05012016/%D0%A1%D1%82%D0%BE%D1%87%D0%BD%D1%8B%D0%B5_%D0%B2%D0%BE%D0%B4%D1%8B_%D0%91%D0%A6%D0%91%D0%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50" y="214313"/>
            <a:ext cx="8643938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+mn-cs"/>
              </a:rPr>
              <a:t>Объём вредных сбросов предприятия в 2008 году составил более 27 млн. тонн.  В месте выхода сточных вод комбината были обнаружены опасные соединения хлора.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smartnews.ru/storage/c/2013/02/27/1361956883_703518_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08050"/>
            <a:ext cx="8289925" cy="571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images.socialistinfo.ru/pics/pic1077.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12813"/>
            <a:ext cx="46259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cdn13.img22.ria.ru/images/53903/58/5390358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76475"/>
            <a:ext cx="4286250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static.irk.ru/media/img/site/gallery/1380/659834d1-e285-471d-b728-c161c158b676_jpg_620x1000_x-False_q85.jpg"/>
          <p:cNvPicPr>
            <a:picLocks noChangeAspect="1" noChangeArrowheads="1"/>
          </p:cNvPicPr>
          <p:nvPr/>
        </p:nvPicPr>
        <p:blipFill>
          <a:blip r:embed="rId2"/>
          <a:srcRect b="52499"/>
          <a:stretch>
            <a:fillRect/>
          </a:stretch>
        </p:blipFill>
        <p:spPr bwMode="auto">
          <a:xfrm>
            <a:off x="428625" y="571500"/>
            <a:ext cx="8331200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500063" y="714375"/>
            <a:ext cx="83581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На территории заповедника насчитывается </a:t>
            </a:r>
          </a:p>
          <a:p>
            <a:pPr algn="ctr"/>
            <a:r>
              <a:rPr lang="ru-RU" sz="2800"/>
              <a:t>360 видов  животных, </a:t>
            </a:r>
          </a:p>
          <a:p>
            <a:pPr algn="ctr"/>
            <a:r>
              <a:rPr lang="ru-RU" sz="2800"/>
              <a:t>из них </a:t>
            </a:r>
            <a:r>
              <a:rPr lang="ru-RU" sz="2800" b="1"/>
              <a:t>49</a:t>
            </a:r>
            <a:r>
              <a:rPr lang="ru-RU" sz="2800"/>
              <a:t> видов являются </a:t>
            </a:r>
            <a:r>
              <a:rPr lang="ru-RU" sz="2800" b="1"/>
              <a:t>редкими</a:t>
            </a:r>
            <a:r>
              <a:rPr lang="ru-RU" sz="2800"/>
              <a:t>, </a:t>
            </a:r>
          </a:p>
          <a:p>
            <a:pPr algn="ctr"/>
            <a:r>
              <a:rPr lang="ru-RU" sz="2800"/>
              <a:t>а </a:t>
            </a:r>
            <a:r>
              <a:rPr lang="ru-RU" sz="2800" b="1"/>
              <a:t>18</a:t>
            </a:r>
            <a:r>
              <a:rPr lang="ru-RU" sz="2800"/>
              <a:t> видов внесены в </a:t>
            </a:r>
            <a:r>
              <a:rPr lang="ru-RU" sz="2800" b="1"/>
              <a:t>Красную книгу России</a:t>
            </a:r>
            <a:r>
              <a:rPr lang="ru-RU" sz="2800"/>
              <a:t>. </a:t>
            </a:r>
          </a:p>
        </p:txBody>
      </p:sp>
      <p:pic>
        <p:nvPicPr>
          <p:cNvPr id="31746" name="Picture 2" descr="http://volna.org/wp-content/uploads/2014/11/baikalskii_zapoviednik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565400"/>
            <a:ext cx="5253037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ic.pics.livejournal.com/sweden_info/71347626/184043/184043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69963"/>
            <a:ext cx="4143375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857250" y="4786313"/>
            <a:ext cx="242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ДРОФА</a:t>
            </a:r>
          </a:p>
        </p:txBody>
      </p:sp>
      <p:pic>
        <p:nvPicPr>
          <p:cNvPr id="32771" name="Picture 4" descr="http://sereevaolga.minusa.ru/1/2/6-0-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060575"/>
            <a:ext cx="41719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5000625" y="5429250"/>
            <a:ext cx="2857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СКОПА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64294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Вопросы нашего исследования</a:t>
            </a: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>
                <a:cs typeface="Times New Roman" pitchFamily="18" charset="0"/>
              </a:rPr>
              <a:t/>
            </a:r>
            <a:br>
              <a:rPr lang="ru-RU" sz="1600">
                <a:cs typeface="Times New Roman" pitchFamily="18" charset="0"/>
              </a:rPr>
            </a:br>
            <a:endParaRPr lang="ru-RU" sz="1200"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  <p:sp>
        <p:nvSpPr>
          <p:cNvPr id="15363" name="Прямоугольник 7"/>
          <p:cNvSpPr>
            <a:spLocks noChangeArrowheads="1"/>
          </p:cNvSpPr>
          <p:nvPr/>
        </p:nvSpPr>
        <p:spPr bwMode="auto">
          <a:xfrm>
            <a:off x="285750" y="1143000"/>
            <a:ext cx="8643938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Чем заповедник отличается от национального парка?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Какова цель создания Байкальского заповедника?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Где он находится?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Как открытие заповедника повлияло на развитие промышленных производств, расположенных вблизи территории заповедника?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Какие растения и животные этих мест  занесены в Красную книгу?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Каких представителей растений и животных называют эндемиками</a:t>
            </a: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zooclub.ru/attach/4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43050"/>
            <a:ext cx="3786187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928688" y="5857875"/>
            <a:ext cx="2786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БЕРКУТ</a:t>
            </a:r>
          </a:p>
        </p:txBody>
      </p:sp>
      <p:pic>
        <p:nvPicPr>
          <p:cNvPr id="33795" name="Picture 4" descr="http://2.bp.blogspot.com/-tBJr6LGwJrQ/T2NexX_dmSI/AAAAAAAAAqs/vUg9W-EupkU/s1600/%25D0%25BE%25D1%2580%25D0%25BB%25D0%25B0%25D0%25BD-%25D0%25B1%25D0%25B5%25D0%25BB%25D0%25BE%25D1%2585%25D0%25B2%25D0%25BE%25D1%2581%25D1%25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28775"/>
            <a:ext cx="40989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4857750" y="5857875"/>
            <a:ext cx="3786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ОРЛАН-БЕЛОХВОСТ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cartman.tv/img_28575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908050"/>
            <a:ext cx="798988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1714500" y="5929313"/>
            <a:ext cx="6286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ЛЕСНОЙ СЕВЕРНЫЙ ОЛЕНЬ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http://baikal-zapovednik.ru/sites/default/files/%D0%9A%D0%BE%D0%BF%D0%B8%D1%8F%20%D1%81%D0%BE%D0%B1%D0%BE%D0%BB%D1%8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412875"/>
            <a:ext cx="6938962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2928938" y="785813"/>
            <a:ext cx="3071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СОБОЛЬ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http://animalsvariety.ru/wp-content/uploads/2015/08/Foto-tajmen-obyknovenny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981075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2143125" y="6072188"/>
            <a:ext cx="4786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ТАЙМЕНЬ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://volna.org/wp-content/uploads/2014/11/baikalskii_zapoviednik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349500"/>
            <a:ext cx="5688012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2"/>
          <p:cNvSpPr txBox="1">
            <a:spLocks noChangeArrowheads="1"/>
          </p:cNvSpPr>
          <p:nvPr/>
        </p:nvSpPr>
        <p:spPr bwMode="auto">
          <a:xfrm>
            <a:off x="357188" y="642938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Сохраняется </a:t>
            </a:r>
            <a:r>
              <a:rPr lang="ru-RU" sz="2800" b="1"/>
              <a:t>1279</a:t>
            </a:r>
            <a:r>
              <a:rPr lang="ru-RU" sz="2800"/>
              <a:t> видов растений. </a:t>
            </a:r>
          </a:p>
          <a:p>
            <a:pPr algn="ctr"/>
            <a:r>
              <a:rPr lang="ru-RU" sz="2800"/>
              <a:t>Из числа растений </a:t>
            </a:r>
            <a:r>
              <a:rPr lang="ru-RU" sz="2800" b="1"/>
              <a:t>20</a:t>
            </a:r>
            <a:r>
              <a:rPr lang="ru-RU" sz="2800"/>
              <a:t> видов включены </a:t>
            </a:r>
          </a:p>
          <a:p>
            <a:pPr algn="ctr"/>
            <a:r>
              <a:rPr lang="ru-RU" sz="2800"/>
              <a:t>в </a:t>
            </a:r>
            <a:r>
              <a:rPr lang="ru-RU" sz="2800" b="1"/>
              <a:t>Красную книгу России</a:t>
            </a:r>
            <a:r>
              <a:rPr lang="ru-RU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1"/>
          <p:cNvSpPr>
            <a:spLocks noChangeArrowheads="1"/>
          </p:cNvSpPr>
          <p:nvPr/>
        </p:nvSpPr>
        <p:spPr bwMode="auto">
          <a:xfrm>
            <a:off x="357188" y="642938"/>
            <a:ext cx="85010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Одной из важнейших задач заповедника является охрана ненарушенных </a:t>
            </a:r>
            <a:r>
              <a:rPr lang="ru-RU" sz="2800" u="sng"/>
              <a:t> кедровых </a:t>
            </a:r>
            <a:r>
              <a:rPr lang="ru-RU" sz="2800"/>
              <a:t>лесов. </a:t>
            </a:r>
          </a:p>
        </p:txBody>
      </p:sp>
      <p:pic>
        <p:nvPicPr>
          <p:cNvPr id="38914" name="Picture 2" descr="http://srubimdom.com/d/358161/d/kedr-si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93988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4" descr="http://www.ru.all.biz/img/ru/catalog/46523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28775"/>
            <a:ext cx="43132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http://secretworlds.ru/_nw/31/s626281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8913"/>
            <a:ext cx="6715125" cy="503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2"/>
          <p:cNvSpPr txBox="1">
            <a:spLocks noChangeArrowheads="1"/>
          </p:cNvSpPr>
          <p:nvPr/>
        </p:nvSpPr>
        <p:spPr bwMode="auto">
          <a:xfrm>
            <a:off x="357188" y="5357813"/>
            <a:ext cx="8429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Хвойные леса северо-западных склонов хребта </a:t>
            </a:r>
          </a:p>
          <a:p>
            <a:pPr algn="ctr"/>
            <a:r>
              <a:rPr lang="ru-RU" sz="2400"/>
              <a:t>Хамар-Дабан относят к числу древнейших  лесов Сибири.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Прямоугольник 1"/>
          <p:cNvSpPr>
            <a:spLocks noChangeArrowheads="1"/>
          </p:cNvSpPr>
          <p:nvPr/>
        </p:nvSpPr>
        <p:spPr bwMode="auto">
          <a:xfrm>
            <a:off x="214313" y="1214438"/>
            <a:ext cx="8643937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/>
              <a:t>На территории Байкальского заповедника также представлены животные и растения, которые являются </a:t>
            </a:r>
            <a:r>
              <a:rPr lang="ru-RU" sz="4400" b="1"/>
              <a:t>эндемиками</a:t>
            </a:r>
            <a:r>
              <a:rPr lang="ru-RU" sz="3600"/>
              <a:t>, то есть проживающими только в этой местности и не встречающиеся больше нигде в мире.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supersadovod.ru/wp-content/uploads/2013/05/Kopeechnik-zunduk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836613"/>
            <a:ext cx="6500812" cy="48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Box 2"/>
          <p:cNvSpPr txBox="1">
            <a:spLocks noChangeArrowheads="1"/>
          </p:cNvSpPr>
          <p:nvPr/>
        </p:nvSpPr>
        <p:spPr bwMode="auto">
          <a:xfrm>
            <a:off x="1643063" y="6000750"/>
            <a:ext cx="5500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Копеечник зундукский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http://www.plantarium.ru/dat/plants/7/727/157727_5512d4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890588"/>
            <a:ext cx="2855912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4" descr="http://www.plantarium.ru/dat/plants/7/726/157726_211f1c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1268413"/>
            <a:ext cx="476408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Box 3"/>
          <p:cNvSpPr txBox="1">
            <a:spLocks noChangeArrowheads="1"/>
          </p:cNvSpPr>
          <p:nvPr/>
        </p:nvSpPr>
        <p:spPr bwMode="auto">
          <a:xfrm>
            <a:off x="1928813" y="5786438"/>
            <a:ext cx="5857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СВЕРЦИЯ БАЙКАЛЬСКАЯ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inuu.ru/photo/normal/dir5/p312255852415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4786313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21444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Заповедники и национальные парки  Прибайкалья </a:t>
            </a:r>
            <a:endParaRPr lang="ru-RU" sz="4000" dirty="0"/>
          </a:p>
        </p:txBody>
      </p:sp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5357813" y="1928813"/>
            <a:ext cx="35004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/>
              <a:t>Прибайкальский национальный парк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/>
              <a:t>Забайкальский национальный парк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/>
              <a:t>Байкальский заповедник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/>
              <a:t>Баргузинский заповедник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/>
              <a:t>Байкало-Ленский заповедник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Прямоугольник 3"/>
          <p:cNvSpPr>
            <a:spLocks noChangeArrowheads="1"/>
          </p:cNvSpPr>
          <p:nvPr/>
        </p:nvSpPr>
        <p:spPr bwMode="auto">
          <a:xfrm>
            <a:off x="285750" y="1285875"/>
            <a:ext cx="85725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Исчезновению этих уникальных растений часто способствуют различные факторы, основными из них являются: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-сбор букетов;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-выкапывание корневищ у лекарственных растений;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-увеличение числа туристов-автолюбителей;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-загрязнение берегов промышленными и бытовыми отходами;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-вырубка лесов;</a:t>
            </a:r>
            <a:endParaRPr lang="ru-RU" sz="32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http://animals-wild.ru/uploads/posts/2015-05/1430746543_1298388691_1211381826_ner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620713"/>
            <a:ext cx="700087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TextBox 2"/>
          <p:cNvSpPr txBox="1">
            <a:spLocks noChangeArrowheads="1"/>
          </p:cNvSpPr>
          <p:nvPr/>
        </p:nvSpPr>
        <p:spPr bwMode="auto">
          <a:xfrm>
            <a:off x="2571750" y="6072188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БАЙКАЛЬСКАЯ НЕРПА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http://rusmystery.ru/wp-content/uploads/2013/02/baikalskaja-nerp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836613"/>
            <a:ext cx="6643687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285750" y="5500688"/>
            <a:ext cx="8643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Байкальская нерпа — единственный в мире вид тюленя, который живёт в пресной воде.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http://secretworlds.ru/_nw/31/s821006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20713"/>
            <a:ext cx="868045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http://www.ecosocial.ru/sites/default/files/imagecache/slider/baykal_cb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2150"/>
            <a:ext cx="83629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88" y="5929313"/>
            <a:ext cx="7715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j-lt"/>
                <a:cs typeface="+mn-cs"/>
              </a:rPr>
              <a:t>«Кто Байкала не видал – тот Сибири не знавал»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http://img12.nnm.me/5/0/0/4/6/00a4032a1659ec6bba1075b9c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0"/>
            <a:ext cx="91201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ЗАПОВЕДНИК</a:t>
            </a:r>
            <a:endParaRPr lang="ru-RU" dirty="0"/>
          </a:p>
        </p:txBody>
      </p:sp>
      <p:pic>
        <p:nvPicPr>
          <p:cNvPr id="17410" name="Picture 2" descr="http://wiki-sibiriada.ru/images/thumb/1/1d/%D0%9B%D1%83%D0%BF%D0%B0-%D0%B3%D0%BB%D0%BE%D0%B1%D1%83%D1%81.jpg/664px-%D0%9B%D1%83%D0%BF%D0%B0-%D0%B3%D0%BB%D0%BE%D0%B1%D1%83%D1%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708275"/>
            <a:ext cx="2286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avto-nefteprodukt.ru/wp-content/uploads/2015/01/%D0%BE%D1%85%D1%80%D0%B0%D0%BD%D0%B0-%D0%BF%D1%80%D0%B8%D1%80%D0%BE%D0%B4%D1%8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636838"/>
            <a:ext cx="2732088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ahoj.ucoz.ru/_bd/52/550540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349500"/>
            <a:ext cx="2070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10800000" flipV="1">
            <a:off x="1928813" y="1785938"/>
            <a:ext cx="1143000" cy="714375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rot="16200000" flipH="1">
            <a:off x="4300537" y="2157413"/>
            <a:ext cx="652463" cy="3333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857875" y="1785938"/>
            <a:ext cx="1214438" cy="642937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6" name="TextBox 12"/>
          <p:cNvSpPr txBox="1">
            <a:spLocks noChangeArrowheads="1"/>
          </p:cNvSpPr>
          <p:nvPr/>
        </p:nvSpPr>
        <p:spPr bwMode="auto">
          <a:xfrm>
            <a:off x="357188" y="5429250"/>
            <a:ext cx="2571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Исследование</a:t>
            </a:r>
          </a:p>
        </p:txBody>
      </p:sp>
      <p:sp>
        <p:nvSpPr>
          <p:cNvPr id="17417" name="TextBox 13"/>
          <p:cNvSpPr txBox="1">
            <a:spLocks noChangeArrowheads="1"/>
          </p:cNvSpPr>
          <p:nvPr/>
        </p:nvSpPr>
        <p:spPr bwMode="auto">
          <a:xfrm>
            <a:off x="3143250" y="5500688"/>
            <a:ext cx="285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Сохранение</a:t>
            </a:r>
          </a:p>
        </p:txBody>
      </p:sp>
      <p:sp>
        <p:nvSpPr>
          <p:cNvPr id="17418" name="TextBox 14"/>
          <p:cNvSpPr txBox="1">
            <a:spLocks noChangeArrowheads="1"/>
          </p:cNvSpPr>
          <p:nvPr/>
        </p:nvSpPr>
        <p:spPr bwMode="auto">
          <a:xfrm>
            <a:off x="6429375" y="5357813"/>
            <a:ext cx="2500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Экологическое просвещение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www.forbes.ru/sites/default/files/imagecache/339x226/gallery/02TASS_353500.jpg"/>
          <p:cNvPicPr>
            <a:picLocks noChangeAspect="1" noChangeArrowheads="1"/>
          </p:cNvPicPr>
          <p:nvPr/>
        </p:nvPicPr>
        <p:blipFill>
          <a:blip r:embed="rId2"/>
          <a:srcRect b="9782"/>
          <a:stretch>
            <a:fillRect/>
          </a:stretch>
        </p:blipFill>
        <p:spPr bwMode="auto">
          <a:xfrm>
            <a:off x="1042988" y="1773238"/>
            <a:ext cx="7215187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18573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Байкальский заповедник </a:t>
            </a:r>
            <a:br>
              <a:rPr lang="ru-RU" sz="4400" dirty="0" smtClean="0"/>
            </a:br>
            <a:r>
              <a:rPr lang="ru-RU" sz="4400" dirty="0" smtClean="0"/>
              <a:t>основан 26 сентября 1969 года.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&amp;Kcy;&amp;acy;&amp;rcy;&amp;tcy;&amp;acy;-&amp;scy;&amp;ncy;&amp;icy;&amp;mcy;&amp;ocy;&amp;kcy;-&amp;dcy;&amp;lcy;&amp;yacy;-&amp;scy;&amp;acy;&amp;jcy;&amp;tcy;&amp;acy;-&amp;zcy;&amp;acy;&amp;pcy;&amp;ocy;&amp;vcy;&amp;iecy;&amp;dcy;&amp;ncy;&amp;icy;&amp;kcy;&amp;acy; (700x544, 144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765175"/>
            <a:ext cx="7364413" cy="572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571875" y="4286250"/>
            <a:ext cx="4000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C000"/>
                </a:solidFill>
                <a:latin typeface="Constantia" pitchFamily="18" charset="0"/>
              </a:rPr>
              <a:t>БУРЯТИЯ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305800" cy="107157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Озеро Байкал – самое глубокое озеро на планете.</a:t>
            </a:r>
            <a:endParaRPr lang="ru-RU" sz="4000" dirty="0"/>
          </a:p>
        </p:txBody>
      </p:sp>
      <p:pic>
        <p:nvPicPr>
          <p:cNvPr id="20482" name="Picture 2" descr="http://vspro.info/sites/default/files/imagecache/400xY/11/article/deripaska-oleg-vladimirovich/bayk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8636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Диаграмма 2"/>
          <p:cNvGraphicFramePr>
            <a:graphicFrameLocks/>
          </p:cNvGraphicFramePr>
          <p:nvPr/>
        </p:nvGraphicFramePr>
        <p:xfrm>
          <a:off x="971550" y="836613"/>
          <a:ext cx="7888288" cy="5745162"/>
        </p:xfrm>
        <a:graphic>
          <a:graphicData uri="http://schemas.openxmlformats.org/presentationml/2006/ole">
            <p:oleObj spid="_x0000_s21505" r:id="rId3" imgW="7888908" imgH="574902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600200"/>
            <a:ext cx="4210050" cy="45259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	</a:t>
            </a:r>
            <a:r>
              <a:rPr lang="ru-RU" sz="3200" dirty="0" smtClean="0">
                <a:latin typeface="+mj-lt"/>
              </a:rPr>
              <a:t>Байкальская вода необыкновенно прозрачна, чиста и насыщена кислородом. Весной прозрачность воды составляет 40м.</a:t>
            </a:r>
          </a:p>
        </p:txBody>
      </p:sp>
      <p:pic>
        <p:nvPicPr>
          <p:cNvPr id="22531" name="Picture 7" descr="bayk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341438"/>
            <a:ext cx="4305300" cy="4305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280</Words>
  <PresentationFormat>Экран (4:3)</PresentationFormat>
  <Paragraphs>54</Paragraphs>
  <Slides>35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Поток</vt:lpstr>
      <vt:lpstr>Диаграмма Microsoft Office Excel</vt:lpstr>
      <vt:lpstr>Байкальский заповедник</vt:lpstr>
      <vt:lpstr>Вопросы нашего исследования</vt:lpstr>
      <vt:lpstr>Заповедники и национальные парки  Прибайкалья </vt:lpstr>
      <vt:lpstr>ЗАПОВЕДНИК</vt:lpstr>
      <vt:lpstr>    Байкальский заповедник  основан 26 сентября 1969 года.</vt:lpstr>
      <vt:lpstr>Слайд 6</vt:lpstr>
      <vt:lpstr>Озеро Байкал – самое глубокое озеро на планете.</vt:lpstr>
      <vt:lpstr>Слайд 8</vt:lpstr>
      <vt:lpstr> </vt:lpstr>
      <vt:lpstr>Слайд 10</vt:lpstr>
      <vt:lpstr>Слайд 11</vt:lpstr>
      <vt:lpstr>Байкальский целлюлозно-бумажный комбинат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Байкальский заповедник</dc:title>
  <dc:creator>teacher</dc:creator>
  <cp:lastModifiedBy>Admin</cp:lastModifiedBy>
  <cp:revision>11</cp:revision>
  <dcterms:created xsi:type="dcterms:W3CDTF">2016-04-14T06:04:14Z</dcterms:created>
  <dcterms:modified xsi:type="dcterms:W3CDTF">2001-12-31T21:36:33Z</dcterms:modified>
</cp:coreProperties>
</file>