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3" r:id="rId9"/>
    <p:sldId id="264" r:id="rId10"/>
    <p:sldId id="265" r:id="rId11"/>
    <p:sldId id="273" r:id="rId12"/>
    <p:sldId id="266" r:id="rId13"/>
    <p:sldId id="267" r:id="rId14"/>
    <p:sldId id="274" r:id="rId15"/>
    <p:sldId id="268" r:id="rId16"/>
    <p:sldId id="269" r:id="rId17"/>
    <p:sldId id="270" r:id="rId18"/>
    <p:sldId id="2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B1A6A-9A3E-45CE-B1FD-E395DC100A78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C3684-CE43-4445-A3F7-860B5AE84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679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1"/>
            <a:ext cx="7772400" cy="3600401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>                                                                 </a:t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600" i="1" dirty="0" smtClean="0"/>
              <a:t>    Не имей сто рублей, а имей сто друзей.</a:t>
            </a:r>
            <a:br>
              <a:rPr lang="ru-RU" sz="3600" i="1" dirty="0" smtClean="0"/>
            </a:br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i="1" dirty="0" smtClean="0"/>
              <a:t>   Друзья познаются в беде.</a:t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   Для  милого дружка и сережку из ушка.</a:t>
            </a:r>
            <a:endParaRPr lang="ru-RU" sz="3600" i="1" dirty="0"/>
          </a:p>
        </p:txBody>
      </p:sp>
      <p:pic>
        <p:nvPicPr>
          <p:cNvPr id="1026" name="Picture 2" descr="C:\Users\Людмила\Desktop\Новая папка (2)\дружб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77072"/>
            <a:ext cx="59766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45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675724"/>
            <a:ext cx="5112568" cy="924475"/>
          </a:xfrm>
        </p:spPr>
        <p:txBody>
          <a:bodyPr/>
          <a:lstStyle/>
          <a:p>
            <a:r>
              <a:rPr lang="ru-RU" sz="5400" i="1" dirty="0" smtClean="0">
                <a:solidFill>
                  <a:srgbClr val="FF0000"/>
                </a:solidFill>
              </a:rPr>
              <a:t>Вихор. </a:t>
            </a:r>
            <a:r>
              <a:rPr lang="ru-RU" sz="4000" i="1" dirty="0"/>
              <a:t>В</a:t>
            </a:r>
            <a:r>
              <a:rPr lang="ru-RU" sz="4000" i="1" dirty="0" smtClean="0"/>
              <a:t>ихр</a:t>
            </a:r>
            <a:r>
              <a:rPr lang="ru-RU" sz="4000" i="1" dirty="0" smtClean="0">
                <a:solidFill>
                  <a:srgbClr val="FF0000"/>
                </a:solidFill>
              </a:rPr>
              <a:t>а</a:t>
            </a:r>
            <a:r>
              <a:rPr lang="ru-RU" sz="4000" i="1" dirty="0" smtClean="0"/>
              <a:t>.</a:t>
            </a:r>
            <a:endParaRPr lang="ru-RU" sz="5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789991"/>
          </a:xfrm>
        </p:spPr>
        <p:txBody>
          <a:bodyPr>
            <a:normAutofit/>
          </a:bodyPr>
          <a:lstStyle/>
          <a:p>
            <a:r>
              <a:rPr lang="ru-RU" sz="4000" i="1" dirty="0" smtClean="0"/>
              <a:t>Клок, прядь торчащих волос.</a:t>
            </a:r>
          </a:p>
          <a:p>
            <a:r>
              <a:rPr lang="ru-RU" sz="4000" i="1" dirty="0" smtClean="0"/>
              <a:t>Причесать вихр</a:t>
            </a:r>
            <a:r>
              <a:rPr lang="ru-RU" sz="4000" i="1" dirty="0" smtClean="0">
                <a:solidFill>
                  <a:srgbClr val="FF0000"/>
                </a:solidFill>
              </a:rPr>
              <a:t>ы</a:t>
            </a:r>
            <a:r>
              <a:rPr lang="ru-RU" sz="4000" i="1" dirty="0" smtClean="0"/>
              <a:t>…….</a:t>
            </a:r>
          </a:p>
          <a:p>
            <a:pPr marL="0" indent="0">
              <a:buNone/>
            </a:pPr>
            <a:endParaRPr lang="ru-RU" sz="4000" i="1" dirty="0" smtClean="0"/>
          </a:p>
          <a:p>
            <a:pPr marL="0" indent="0">
              <a:buNone/>
            </a:pPr>
            <a:endParaRPr lang="ru-RU" sz="4000" i="1" dirty="0" smtClean="0"/>
          </a:p>
          <a:p>
            <a:pPr marL="0" indent="0">
              <a:buNone/>
            </a:pPr>
            <a:endParaRPr lang="ru-RU" sz="4000" i="1" dirty="0"/>
          </a:p>
        </p:txBody>
      </p:sp>
      <p:pic>
        <p:nvPicPr>
          <p:cNvPr id="7170" name="Picture 2" descr="C:\Users\Людмила\Desktop\Новая папка (2)\вихор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05064"/>
            <a:ext cx="331236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Людмила\Desktop\Новая папка (2)\вихо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096344" cy="196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265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675724"/>
            <a:ext cx="6768752" cy="1313116"/>
          </a:xfrm>
        </p:spPr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Вихрь. </a:t>
            </a:r>
            <a:r>
              <a:rPr lang="ru-RU" i="1" dirty="0" smtClean="0"/>
              <a:t>Вихр</a:t>
            </a:r>
            <a:r>
              <a:rPr lang="ru-RU" i="1" u="sng" dirty="0" smtClean="0">
                <a:solidFill>
                  <a:srgbClr val="FF0000"/>
                </a:solidFill>
              </a:rPr>
              <a:t>я</a:t>
            </a:r>
            <a:r>
              <a:rPr lang="ru-RU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Буря мглою небо кроет;</a:t>
            </a:r>
            <a:br>
              <a:rPr lang="ru-RU" dirty="0" smtClean="0"/>
            </a:br>
            <a:r>
              <a:rPr lang="ru-RU" dirty="0" smtClean="0"/>
              <a:t>Вихр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 снежные крутя,….</a:t>
            </a:r>
            <a:endParaRPr lang="ru-RU" dirty="0"/>
          </a:p>
        </p:txBody>
      </p:sp>
      <p:pic>
        <p:nvPicPr>
          <p:cNvPr id="11266" name="Picture 2" descr="C:\Users\Людмила\Desktop\Новая папка (2)\вихр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2276872"/>
            <a:ext cx="770485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Людмила\Desktop\Новая папка (2)\вихрь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92696"/>
            <a:ext cx="2000908" cy="144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35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i="1" dirty="0" smtClean="0"/>
              <a:t>  </a:t>
            </a:r>
            <a:r>
              <a:rPr lang="ru-RU" i="1" dirty="0" smtClean="0"/>
              <a:t>Найди четвертую лишнюю</a:t>
            </a:r>
            <a:r>
              <a:rPr lang="ru-RU" sz="5400" i="1" dirty="0" smtClean="0"/>
              <a:t>.</a:t>
            </a:r>
            <a:endParaRPr lang="ru-RU" sz="5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/>
          </a:p>
          <a:p>
            <a:pPr>
              <a:buAutoNum type="arabicPeriod"/>
            </a:pPr>
            <a:r>
              <a:rPr lang="ru-RU" sz="2800" dirty="0" smtClean="0"/>
              <a:t>а)подсылать б)срывать  в)сломать  г)угля</a:t>
            </a:r>
          </a:p>
          <a:p>
            <a:pPr>
              <a:buAutoNum type="arabicPeriod"/>
            </a:pPr>
            <a:r>
              <a:rPr lang="ru-RU" sz="2800" dirty="0" smtClean="0"/>
              <a:t>а)сбивать б) успех  в)чехол   г)ветер.</a:t>
            </a:r>
          </a:p>
          <a:p>
            <a:pPr marL="0" indent="0">
              <a:buNone/>
            </a:pPr>
            <a:endParaRPr lang="ru-RU" sz="2800" dirty="0"/>
          </a:p>
          <a:p>
            <a:pPr>
              <a:buAutoNum type="arabicPeriod"/>
            </a:pPr>
            <a:endParaRPr lang="ru-RU" sz="2800" dirty="0" smtClean="0"/>
          </a:p>
          <a:p>
            <a:pPr>
              <a:buAutoNum type="arabicPeriod"/>
            </a:pP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8194" name="Picture 2" descr="C:\Users\Людмила\Desktop\Новая папка (2)\найди лишне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87080"/>
            <a:ext cx="417646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14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i="1" dirty="0" smtClean="0"/>
              <a:t>Верни беглую гласную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Окно                 окон</a:t>
            </a:r>
          </a:p>
          <a:p>
            <a:r>
              <a:rPr lang="ru-RU" sz="2800" i="1" dirty="0" smtClean="0"/>
              <a:t>Мне                  меня</a:t>
            </a:r>
          </a:p>
          <a:p>
            <a:r>
              <a:rPr lang="ru-RU" sz="2800" i="1" dirty="0" smtClean="0"/>
              <a:t>Платка             платок </a:t>
            </a:r>
          </a:p>
          <a:p>
            <a:r>
              <a:rPr lang="ru-RU" sz="2800" i="1" dirty="0" smtClean="0"/>
              <a:t>сбить                собью</a:t>
            </a:r>
          </a:p>
          <a:p>
            <a:r>
              <a:rPr lang="ru-RU" sz="2800" i="1" dirty="0" smtClean="0"/>
              <a:t>Чехла               чехол</a:t>
            </a:r>
          </a:p>
          <a:p>
            <a:r>
              <a:rPr lang="ru-RU" sz="2800" i="1" dirty="0" smtClean="0"/>
              <a:t>Надрывать      надорву.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40790081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0220" y="1813173"/>
            <a:ext cx="856356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Зарубить         </a:t>
            </a: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на носу !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94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76673"/>
            <a:ext cx="7125112" cy="5382126"/>
          </a:xfrm>
        </p:spPr>
        <p:txBody>
          <a:bodyPr/>
          <a:lstStyle/>
          <a:p>
            <a:r>
              <a:rPr lang="ru-RU" sz="3200" i="1" dirty="0" smtClean="0"/>
              <a:t>Сегодня я узнал (а)…</a:t>
            </a:r>
          </a:p>
          <a:p>
            <a:r>
              <a:rPr lang="ru-RU" sz="3200" i="1" dirty="0" smtClean="0"/>
              <a:t>Было интересно…..</a:t>
            </a:r>
          </a:p>
          <a:p>
            <a:r>
              <a:rPr lang="ru-RU" sz="3200" i="1" dirty="0" smtClean="0"/>
              <a:t>Я понял(а), что ……</a:t>
            </a:r>
          </a:p>
          <a:p>
            <a:r>
              <a:rPr lang="ru-RU" sz="3200" i="1" dirty="0" smtClean="0"/>
              <a:t>Теперь  я могу…….</a:t>
            </a:r>
          </a:p>
          <a:p>
            <a:r>
              <a:rPr lang="ru-RU" sz="3200" i="1" dirty="0" smtClean="0"/>
              <a:t>Я приобрел(-</a:t>
            </a:r>
            <a:r>
              <a:rPr lang="ru-RU" sz="3200" i="1" dirty="0" err="1" smtClean="0"/>
              <a:t>рела</a:t>
            </a:r>
            <a:r>
              <a:rPr lang="ru-RU" sz="3200" i="1" dirty="0" smtClean="0"/>
              <a:t>)……..</a:t>
            </a:r>
          </a:p>
          <a:p>
            <a:r>
              <a:rPr lang="ru-RU" sz="3200" i="1" dirty="0" smtClean="0"/>
              <a:t>Я научился (-ась)…..</a:t>
            </a:r>
          </a:p>
          <a:p>
            <a:r>
              <a:rPr lang="ru-RU" sz="3200" i="1" dirty="0" smtClean="0"/>
              <a:t>Я смог (-ла)…….</a:t>
            </a:r>
          </a:p>
          <a:p>
            <a:r>
              <a:rPr lang="ru-RU" sz="3200" i="1" dirty="0" smtClean="0"/>
              <a:t>Меня  удивило…..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1910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76673"/>
            <a:ext cx="7125113" cy="936104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rgbClr val="FFC000"/>
                </a:solidFill>
              </a:rPr>
              <a:t>Самооценка.</a:t>
            </a:r>
            <a:endParaRPr lang="ru-RU" sz="4000" i="1" dirty="0">
              <a:solidFill>
                <a:srgbClr val="FFC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4316620"/>
              </p:ext>
            </p:extLst>
          </p:nvPr>
        </p:nvGraphicFramePr>
        <p:xfrm>
          <a:off x="539552" y="1484784"/>
          <a:ext cx="7488832" cy="3827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3733"/>
                <a:gridCol w="6425099"/>
              </a:tblGrid>
              <a:tr h="576064">
                <a:tc>
                  <a:txBody>
                    <a:bodyPr/>
                    <a:lstStyle/>
                    <a:p>
                      <a:r>
                        <a:rPr lang="ru-RU" dirty="0" smtClean="0"/>
                        <a:t>знак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результат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Научился</a:t>
                      </a:r>
                      <a:r>
                        <a:rPr lang="ru-RU" sz="2000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находить беглые гласные, но понял не все. Поставлю знак ?</a:t>
                      </a:r>
                    </a:p>
                    <a:p>
                      <a:endParaRPr lang="ru-RU" sz="2000" i="1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402335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Научился находить беглые гласные</a:t>
                      </a:r>
                      <a:r>
                        <a:rPr lang="ru-RU" sz="2000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в разных частях слова, но не уверен, что смогу  отличить беглые гласные от чередующихся гласных. Скажу о себе: « Я работал хорошо!»</a:t>
                      </a:r>
                      <a:endParaRPr lang="ru-RU" sz="2000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43657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!!!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Понял</a:t>
                      </a:r>
                      <a:r>
                        <a:rPr lang="ru-RU" sz="2000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все, смогу объяснить товарищу.</a:t>
                      </a:r>
                    </a:p>
                    <a:p>
                      <a:r>
                        <a:rPr lang="ru-RU" sz="2000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Скажу себе : «Молодец!»</a:t>
                      </a:r>
                      <a:endParaRPr lang="ru-RU" sz="2000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7217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i="1" dirty="0" smtClean="0"/>
              <a:t>     Ваши оценки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i="1" dirty="0" smtClean="0">
                <a:solidFill>
                  <a:srgbClr val="FF0000"/>
                </a:solidFill>
              </a:rPr>
              <a:t>  ? -  «3»</a:t>
            </a:r>
          </a:p>
          <a:p>
            <a:pPr marL="0" indent="0">
              <a:buNone/>
            </a:pPr>
            <a:r>
              <a:rPr lang="ru-RU" sz="5400" b="1" i="1" dirty="0" smtClean="0">
                <a:solidFill>
                  <a:srgbClr val="FF0000"/>
                </a:solidFill>
              </a:rPr>
              <a:t>  ! – «4»</a:t>
            </a:r>
          </a:p>
          <a:p>
            <a:pPr marL="0" indent="0">
              <a:buNone/>
            </a:pPr>
            <a:r>
              <a:rPr lang="ru-RU" sz="5400" b="1" i="1" dirty="0" smtClean="0">
                <a:solidFill>
                  <a:srgbClr val="FF0000"/>
                </a:solidFill>
              </a:rPr>
              <a:t>  !!! – «5»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150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i="1" dirty="0" smtClean="0"/>
              <a:t>Домашняя работа</a:t>
            </a:r>
            <a:endParaRPr lang="ru-RU" sz="4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5"/>
            <a:ext cx="8208912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1. Упр.  № 426, 428.</a:t>
            </a:r>
          </a:p>
          <a:p>
            <a:pPr marL="0" indent="0">
              <a:buNone/>
            </a:pPr>
            <a:r>
              <a:rPr lang="ru-RU" sz="2400" dirty="0" smtClean="0"/>
              <a:t>2. Упр. № 430, прочитать, написать продолжение сказки.</a:t>
            </a:r>
          </a:p>
          <a:p>
            <a:pPr marL="0" indent="0">
              <a:buNone/>
            </a:pPr>
            <a:r>
              <a:rPr lang="ru-RU" sz="2400" dirty="0" smtClean="0"/>
              <a:t>3. Просклонять  слова  </a:t>
            </a:r>
            <a:r>
              <a:rPr lang="ru-RU" sz="2400" dirty="0" smtClean="0">
                <a:solidFill>
                  <a:srgbClr val="FF0000"/>
                </a:solidFill>
              </a:rPr>
              <a:t>КЛЮЧИК ,  МЕШОЧЕК </a:t>
            </a:r>
            <a:r>
              <a:rPr lang="ru-RU" sz="2400" dirty="0" smtClean="0"/>
              <a:t>– найти особенность правописания гласных в суффиксах </a:t>
            </a:r>
            <a:r>
              <a:rPr lang="ru-RU" sz="2400" b="1" dirty="0" smtClean="0"/>
              <a:t>–</a:t>
            </a:r>
            <a:r>
              <a:rPr lang="ru-RU" sz="2400" b="1" dirty="0" smtClean="0">
                <a:solidFill>
                  <a:srgbClr val="FF0000"/>
                </a:solidFill>
              </a:rPr>
              <a:t>ИК, - ЕК.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9218" name="Picture 2" descr="C:\Users\Людмила\Desktop\Новая папка (2)\домашн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221088"/>
            <a:ext cx="3960440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Людмила\Desktop\Новая папка (2)\домашн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61048"/>
            <a:ext cx="201622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2422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1"/>
            <a:ext cx="8280920" cy="4608513"/>
          </a:xfrm>
        </p:spPr>
        <p:txBody>
          <a:bodyPr>
            <a:normAutofit/>
          </a:bodyPr>
          <a:lstStyle/>
          <a:p>
            <a:pPr marL="2286000" lvl="5" indent="0">
              <a:buNone/>
            </a:pPr>
            <a:endParaRPr lang="ru-RU" sz="4000" i="1" dirty="0"/>
          </a:p>
          <a:p>
            <a:pPr marL="2286000" lvl="5" indent="0">
              <a:buNone/>
            </a:pPr>
            <a:endParaRPr lang="ru-RU" sz="4000" i="1" dirty="0" smtClean="0"/>
          </a:p>
          <a:p>
            <a:pPr marL="2286000" lvl="5" indent="0">
              <a:buNone/>
            </a:pPr>
            <a:r>
              <a:rPr lang="ru-RU" sz="4000" i="1" dirty="0" smtClean="0"/>
              <a:t>Крепко –накрепко.</a:t>
            </a:r>
          </a:p>
          <a:p>
            <a:pPr marL="2286000" lvl="5" indent="0">
              <a:buNone/>
            </a:pPr>
            <a:r>
              <a:rPr lang="ru-RU" sz="4000" i="1" dirty="0" smtClean="0"/>
              <a:t>Запомнить навсегда.</a:t>
            </a:r>
          </a:p>
          <a:p>
            <a:pPr marL="2286000" lvl="5" indent="0">
              <a:buNone/>
            </a:pPr>
            <a:endParaRPr lang="ru-RU" sz="4000" i="1" dirty="0" smtClean="0"/>
          </a:p>
          <a:p>
            <a:pPr marL="2286000" lvl="5" indent="0">
              <a:buNone/>
            </a:pPr>
            <a:endParaRPr lang="ru-RU" sz="4000" i="1" dirty="0"/>
          </a:p>
          <a:p>
            <a:pPr marL="2286000" lvl="5" indent="0">
              <a:buNone/>
            </a:pPr>
            <a:endParaRPr lang="ru-RU" sz="4000" i="1" dirty="0" smtClean="0"/>
          </a:p>
          <a:p>
            <a:pPr marL="2286000" lvl="5" indent="0">
              <a:buNone/>
            </a:pPr>
            <a:endParaRPr lang="ru-RU" sz="4000" i="1" dirty="0" smtClean="0"/>
          </a:p>
          <a:p>
            <a:pPr marL="2286000" lvl="5" indent="0">
              <a:buNone/>
            </a:pPr>
            <a:endParaRPr lang="ru-RU" sz="4000" i="1" dirty="0"/>
          </a:p>
          <a:p>
            <a:pPr marL="2286000" lvl="5" indent="0" algn="ctr">
              <a:buNone/>
            </a:pPr>
            <a:endParaRPr lang="ru-RU" sz="3200" i="1" dirty="0"/>
          </a:p>
        </p:txBody>
      </p:sp>
      <p:pic>
        <p:nvPicPr>
          <p:cNvPr id="2051" name="Picture 3" descr="C:\Users\Людмила\Desktop\Новая папка (2)\зарубить на нос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576064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</a:rPr>
              <a:t>Зарубить на носу.</a:t>
            </a:r>
            <a:endParaRPr lang="ru-RU" sz="4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789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Людмила\Desktop\Новая папка (2)\листья осин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1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05143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5120" y="2967335"/>
            <a:ext cx="717375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Листья осины 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дрожат на ветру.</a:t>
            </a:r>
          </a:p>
        </p:txBody>
      </p:sp>
    </p:spTree>
    <p:extLst>
      <p:ext uri="{BB962C8B-B14F-4D97-AF65-F5344CB8AC3E}">
        <p14:creationId xmlns:p14="http://schemas.microsoft.com/office/powerpoint/2010/main" val="139953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</a:rPr>
              <a:t>             дрожат</a:t>
            </a:r>
            <a:endParaRPr lang="ru-RU" sz="4000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6552728" cy="4133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 smtClean="0"/>
              <a:t>    Дро</a:t>
            </a:r>
            <a:r>
              <a:rPr lang="ru-RU" sz="4000" i="1" u="sng" dirty="0" smtClean="0">
                <a:solidFill>
                  <a:srgbClr val="FFC000"/>
                </a:solidFill>
              </a:rPr>
              <a:t>ж</a:t>
            </a:r>
            <a:r>
              <a:rPr lang="ru-RU" sz="4000" i="1" dirty="0" smtClean="0"/>
              <a:t>ь   </a:t>
            </a:r>
          </a:p>
          <a:p>
            <a:pPr marL="0" indent="0">
              <a:buNone/>
            </a:pPr>
            <a:r>
              <a:rPr lang="ru-RU" sz="4000" i="1" dirty="0" smtClean="0"/>
              <a:t>    Дро</a:t>
            </a:r>
            <a:r>
              <a:rPr lang="ru-RU" sz="4000" i="1" u="sng" dirty="0" smtClean="0">
                <a:solidFill>
                  <a:srgbClr val="FFC000"/>
                </a:solidFill>
              </a:rPr>
              <a:t>г</a:t>
            </a:r>
            <a:r>
              <a:rPr lang="ru-RU" sz="4000" i="1" dirty="0" smtClean="0"/>
              <a:t>нуть  </a:t>
            </a:r>
          </a:p>
          <a:p>
            <a:pPr marL="0" indent="0">
              <a:buNone/>
            </a:pPr>
            <a:r>
              <a:rPr lang="ru-RU" sz="4000" i="1" dirty="0" smtClean="0"/>
              <a:t>    Вздр</a:t>
            </a:r>
            <a:r>
              <a:rPr lang="ru-RU" sz="4000" i="1" u="sng" dirty="0" smtClean="0">
                <a:solidFill>
                  <a:srgbClr val="FFC000"/>
                </a:solidFill>
              </a:rPr>
              <a:t>а</a:t>
            </a:r>
            <a:r>
              <a:rPr lang="ru-RU" sz="4000" i="1" dirty="0" smtClean="0"/>
              <a:t>гивать  </a:t>
            </a:r>
          </a:p>
          <a:p>
            <a:pPr marL="0" indent="0">
              <a:buNone/>
            </a:pPr>
            <a:r>
              <a:rPr lang="ru-RU" sz="4000" i="1" dirty="0"/>
              <a:t> </a:t>
            </a:r>
            <a:r>
              <a:rPr lang="ru-RU" sz="4000" i="1" dirty="0" smtClean="0"/>
              <a:t>           г//ж   -  о//а</a:t>
            </a:r>
          </a:p>
          <a:p>
            <a:pPr marL="0" indent="0">
              <a:buNone/>
            </a:pP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09912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 smtClean="0">
                <a:solidFill>
                  <a:srgbClr val="FFC000"/>
                </a:solidFill>
              </a:rPr>
              <a:t>            Найди пару.</a:t>
            </a:r>
            <a:endParaRPr lang="ru-RU" sz="3600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556793"/>
            <a:ext cx="7125112" cy="4302006"/>
          </a:xfrm>
        </p:spPr>
        <p:txBody>
          <a:bodyPr>
            <a:normAutofit/>
          </a:bodyPr>
          <a:lstStyle/>
          <a:p>
            <a:r>
              <a:rPr lang="ru-RU" dirty="0" smtClean="0"/>
              <a:t>Та</a:t>
            </a:r>
            <a:r>
              <a:rPr lang="ru-RU" u="sng" dirty="0" smtClean="0"/>
              <a:t>ск</a:t>
            </a:r>
            <a:r>
              <a:rPr lang="ru-RU" dirty="0" smtClean="0"/>
              <a:t>ать                гото</a:t>
            </a:r>
            <a:r>
              <a:rPr lang="ru-RU" u="sng" dirty="0" smtClean="0"/>
              <a:t>вл</a:t>
            </a:r>
            <a:r>
              <a:rPr lang="ru-RU" dirty="0" smtClean="0"/>
              <a:t>юсь</a:t>
            </a:r>
          </a:p>
          <a:p>
            <a:r>
              <a:rPr lang="ru-RU" dirty="0" smtClean="0"/>
              <a:t>Кор</a:t>
            </a:r>
            <a:r>
              <a:rPr lang="ru-RU" u="sng" dirty="0" smtClean="0"/>
              <a:t>м</a:t>
            </a:r>
            <a:r>
              <a:rPr lang="ru-RU" dirty="0" smtClean="0"/>
              <a:t>ить               осм</a:t>
            </a:r>
            <a:r>
              <a:rPr lang="ru-RU" u="sng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тривать</a:t>
            </a:r>
          </a:p>
          <a:p>
            <a:r>
              <a:rPr lang="ru-RU" dirty="0" smtClean="0"/>
              <a:t>Ез</a:t>
            </a:r>
            <a:r>
              <a:rPr lang="ru-RU" u="sng" dirty="0" smtClean="0"/>
              <a:t>д</a:t>
            </a:r>
            <a:r>
              <a:rPr lang="ru-RU" dirty="0" smtClean="0"/>
              <a:t>ить                  кор</a:t>
            </a:r>
            <a:r>
              <a:rPr lang="ru-RU" u="sng" dirty="0" smtClean="0"/>
              <a:t>мл</a:t>
            </a:r>
            <a:r>
              <a:rPr lang="ru-RU" dirty="0" smtClean="0"/>
              <a:t>ю</a:t>
            </a:r>
          </a:p>
          <a:p>
            <a:r>
              <a:rPr lang="ru-RU" dirty="0" smtClean="0"/>
              <a:t>Бл</a:t>
            </a:r>
            <a:r>
              <a:rPr lang="ru-RU" u="sng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стеть               бл</a:t>
            </a:r>
            <a:r>
              <a:rPr lang="ru-RU" u="sng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стать                     </a:t>
            </a:r>
          </a:p>
          <a:p>
            <a:r>
              <a:rPr lang="ru-RU" dirty="0" smtClean="0"/>
              <a:t>Гото</a:t>
            </a:r>
            <a:r>
              <a:rPr lang="ru-RU" u="sng" dirty="0" smtClean="0"/>
              <a:t>в</a:t>
            </a:r>
            <a:r>
              <a:rPr lang="ru-RU" dirty="0" smtClean="0"/>
              <a:t>иться            та</a:t>
            </a:r>
            <a:r>
              <a:rPr lang="ru-RU" u="sng" dirty="0" smtClean="0"/>
              <a:t>щ</a:t>
            </a:r>
            <a:r>
              <a:rPr lang="ru-RU" dirty="0" smtClean="0"/>
              <a:t>ить</a:t>
            </a:r>
          </a:p>
          <a:p>
            <a:r>
              <a:rPr lang="ru-RU" dirty="0" smtClean="0"/>
              <a:t>Осм</a:t>
            </a:r>
            <a:r>
              <a:rPr lang="ru-RU" u="sng" dirty="0" smtClean="0">
                <a:solidFill>
                  <a:srgbClr val="C00000"/>
                </a:solidFill>
              </a:rPr>
              <a:t>о</a:t>
            </a:r>
            <a:r>
              <a:rPr lang="ru-RU" dirty="0" smtClean="0"/>
              <a:t>треть             ез</a:t>
            </a:r>
            <a:r>
              <a:rPr lang="ru-RU" u="sng" dirty="0" smtClean="0"/>
              <a:t>ж</a:t>
            </a:r>
            <a:r>
              <a:rPr lang="ru-RU" dirty="0" smtClean="0"/>
              <a:t>у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3200" dirty="0" err="1"/>
              <a:t>с</a:t>
            </a:r>
            <a:r>
              <a:rPr lang="ru-RU" sz="3200" dirty="0" err="1" smtClean="0"/>
              <a:t>к</a:t>
            </a:r>
            <a:r>
              <a:rPr lang="ru-RU" sz="3200" dirty="0" smtClean="0"/>
              <a:t> //щ,  м//мл,  д//ж,  </a:t>
            </a:r>
            <a:r>
              <a:rPr lang="ru-RU" sz="3200" b="1" dirty="0" smtClean="0">
                <a:solidFill>
                  <a:srgbClr val="C00000"/>
                </a:solidFill>
              </a:rPr>
              <a:t>е//</a:t>
            </a:r>
            <a:r>
              <a:rPr lang="ru-RU" sz="3200" dirty="0" smtClean="0">
                <a:solidFill>
                  <a:srgbClr val="C00000"/>
                </a:solidFill>
              </a:rPr>
              <a:t>и,  </a:t>
            </a:r>
          </a:p>
          <a:p>
            <a:pPr marL="0" indent="0">
              <a:buNone/>
            </a:pPr>
            <a:r>
              <a:rPr lang="ru-RU" sz="3200" dirty="0" smtClean="0"/>
              <a:t>в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//</a:t>
            </a:r>
            <a:r>
              <a:rPr lang="ru-RU" sz="3200" dirty="0" err="1" smtClean="0"/>
              <a:t>вл</a:t>
            </a:r>
            <a:r>
              <a:rPr lang="ru-RU" sz="3200" dirty="0" smtClean="0"/>
              <a:t>, </a:t>
            </a:r>
            <a:r>
              <a:rPr lang="ru-RU" sz="3200" b="1" dirty="0" smtClean="0">
                <a:solidFill>
                  <a:srgbClr val="C00000"/>
                </a:solidFill>
              </a:rPr>
              <a:t>о//а.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35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rgbClr val="FFC000"/>
                </a:solidFill>
              </a:rPr>
              <a:t>Зарубите на носу!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 smtClean="0"/>
              <a:t>Чередуются не только согласные, но  и гласные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3" descr="C:\Users\Людмила\Desktop\Новая папка (2)\восклиц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212976"/>
            <a:ext cx="482453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7427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764704"/>
            <a:ext cx="7125113" cy="5328592"/>
          </a:xfrm>
        </p:spPr>
        <p:txBody>
          <a:bodyPr/>
          <a:lstStyle/>
          <a:p>
            <a:pPr algn="ctr"/>
            <a:r>
              <a:rPr lang="ru-RU" sz="5400" i="1" dirty="0" smtClean="0"/>
              <a:t>Беглые гласные</a:t>
            </a:r>
            <a:br>
              <a:rPr lang="ru-RU" sz="5400" i="1" dirty="0" smtClean="0"/>
            </a:br>
            <a:r>
              <a:rPr lang="ru-RU" sz="5400" i="1" dirty="0" smtClean="0"/>
              <a:t/>
            </a:r>
            <a:br>
              <a:rPr lang="ru-RU" sz="5400" i="1" dirty="0" smtClean="0"/>
            </a:br>
            <a:r>
              <a:rPr lang="ru-RU" sz="5400" i="1" dirty="0" smtClean="0"/>
              <a:t/>
            </a:r>
            <a:br>
              <a:rPr lang="ru-RU" sz="5400" i="1" dirty="0" smtClean="0"/>
            </a:br>
            <a:r>
              <a:rPr lang="ru-RU" sz="5400" i="1" dirty="0"/>
              <a:t/>
            </a:r>
            <a:br>
              <a:rPr lang="ru-RU" sz="5400" i="1" dirty="0"/>
            </a:br>
            <a:endParaRPr lang="ru-RU" sz="5400" i="1" dirty="0"/>
          </a:p>
        </p:txBody>
      </p:sp>
      <p:pic>
        <p:nvPicPr>
          <p:cNvPr id="1027" name="Picture 3" descr="C:\Users\Людмила\Pictures\О 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08920"/>
            <a:ext cx="6624736" cy="340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73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5"/>
            <a:ext cx="7125113" cy="1008112"/>
          </a:xfrm>
        </p:spPr>
        <p:txBody>
          <a:bodyPr/>
          <a:lstStyle/>
          <a:p>
            <a:r>
              <a:rPr lang="ru-RU" sz="4000" i="1" dirty="0" smtClean="0"/>
              <a:t>Цели урока.</a:t>
            </a:r>
            <a:endParaRPr lang="ru-RU" sz="4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556792"/>
            <a:ext cx="7125112" cy="4968551"/>
          </a:xfrm>
        </p:spPr>
        <p:txBody>
          <a:bodyPr>
            <a:normAutofit/>
          </a:bodyPr>
          <a:lstStyle/>
          <a:p>
            <a:pPr algn="just"/>
            <a:r>
              <a:rPr lang="ru-RU" sz="3300" i="1" dirty="0" smtClean="0"/>
              <a:t>Почему они убежали?</a:t>
            </a:r>
          </a:p>
          <a:p>
            <a:pPr algn="just"/>
            <a:r>
              <a:rPr lang="ru-RU" sz="3300" i="1" dirty="0" smtClean="0"/>
              <a:t>Какие гласные могут убегать?</a:t>
            </a:r>
          </a:p>
          <a:p>
            <a:pPr algn="just"/>
            <a:r>
              <a:rPr lang="ru-RU" sz="3300" i="1" dirty="0" smtClean="0"/>
              <a:t>В каких частях слова можно наблюдать беглость гласных?</a:t>
            </a:r>
          </a:p>
          <a:p>
            <a:pPr marL="0" indent="0" algn="just">
              <a:buNone/>
            </a:pPr>
            <a:endParaRPr lang="ru-RU" sz="3300" i="1" dirty="0" smtClean="0"/>
          </a:p>
          <a:p>
            <a:pPr marL="0" indent="0" algn="just">
              <a:buNone/>
            </a:pPr>
            <a:endParaRPr lang="ru-RU" sz="3300" i="1" dirty="0"/>
          </a:p>
          <a:p>
            <a:pPr marL="0" indent="0" algn="just">
              <a:buNone/>
            </a:pPr>
            <a:endParaRPr lang="ru-RU" sz="3300" i="1" dirty="0"/>
          </a:p>
        </p:txBody>
      </p:sp>
      <p:pic>
        <p:nvPicPr>
          <p:cNvPr id="3074" name="Picture 2" descr="C:\Users\Людмила\Desktop\Новая папка (2)\вопросы к урок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509120"/>
            <a:ext cx="288032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юдмила\Desktop\Новая папка (2)\вопро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4471">
            <a:off x="6185756" y="437332"/>
            <a:ext cx="1800200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Людмила\Desktop\Новая папка (2)\вопро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023">
            <a:off x="1619672" y="4905164"/>
            <a:ext cx="1800200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80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Работа с учебником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i="1" dirty="0" smtClean="0"/>
              <a:t>Упражнение 425, стр. 25.</a:t>
            </a:r>
          </a:p>
          <a:p>
            <a:endParaRPr lang="ru-RU" sz="3200" i="1" dirty="0"/>
          </a:p>
          <a:p>
            <a:endParaRPr lang="ru-RU" sz="3200" i="1" dirty="0" smtClean="0"/>
          </a:p>
          <a:p>
            <a:pPr marL="0" indent="0">
              <a:buNone/>
            </a:pPr>
            <a:endParaRPr lang="ru-RU" sz="3200" i="1" dirty="0" smtClean="0"/>
          </a:p>
          <a:p>
            <a:endParaRPr lang="ru-RU" sz="3200" i="1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C:\Users\Людмила\Desktop\Новая папка (2)\учеб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24944"/>
            <a:ext cx="5256583" cy="295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2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376</TotalTime>
  <Words>342</Words>
  <Application>Microsoft Office PowerPoint</Application>
  <PresentationFormat>Экран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Winter</vt:lpstr>
      <vt:lpstr>                                                                                            Не имей сто рублей, а имей сто друзей.     Друзья познаются в беде.     Для  милого дружка и сережку из ушка.</vt:lpstr>
      <vt:lpstr>Зарубить на носу.</vt:lpstr>
      <vt:lpstr>Презентация PowerPoint</vt:lpstr>
      <vt:lpstr>             дрожат</vt:lpstr>
      <vt:lpstr>            Найди пару.</vt:lpstr>
      <vt:lpstr>           Зарубите на носу!</vt:lpstr>
      <vt:lpstr>Беглые гласные    </vt:lpstr>
      <vt:lpstr>Цели урока.</vt:lpstr>
      <vt:lpstr>      Работа с учебником.</vt:lpstr>
      <vt:lpstr>Вихор. Вихра.</vt:lpstr>
      <vt:lpstr>Вихрь. Вихря. Буря мглою небо кроет; Вихри снежные крутя,….</vt:lpstr>
      <vt:lpstr>  Найди четвертую лишнюю.</vt:lpstr>
      <vt:lpstr>Верни беглую гласную</vt:lpstr>
      <vt:lpstr>Презентация PowerPoint</vt:lpstr>
      <vt:lpstr>Презентация PowerPoint</vt:lpstr>
      <vt:lpstr>Самооценка.</vt:lpstr>
      <vt:lpstr>     Ваши оценки.</vt:lpstr>
      <vt:lpstr>Домашняя работа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Не имей сто рублей, а имей сто друзей.     Друзья познаются в беде.     Для  милого дружка и сережку из ушка.   </dc:title>
  <dc:creator>Людмила</dc:creator>
  <cp:lastModifiedBy>Людмила</cp:lastModifiedBy>
  <cp:revision>33</cp:revision>
  <dcterms:created xsi:type="dcterms:W3CDTF">2014-01-12T15:50:46Z</dcterms:created>
  <dcterms:modified xsi:type="dcterms:W3CDTF">2020-01-27T17:57:39Z</dcterms:modified>
</cp:coreProperties>
</file>