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47" r:id="rId1"/>
  </p:sldMasterIdLst>
  <p:notesMasterIdLst>
    <p:notesMasterId r:id="rId38"/>
  </p:notesMasterIdLst>
  <p:sldIdLst>
    <p:sldId id="257" r:id="rId2"/>
    <p:sldId id="329" r:id="rId3"/>
    <p:sldId id="363" r:id="rId4"/>
    <p:sldId id="364" r:id="rId5"/>
    <p:sldId id="365" r:id="rId6"/>
    <p:sldId id="366" r:id="rId7"/>
    <p:sldId id="358" r:id="rId8"/>
    <p:sldId id="360" r:id="rId9"/>
    <p:sldId id="361" r:id="rId10"/>
    <p:sldId id="362" r:id="rId11"/>
    <p:sldId id="330" r:id="rId12"/>
    <p:sldId id="331" r:id="rId13"/>
    <p:sldId id="352" r:id="rId14"/>
    <p:sldId id="341" r:id="rId15"/>
    <p:sldId id="353" r:id="rId16"/>
    <p:sldId id="342" r:id="rId17"/>
    <p:sldId id="354" r:id="rId18"/>
    <p:sldId id="343" r:id="rId19"/>
    <p:sldId id="355" r:id="rId20"/>
    <p:sldId id="328" r:id="rId21"/>
    <p:sldId id="337" r:id="rId22"/>
    <p:sldId id="339" r:id="rId23"/>
    <p:sldId id="344" r:id="rId24"/>
    <p:sldId id="345" r:id="rId25"/>
    <p:sldId id="369" r:id="rId26"/>
    <p:sldId id="370" r:id="rId27"/>
    <p:sldId id="371" r:id="rId28"/>
    <p:sldId id="372" r:id="rId29"/>
    <p:sldId id="368" r:id="rId30"/>
    <p:sldId id="346" r:id="rId31"/>
    <p:sldId id="373" r:id="rId32"/>
    <p:sldId id="374" r:id="rId33"/>
    <p:sldId id="375" r:id="rId34"/>
    <p:sldId id="376" r:id="rId35"/>
    <p:sldId id="349" r:id="rId36"/>
    <p:sldId id="326" r:id="rId3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FE2FF"/>
    <a:srgbClr val="FF6600"/>
    <a:srgbClr val="009900"/>
    <a:srgbClr val="FF0000"/>
    <a:srgbClr val="00007E"/>
    <a:srgbClr val="0066FF"/>
    <a:srgbClr val="00C000"/>
    <a:srgbClr val="000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54597" autoAdjust="0"/>
  </p:normalViewPr>
  <p:slideViewPr>
    <p:cSldViewPr>
      <p:cViewPr varScale="1">
        <p:scale>
          <a:sx n="62" d="100"/>
          <a:sy n="62" d="100"/>
        </p:scale>
        <p:origin x="-30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6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36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136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2575433-B397-4296-9A10-C2CAF92429C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04353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dirty="0" smtClean="0">
                <a:latin typeface="Arial" panose="020B0604020202020204" pitchFamily="34" charset="0"/>
              </a:rPr>
              <a:t>Департамент образования города Москвы</a:t>
            </a:r>
          </a:p>
          <a:p>
            <a:r>
              <a:rPr lang="ru-RU" dirty="0" smtClean="0">
                <a:latin typeface="Arial" panose="020B0604020202020204" pitchFamily="34" charset="0"/>
              </a:rPr>
              <a:t>Северо-Западное окружное Управление Образования</a:t>
            </a:r>
          </a:p>
          <a:p>
            <a:r>
              <a:rPr lang="ru-RU" dirty="0" smtClean="0">
                <a:latin typeface="Arial" panose="020B0604020202020204" pitchFamily="34" charset="0"/>
              </a:rPr>
              <a:t>Государственное образовательное Учреждение</a:t>
            </a:r>
          </a:p>
          <a:p>
            <a:r>
              <a:rPr lang="ru-RU" dirty="0" smtClean="0">
                <a:latin typeface="Arial" panose="020B0604020202020204" pitchFamily="34" charset="0"/>
              </a:rPr>
              <a:t>Детский сад № 2245 компенсирующего вида «Солнышко»</a:t>
            </a:r>
          </a:p>
          <a:p>
            <a:r>
              <a:rPr lang="ru-RU" dirty="0" smtClean="0">
                <a:latin typeface="Arial" panose="020B0604020202020204" pitchFamily="34" charset="0"/>
              </a:rPr>
              <a:t>(для детей с нарушением зрения)</a:t>
            </a:r>
          </a:p>
        </p:txBody>
      </p:sp>
    </p:spTree>
    <p:extLst>
      <p:ext uri="{BB962C8B-B14F-4D97-AF65-F5344CB8AC3E}">
        <p14:creationId xmlns:p14="http://schemas.microsoft.com/office/powerpoint/2010/main" val="1033887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575433-B397-4296-9A10-C2CAF92429CE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49054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575433-B397-4296-9A10-C2CAF92429CE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8487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dirty="0" smtClean="0">
              <a:latin typeface="Arial" panose="020B0604020202020204" pitchFamily="34" charset="0"/>
            </a:endParaRPr>
          </a:p>
        </p:txBody>
      </p:sp>
      <p:sp>
        <p:nvSpPr>
          <p:cNvPr id="28676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3CB65DF-7593-4D9C-AB34-BCBBDEF0738D}" type="slidenum">
              <a:rPr lang="ru-RU" smtClean="0"/>
              <a:pPr>
                <a:spcBef>
                  <a:spcPct val="0"/>
                </a:spcBef>
              </a:pPr>
              <a:t>36</a:t>
            </a:fld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52337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2FADD-8764-487A-930F-F5F85C210E9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64F3390-1D01-4ECA-8325-3184B862537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5F54A0-759A-4265-9664-5EBE5C371992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377807-F670-41E0-824F-C3E8EC29F80F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E526E7-112F-4006-9D00-3BD161D9EA9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742007-BE6F-4A37-B1CB-70DE38C5C8D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72335B-7903-4F81-9C4B-1705DEC7179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CB783C-7552-423B-B5AA-B8EE2FEEFB2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6F24CF-CDBC-4165-959A-876428E537F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F42B720-20D7-4A9E-99DD-E07579548BA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6483D0-1566-47B6-AA29-CF1E1A337F2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4221E618-B45C-414A-8834-55D4AD76A7C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is-gor.com/go/b/11918efffe71d8c41f474f5c15ea801182ef23c232d6e99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8" descr="Рисунок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5289">
            <a:off x="7585871" y="-99313"/>
            <a:ext cx="1627187" cy="1544637"/>
          </a:xfrm>
          <a:prstGeom prst="rect">
            <a:avLst/>
          </a:prstGeom>
          <a:gradFill rotWithShape="1">
            <a:gsLst>
              <a:gs pos="0">
                <a:srgbClr val="FFFF99"/>
              </a:gs>
              <a:gs pos="100000">
                <a:srgbClr val="1E189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3175" cap="rnd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6"/>
          <p:cNvSpPr>
            <a:spLocks noChangeArrowheads="1"/>
          </p:cNvSpPr>
          <p:nvPr/>
        </p:nvSpPr>
        <p:spPr bwMode="auto">
          <a:xfrm>
            <a:off x="1643063" y="3071813"/>
            <a:ext cx="6429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ru-RU" sz="2800" b="1" dirty="0">
              <a:solidFill>
                <a:srgbClr val="FFFFFF"/>
              </a:solidFill>
            </a:endParaRPr>
          </a:p>
        </p:txBody>
      </p:sp>
      <p:sp>
        <p:nvSpPr>
          <p:cNvPr id="3076" name="Прямоугольник 15"/>
          <p:cNvSpPr>
            <a:spLocks noChangeArrowheads="1"/>
          </p:cNvSpPr>
          <p:nvPr/>
        </p:nvSpPr>
        <p:spPr bwMode="auto">
          <a:xfrm>
            <a:off x="656855" y="1340768"/>
            <a:ext cx="7788275" cy="2154436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ru-RU" sz="1800" dirty="0" smtClean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1800" dirty="0" smtClean="0"/>
              <a:t>Департамент </a:t>
            </a:r>
            <a:r>
              <a:rPr lang="ru-RU" sz="1800" dirty="0"/>
              <a:t>социальной защиты населения города Москвы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1800" dirty="0" smtClean="0"/>
              <a:t>Управление социальной защиты населения ТиНАО</a:t>
            </a:r>
            <a:endParaRPr lang="ru-RU" sz="1800" dirty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ru-RU" sz="2000" dirty="0" smtClean="0"/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2000" dirty="0" smtClean="0"/>
              <a:t>Государственное </a:t>
            </a:r>
            <a:r>
              <a:rPr lang="ru-RU" sz="2000" dirty="0"/>
              <a:t>Бюджетное </a:t>
            </a:r>
            <a:r>
              <a:rPr lang="ru-RU" sz="2000" dirty="0" smtClean="0"/>
              <a:t> Общеобразовательное учреждение </a:t>
            </a:r>
            <a:r>
              <a:rPr lang="ru-RU" sz="2000" dirty="0"/>
              <a:t>города Москвы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2000" dirty="0"/>
              <a:t>о</a:t>
            </a:r>
            <a:r>
              <a:rPr lang="ru-RU" sz="2000" dirty="0" smtClean="0"/>
              <a:t>бразовательно-реабилитационный Центр «</a:t>
            </a:r>
            <a:r>
              <a:rPr lang="ru-RU" sz="2000" dirty="0"/>
              <a:t>Солнышко»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43822" y="3789040"/>
            <a:ext cx="7742609" cy="266429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«Особенности поведения детей с нормой психофизического развития и  детей с ОВЗ »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Докладчик:  заведующий отделения психолого- педагогической помощи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О.И. Панфилова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632848" cy="56166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62000" y="841248"/>
          <a:ext cx="7543800" cy="37856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5950"/>
                <a:gridCol w="1885950"/>
                <a:gridCol w="1885950"/>
                <a:gridCol w="188595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Арттерапия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100">
                        <a:effectLst/>
                        <a:latin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"Я-концепция", низкая, искаженная дисгармоничная самооценка, низкая степень самопринятия.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Социально-психологический тренинг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Л. Анн и другие.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Это форма специально организованного обучения для самосовершенствования личности, в ходе которого происходит овладение социально-психологическими знаниями, развитие способности познания себя и других людей; формирование положительной Я-концепции.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Высокий уровень развития тревожности, агрессивности, низкий уровень развития самооценки, коммуникативных навыков,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60079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7488832" cy="5184576"/>
          </a:xfrm>
          <a:prstGeom prst="rect">
            <a:avLst/>
          </a:prstGeom>
          <a:solidFill>
            <a:srgbClr val="8FE2FF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П</a:t>
            </a:r>
            <a:r>
              <a:rPr lang="ru-RU" sz="2800" dirty="0" smtClean="0">
                <a:solidFill>
                  <a:schemeClr val="tx1"/>
                </a:solidFill>
              </a:rPr>
              <a:t>атологические </a:t>
            </a:r>
            <a:r>
              <a:rPr lang="ru-RU" sz="2800" dirty="0">
                <a:solidFill>
                  <a:schemeClr val="tx1"/>
                </a:solidFill>
              </a:rPr>
              <a:t>и непатологические </a:t>
            </a:r>
            <a:endParaRPr lang="ru-RU" sz="2800" dirty="0" smtClean="0">
              <a:solidFill>
                <a:schemeClr val="tx1"/>
              </a:solidFill>
            </a:endParaRP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формы </a:t>
            </a:r>
            <a:r>
              <a:rPr lang="ru-RU" sz="2800" dirty="0" err="1">
                <a:solidFill>
                  <a:schemeClr val="tx1"/>
                </a:solidFill>
              </a:rPr>
              <a:t>девиантного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поведения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-В </a:t>
            </a:r>
            <a:r>
              <a:rPr lang="ru-RU" dirty="0">
                <a:solidFill>
                  <a:schemeClr val="tx1"/>
                </a:solidFill>
              </a:rPr>
              <a:t>условиях психотравмирующей ситуации, неправильного воспитания и неадекватного обучения непатологические варианты нарушений поведения у детей с интеллектуальным недоразвитием возникают особенно легко. страдающим олигофренией, вследствие присущей им чрезмерной внушаемости свойственна </a:t>
            </a:r>
            <a:r>
              <a:rPr lang="ru-RU" b="1" dirty="0">
                <a:solidFill>
                  <a:schemeClr val="tx1"/>
                </a:solidFill>
              </a:rPr>
              <a:t>повышенная имитация форм поведения окружающих</a:t>
            </a:r>
            <a:r>
              <a:rPr lang="ru-RU" dirty="0">
                <a:solidFill>
                  <a:schemeClr val="tx1"/>
                </a:solidFill>
              </a:rPr>
              <a:t>, что усиливает нарушения поведения. Эти отклонения также не могут быть расценены как патологические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-Расстройства </a:t>
            </a:r>
            <a:r>
              <a:rPr lang="ru-RU" dirty="0">
                <a:solidFill>
                  <a:schemeClr val="tx1"/>
                </a:solidFill>
              </a:rPr>
              <a:t>поведения у таких больных обнаруживаются рано, и проявляется в повышенной аффективной возбудимости, импульсивности, суетливости, неумении подчиняться требованиям дисциплины, нецеленаправленном двигательном беспокойстве. 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dirty="0">
                <a:solidFill>
                  <a:schemeClr val="tx1"/>
                </a:solidFill>
              </a:rPr>
              <a:t>-</a:t>
            </a:r>
            <a:r>
              <a:rPr lang="ru-RU" dirty="0" smtClean="0">
                <a:solidFill>
                  <a:schemeClr val="tx1"/>
                </a:solidFill>
              </a:rPr>
              <a:t>Такое </a:t>
            </a:r>
            <a:r>
              <a:rPr lang="ru-RU" dirty="0">
                <a:solidFill>
                  <a:schemeClr val="tx1"/>
                </a:solidFill>
              </a:rPr>
              <a:t>поведение возникает обычно по незначительному поводу или без причины. Как правило, не сопровождается сколько-нибудь заметными психогенными переживаниями.</a:t>
            </a:r>
          </a:p>
          <a:p>
            <a:pPr algn="just"/>
            <a:endParaRPr lang="ru-RU" dirty="0">
              <a:solidFill>
                <a:schemeClr val="tx1"/>
              </a:solidFill>
            </a:endParaRP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246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704856" cy="561662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-Однако </a:t>
            </a:r>
            <a:r>
              <a:rPr lang="ru-RU" dirty="0">
                <a:solidFill>
                  <a:schemeClr val="tx1"/>
                </a:solidFill>
              </a:rPr>
              <a:t>все большие трудности для адаптации этих детей представляет </a:t>
            </a:r>
            <a:r>
              <a:rPr lang="ru-RU" b="1" dirty="0">
                <a:solidFill>
                  <a:schemeClr val="tx1"/>
                </a:solidFill>
              </a:rPr>
              <a:t>формирующаяся патология влечений – повышенная сексуальность, влечение к употреблению алкоголя, бродяжничество. </a:t>
            </a:r>
            <a:r>
              <a:rPr lang="ru-RU" dirty="0">
                <a:solidFill>
                  <a:schemeClr val="tx1"/>
                </a:solidFill>
              </a:rPr>
              <a:t>Если усиление сексуальных влечений, влечение к употреблению алкоголя развиваются, как правило, в подростковом возрасте, то синдром уходов и бродяжничества у умственно отсталых детей возникает относительно рано уже в 9 – 10 </a:t>
            </a:r>
            <a:r>
              <a:rPr lang="ru-RU" dirty="0" smtClean="0">
                <a:solidFill>
                  <a:schemeClr val="tx1"/>
                </a:solidFill>
              </a:rPr>
              <a:t>лет Основную</a:t>
            </a:r>
            <a:r>
              <a:rPr lang="ru-RU" dirty="0" smtClean="0"/>
              <a:t> </a:t>
            </a:r>
            <a:r>
              <a:rPr lang="ru-RU" dirty="0">
                <a:solidFill>
                  <a:schemeClr val="tx1"/>
                </a:solidFill>
              </a:rPr>
              <a:t>роль в проявлении бродяжничества у детей с интеллектуальными нарушениями играет не реактивный момент, а отсутствие возможности подавления влечений.</a:t>
            </a:r>
          </a:p>
          <a:p>
            <a:pPr algn="just"/>
            <a:r>
              <a:rPr lang="ru-RU" dirty="0">
                <a:solidFill>
                  <a:schemeClr val="tx1"/>
                </a:solidFill>
              </a:rPr>
              <a:t>Умственно отсталые с синдромом уходов и бродяжничества лучше всего адаптируются при длительном пребывании в учреждениях закрытого типа: в силу большой внушаемости и пассивности, недостатка инициативности они не уходят из детских учреждений с хорошо поставленным надзором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r>
              <a:rPr lang="ru-RU" dirty="0"/>
              <a:t> </a:t>
            </a:r>
            <a:endParaRPr lang="ru-RU" dirty="0" smtClean="0"/>
          </a:p>
          <a:p>
            <a:pPr algn="just"/>
            <a:r>
              <a:rPr lang="ru-RU" b="1" dirty="0">
                <a:solidFill>
                  <a:schemeClr val="tx1"/>
                </a:solidFill>
              </a:rPr>
              <a:t>-</a:t>
            </a:r>
            <a:r>
              <a:rPr lang="ru-RU" b="1" dirty="0" smtClean="0">
                <a:solidFill>
                  <a:schemeClr val="tx1"/>
                </a:solidFill>
              </a:rPr>
              <a:t>При </a:t>
            </a:r>
            <a:r>
              <a:rPr lang="ru-RU" b="1" dirty="0">
                <a:solidFill>
                  <a:schemeClr val="tx1"/>
                </a:solidFill>
              </a:rPr>
              <a:t>лёгкой и умеренной степени дебильности с гиподинамическим характером эмоционально-волевых расстройств наблюдается некоторая «психическая вялость, низкая самостоятельная активность психической деятельности и повышенная </a:t>
            </a:r>
            <a:r>
              <a:rPr lang="ru-RU" b="1" dirty="0" err="1">
                <a:solidFill>
                  <a:schemeClr val="tx1"/>
                </a:solidFill>
              </a:rPr>
              <a:t>подчиняемость</a:t>
            </a:r>
            <a:r>
              <a:rPr lang="ru-RU" b="1" dirty="0">
                <a:solidFill>
                  <a:schemeClr val="tx1"/>
                </a:solidFill>
              </a:rPr>
              <a:t> внешним воздействиям</a:t>
            </a:r>
          </a:p>
          <a:p>
            <a:pPr algn="just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587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8637" y="6112783"/>
            <a:ext cx="8086725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Стадия 1 -конфронтация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s://training-technology.nethouse.ru/static/img/0000/0001/0392/10392289.pso4d0y8zm.W66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48680"/>
            <a:ext cx="4572000" cy="5184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6395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560840" cy="561662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solidFill>
                  <a:schemeClr val="tx1"/>
                </a:solidFill>
              </a:rPr>
              <a:t> </a:t>
            </a:r>
            <a:r>
              <a:rPr lang="ru-RU" sz="1600" dirty="0">
                <a:solidFill>
                  <a:schemeClr val="tx1"/>
                </a:solidFill>
              </a:rPr>
              <a:t>— </a:t>
            </a:r>
            <a:r>
              <a:rPr lang="ru-RU" sz="1600" b="1" dirty="0" err="1">
                <a:solidFill>
                  <a:schemeClr val="tx1"/>
                </a:solidFill>
              </a:rPr>
              <a:t>Девиантное</a:t>
            </a:r>
            <a:r>
              <a:rPr lang="ru-RU" sz="1600" b="1" dirty="0">
                <a:solidFill>
                  <a:schemeClr val="tx1"/>
                </a:solidFill>
              </a:rPr>
              <a:t> поведение у детей, склонных к вступлению в асоциальные группы </a:t>
            </a:r>
            <a:r>
              <a:rPr lang="ru-RU" sz="1600" dirty="0">
                <a:solidFill>
                  <a:schemeClr val="tx1"/>
                </a:solidFill>
              </a:rPr>
              <a:t>сверстников, воровству, бродяжничеству, пропуску школьных занятий, злоупотреблению </a:t>
            </a:r>
            <a:r>
              <a:rPr lang="ru-RU" sz="1600" dirty="0" err="1">
                <a:solidFill>
                  <a:schemeClr val="tx1"/>
                </a:solidFill>
              </a:rPr>
              <a:t>психоактивными</a:t>
            </a:r>
            <a:r>
              <a:rPr lang="ru-RU" sz="1600" dirty="0">
                <a:solidFill>
                  <a:schemeClr val="tx1"/>
                </a:solidFill>
              </a:rPr>
              <a:t> веществами. Такое поведение чаще наблюдается у детей в семьях, где родители не проявляют к ним интереса, и где в ближайшем окружении имеются асоциальные </a:t>
            </a:r>
            <a:r>
              <a:rPr lang="ru-RU" sz="1600" dirty="0" smtClean="0">
                <a:solidFill>
                  <a:schemeClr val="tx1"/>
                </a:solidFill>
              </a:rPr>
              <a:t>элементы</a:t>
            </a:r>
          </a:p>
          <a:p>
            <a:pPr algn="just"/>
            <a:r>
              <a:rPr lang="ru-RU" sz="1600" b="1" dirty="0">
                <a:solidFill>
                  <a:schemeClr val="tx1"/>
                </a:solidFill>
              </a:rPr>
              <a:t>Нарушения поведения и агрессивность в таких случаях представляют собой попытку добиться компенсации своей неудовлетворенности семейными отношениями</a:t>
            </a:r>
            <a:r>
              <a:rPr lang="ru-RU" sz="1600" b="1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sz="1600" b="1" dirty="0" smtClean="0">
                <a:solidFill>
                  <a:schemeClr val="tx1"/>
                </a:solidFill>
              </a:rPr>
              <a:t> </a:t>
            </a:r>
            <a:r>
              <a:rPr lang="ru-RU" sz="1600" b="1" dirty="0">
                <a:solidFill>
                  <a:schemeClr val="tx1"/>
                </a:solidFill>
              </a:rPr>
              <a:t>— Демонстративное поведение с бурными вспышками эмоций в ответ на любые неудачи, неудовлетворение своих завышенных требований наблюдается у детей, </a:t>
            </a:r>
            <a:r>
              <a:rPr lang="ru-RU" sz="1600" dirty="0">
                <a:solidFill>
                  <a:schemeClr val="tx1"/>
                </a:solidFill>
              </a:rPr>
              <a:t>воспитывающихся в семьях, где они занимают положения «кумира семьи». </a:t>
            </a:r>
            <a:r>
              <a:rPr lang="ru-RU" sz="1600" b="1" dirty="0">
                <a:solidFill>
                  <a:schemeClr val="tx1"/>
                </a:solidFill>
              </a:rPr>
              <a:t>— Тормозное поведение, проявляющееся в неуверенности, чрезмерной застенчивости, беспокойстве, слабой адаптации в детских учреждениях, проявляются у детей, </a:t>
            </a:r>
            <a:r>
              <a:rPr lang="ru-RU" sz="1600" dirty="0">
                <a:solidFill>
                  <a:schemeClr val="tx1"/>
                </a:solidFill>
              </a:rPr>
              <a:t>растущих в семьях, где родители отличаются тревожностью и повышенной чувствительностью, либо проявляют к детям чрезмерные требования. </a:t>
            </a:r>
            <a:endParaRPr lang="ru-RU" sz="1600" dirty="0" smtClean="0">
              <a:solidFill>
                <a:schemeClr val="tx1"/>
              </a:solidFill>
            </a:endParaRPr>
          </a:p>
          <a:p>
            <a:pPr algn="just"/>
            <a:r>
              <a:rPr lang="ru-RU" sz="1600" b="1" dirty="0" smtClean="0">
                <a:solidFill>
                  <a:schemeClr val="tx1"/>
                </a:solidFill>
              </a:rPr>
              <a:t>— </a:t>
            </a:r>
            <a:r>
              <a:rPr lang="ru-RU" sz="1600" b="1" dirty="0">
                <a:solidFill>
                  <a:schemeClr val="tx1"/>
                </a:solidFill>
              </a:rPr>
              <a:t>Поведение, в котором явно проявляются реакции компенсации и </a:t>
            </a:r>
            <a:r>
              <a:rPr lang="ru-RU" sz="1600" b="1" dirty="0" err="1">
                <a:solidFill>
                  <a:schemeClr val="tx1"/>
                </a:solidFill>
              </a:rPr>
              <a:t>гиперкомпенсации</a:t>
            </a:r>
            <a:r>
              <a:rPr lang="ru-RU" sz="1600" b="1" dirty="0">
                <a:solidFill>
                  <a:schemeClr val="tx1"/>
                </a:solidFill>
              </a:rPr>
              <a:t> часто в форме напускной бравады, отчаянных или дерзких поступков, патологического фантазирования</a:t>
            </a:r>
            <a:r>
              <a:rPr lang="ru-RU" sz="1600" dirty="0">
                <a:solidFill>
                  <a:schemeClr val="tx1"/>
                </a:solidFill>
              </a:rPr>
              <a:t>. Такие поведенческие реакции характерны для детей, страдающих хроническими заболеваниями, значительным расхождением между реальным и идеальным Я. </a:t>
            </a:r>
          </a:p>
        </p:txBody>
      </p:sp>
    </p:spTree>
    <p:extLst>
      <p:ext uri="{BB962C8B-B14F-4D97-AF65-F5344CB8AC3E}">
        <p14:creationId xmlns:p14="http://schemas.microsoft.com/office/powerpoint/2010/main" val="22807649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093295"/>
            <a:ext cx="7416823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Стадия вторая  - отвержение</a:t>
            </a:r>
            <a:endParaRPr lang="ru-RU" dirty="0"/>
          </a:p>
        </p:txBody>
      </p:sp>
      <p:pic>
        <p:nvPicPr>
          <p:cNvPr id="4" name="Рисунок 3" descr="https://im0-tub-ru.yandex.net/i?id=9aa75162c1f97f51ebf71f4807c28954-l&amp;n=1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7" y="1378902"/>
            <a:ext cx="5940425" cy="41001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83067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704856" cy="561662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-В </a:t>
            </a:r>
            <a:r>
              <a:rPr lang="ru-RU" b="1" dirty="0">
                <a:solidFill>
                  <a:schemeClr val="tx1"/>
                </a:solidFill>
              </a:rPr>
              <a:t>связи с этим были выделены так называемые ситуативные нарушения поведения, возникающие как ответ на отсутствие правильного подхода со стороны педагога.</a:t>
            </a:r>
            <a:r>
              <a:rPr lang="ru-RU" dirty="0">
                <a:solidFill>
                  <a:schemeClr val="tx1"/>
                </a:solidFill>
              </a:rPr>
              <a:t> 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К </a:t>
            </a:r>
            <a:r>
              <a:rPr lang="ru-RU" dirty="0">
                <a:solidFill>
                  <a:schemeClr val="tx1"/>
                </a:solidFill>
              </a:rPr>
              <a:t>подобным нарушениям были отнесены: ситуативно-демонстративное, ситуативно-агрессивное, ситуативно-инфантильное, ситуативно-неуверенное, ситуативно-репродуктивное, ситуативно-</a:t>
            </a:r>
            <a:r>
              <a:rPr lang="ru-RU" dirty="0" err="1">
                <a:solidFill>
                  <a:schemeClr val="tx1"/>
                </a:solidFill>
              </a:rPr>
              <a:t>гиперактивное</a:t>
            </a:r>
            <a:r>
              <a:rPr lang="ru-RU" dirty="0">
                <a:solidFill>
                  <a:schemeClr val="tx1"/>
                </a:solidFill>
              </a:rPr>
              <a:t>, </a:t>
            </a:r>
            <a:r>
              <a:rPr lang="ru-RU" dirty="0" err="1">
                <a:solidFill>
                  <a:schemeClr val="tx1"/>
                </a:solidFill>
              </a:rPr>
              <a:t>ситуативнопротестное</a:t>
            </a:r>
            <a:r>
              <a:rPr lang="ru-RU" dirty="0">
                <a:solidFill>
                  <a:schemeClr val="tx1"/>
                </a:solidFill>
              </a:rPr>
              <a:t> поведение. 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Таким </a:t>
            </a:r>
            <a:r>
              <a:rPr lang="ru-RU" dirty="0">
                <a:solidFill>
                  <a:schemeClr val="tx1"/>
                </a:solidFill>
              </a:rPr>
              <a:t>образом, подростковый возраст у умственно отсталых школьников отличается высокой степенью риска возникновения различных</a:t>
            </a:r>
          </a:p>
        </p:txBody>
      </p:sp>
    </p:spTree>
    <p:extLst>
      <p:ext uri="{BB962C8B-B14F-4D97-AF65-F5344CB8AC3E}">
        <p14:creationId xmlns:p14="http://schemas.microsoft.com/office/powerpoint/2010/main" val="2175246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88" y="5881688"/>
            <a:ext cx="7286625" cy="643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Стадия 3 -разрешение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www.o-krohe.ru/images/article/orig/2017/11/simptomy-i-tipy-umstvennoj-otstalosti-u-detej-1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04664"/>
            <a:ext cx="5940425" cy="48342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306743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7488832" cy="5544616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1"/>
                </a:solidFill>
              </a:rPr>
              <a:t>Мария </a:t>
            </a:r>
            <a:r>
              <a:rPr lang="ru-RU" b="1" dirty="0" err="1">
                <a:solidFill>
                  <a:schemeClr val="tx1"/>
                </a:solidFill>
              </a:rPr>
              <a:t>Либлинг</a:t>
            </a:r>
            <a:endParaRPr lang="ru-RU" dirty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-В </a:t>
            </a:r>
            <a:r>
              <a:rPr lang="ru-RU" dirty="0">
                <a:solidFill>
                  <a:schemeClr val="tx1"/>
                </a:solidFill>
              </a:rPr>
              <a:t>отечественной психологии метод холдинг-терапии успешно разрабатывался Марией </a:t>
            </a:r>
            <a:r>
              <a:rPr lang="ru-RU" dirty="0" err="1">
                <a:solidFill>
                  <a:schemeClr val="tx1"/>
                </a:solidFill>
              </a:rPr>
              <a:t>Либлинг</a:t>
            </a:r>
            <a:r>
              <a:rPr lang="ru-RU" dirty="0">
                <a:solidFill>
                  <a:schemeClr val="tx1"/>
                </a:solidFill>
              </a:rPr>
              <a:t>.</a:t>
            </a:r>
            <a:r>
              <a:rPr lang="ru-RU" u="sng" baseline="30000" dirty="0">
                <a:solidFill>
                  <a:schemeClr val="tx1"/>
                </a:solidFill>
              </a:rPr>
              <a:t> </a:t>
            </a:r>
            <a:endParaRPr lang="ru-RU" u="sng" baseline="30000" dirty="0" smtClean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У </a:t>
            </a:r>
            <a:r>
              <a:rPr lang="ru-RU" dirty="0">
                <a:solidFill>
                  <a:schemeClr val="tx1"/>
                </a:solidFill>
              </a:rPr>
              <a:t>неё метод удержания намного мягче, чем классическая холдинг-терапия.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-«</a:t>
            </a:r>
            <a:r>
              <a:rPr lang="ru-RU" dirty="0">
                <a:solidFill>
                  <a:schemeClr val="tx1"/>
                </a:solidFill>
              </a:rPr>
              <a:t>Суть метода состоит не в механическом удерживании ребёнка, а в том, что происходит между ребёнком, матерью и отцом в процессе холдинга. Мать берёт ребёнка на руки, сажает на колени лицом к себе и обнимает его. 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-При </a:t>
            </a:r>
            <a:r>
              <a:rPr lang="ru-RU" dirty="0">
                <a:solidFill>
                  <a:schemeClr val="tx1"/>
                </a:solidFill>
              </a:rPr>
              <a:t>этом она не должна все время плотно прижимать его к себе, так как у мамы и ребёнка должна быть возможность посмотреть друг другу в глаза. </a:t>
            </a:r>
            <a:endParaRPr lang="ru-RU" dirty="0" smtClean="0">
              <a:solidFill>
                <a:schemeClr val="tx1"/>
              </a:solidFill>
            </a:endParaRPr>
          </a:p>
          <a:p>
            <a:pPr algn="just"/>
            <a:r>
              <a:rPr lang="ru-RU" dirty="0">
                <a:solidFill>
                  <a:schemeClr val="tx1"/>
                </a:solidFill>
              </a:rPr>
              <a:t>-</a:t>
            </a:r>
            <a:r>
              <a:rPr lang="ru-RU" dirty="0" smtClean="0">
                <a:solidFill>
                  <a:schemeClr val="tx1"/>
                </a:solidFill>
              </a:rPr>
              <a:t>Родители </a:t>
            </a:r>
            <a:r>
              <a:rPr lang="ru-RU" dirty="0">
                <a:solidFill>
                  <a:schemeClr val="tx1"/>
                </a:solidFill>
              </a:rPr>
              <a:t>настойчиво объясняют ребёнку, как он им нужен, говорят, что не желают его обидеть, а, наоборот, хотят с ним пообщаться и поиграть</a:t>
            </a:r>
            <a:r>
              <a:rPr lang="ru-RU" dirty="0" smtClean="0">
                <a:solidFill>
                  <a:schemeClr val="tx1"/>
                </a:solidFill>
              </a:rPr>
              <a:t>».-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7865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5996136"/>
            <a:ext cx="7344816" cy="745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Стадия 3 - разрешение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ttp://psycholekar.ru/wp-content/uploads/2017/09/3-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36712"/>
            <a:ext cx="5940425" cy="40620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060790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27584" y="548680"/>
            <a:ext cx="7488832" cy="12744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tx1"/>
                </a:solidFill>
              </a:rPr>
              <a:t>Понятие норма поведения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132856"/>
            <a:ext cx="7416824" cy="3456384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>
                <a:solidFill>
                  <a:schemeClr val="tx1"/>
                </a:solidFill>
              </a:rPr>
              <a:t>Расстройства поведения при умственной отсталости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1) Игнорирование требований взрослых;</a:t>
            </a:r>
          </a:p>
          <a:p>
            <a:r>
              <a:rPr lang="ru-RU" dirty="0">
                <a:solidFill>
                  <a:schemeClr val="tx1"/>
                </a:solidFill>
              </a:rPr>
              <a:t>2) Имитация отрицательных лидеров;</a:t>
            </a:r>
          </a:p>
          <a:p>
            <a:r>
              <a:rPr lang="ru-RU" dirty="0">
                <a:solidFill>
                  <a:schemeClr val="tx1"/>
                </a:solidFill>
              </a:rPr>
              <a:t>3) Показная </a:t>
            </a:r>
            <a:r>
              <a:rPr lang="ru-RU" dirty="0" err="1">
                <a:solidFill>
                  <a:schemeClr val="tx1"/>
                </a:solidFill>
              </a:rPr>
              <a:t>демонстративность</a:t>
            </a:r>
            <a:r>
              <a:rPr lang="ru-RU" dirty="0">
                <a:solidFill>
                  <a:schemeClr val="tx1"/>
                </a:solidFill>
              </a:rPr>
              <a:t>;</a:t>
            </a:r>
          </a:p>
          <a:p>
            <a:r>
              <a:rPr lang="ru-RU" dirty="0">
                <a:solidFill>
                  <a:schemeClr val="tx1"/>
                </a:solidFill>
              </a:rPr>
              <a:t>4) Самоутверждение с позиции «культа силы».</a:t>
            </a:r>
          </a:p>
        </p:txBody>
      </p:sp>
    </p:spTree>
    <p:extLst>
      <p:ext uri="{BB962C8B-B14F-4D97-AF65-F5344CB8AC3E}">
        <p14:creationId xmlns:p14="http://schemas.microsoft.com/office/powerpoint/2010/main" val="1654743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776864" cy="547260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/>
              <a:t>.</a:t>
            </a:r>
            <a:r>
              <a:rPr lang="ru-RU" dirty="0">
                <a:solidFill>
                  <a:schemeClr val="tx1"/>
                </a:solidFill>
              </a:rPr>
              <a:t>2. Основные факторы нарушений поведения у умственно отсталых школьников Проблема изучения основных факторов нарушений поведения у умственно отсталых детей рассматривалась в работах Э.Я. Альбрехт, Г.Г. </a:t>
            </a:r>
            <a:r>
              <a:rPr lang="ru-RU" dirty="0" err="1">
                <a:solidFill>
                  <a:schemeClr val="tx1"/>
                </a:solidFill>
              </a:rPr>
              <a:t>Запрягаева</a:t>
            </a:r>
            <a:r>
              <a:rPr lang="ru-RU" dirty="0">
                <a:solidFill>
                  <a:schemeClr val="tx1"/>
                </a:solidFill>
              </a:rPr>
              <a:t>, Д.Н. Исаева, К.С. Лебединской, В.А. </a:t>
            </a:r>
            <a:r>
              <a:rPr lang="ru-RU" dirty="0" err="1">
                <a:solidFill>
                  <a:schemeClr val="tx1"/>
                </a:solidFill>
              </a:rPr>
              <a:t>Малинаускене</a:t>
            </a:r>
            <a:r>
              <a:rPr lang="ru-RU" dirty="0">
                <a:solidFill>
                  <a:schemeClr val="tx1"/>
                </a:solidFill>
              </a:rPr>
              <a:t>, М.С. Певзнер и др. В возникновении нарушений поведения и эмоциональных расстройств у лиц, страдающих олигофренией, одни исследователи признавали ведущую роль интеллектуального недоразвития, при которой происходило ослабление интеллектуального контроля над аффектом в процессе регуляции поведения (</a:t>
            </a:r>
            <a:r>
              <a:rPr lang="ru-RU" dirty="0" err="1">
                <a:solidFill>
                  <a:schemeClr val="tx1"/>
                </a:solidFill>
              </a:rPr>
              <a:t>Сеген</a:t>
            </a:r>
            <a:r>
              <a:rPr lang="ru-RU" dirty="0">
                <a:solidFill>
                  <a:schemeClr val="tx1"/>
                </a:solidFill>
              </a:rPr>
              <a:t> Э., 1903; Ковалевский П.И., 1911; </a:t>
            </a:r>
            <a:r>
              <a:rPr lang="ru-RU" dirty="0" err="1">
                <a:solidFill>
                  <a:schemeClr val="tx1"/>
                </a:solidFill>
              </a:rPr>
              <a:t>Tredgold</a:t>
            </a:r>
            <a:r>
              <a:rPr lang="ru-RU" dirty="0">
                <a:solidFill>
                  <a:schemeClr val="tx1"/>
                </a:solidFill>
              </a:rPr>
              <a:t> A.F.,1937; </a:t>
            </a:r>
            <a:r>
              <a:rPr lang="ru-RU" dirty="0" err="1">
                <a:solidFill>
                  <a:schemeClr val="tx1"/>
                </a:solidFill>
              </a:rPr>
              <a:t>Фелинская</a:t>
            </a:r>
            <a:r>
              <a:rPr lang="ru-RU" dirty="0">
                <a:solidFill>
                  <a:schemeClr val="tx1"/>
                </a:solidFill>
              </a:rPr>
              <a:t> Н.И., 1944; </a:t>
            </a:r>
            <a:r>
              <a:rPr lang="ru-RU" dirty="0" err="1">
                <a:solidFill>
                  <a:schemeClr val="tx1"/>
                </a:solidFill>
              </a:rPr>
              <a:t>Балинский</a:t>
            </a:r>
            <a:r>
              <a:rPr lang="ru-RU" dirty="0">
                <a:solidFill>
                  <a:schemeClr val="tx1"/>
                </a:solidFill>
              </a:rPr>
              <a:t> И.М., 1958; </a:t>
            </a:r>
            <a:r>
              <a:rPr lang="ru-RU" dirty="0" err="1">
                <a:solidFill>
                  <a:schemeClr val="tx1"/>
                </a:solidFill>
              </a:rPr>
              <a:t>Kirman</a:t>
            </a:r>
            <a:r>
              <a:rPr lang="ru-RU" dirty="0">
                <a:solidFill>
                  <a:schemeClr val="tx1"/>
                </a:solidFill>
              </a:rPr>
              <a:t> В., 1968; </a:t>
            </a:r>
            <a:r>
              <a:rPr lang="ru-RU" dirty="0" err="1">
                <a:solidFill>
                  <a:schemeClr val="tx1"/>
                </a:solidFill>
              </a:rPr>
              <a:t>Kretschmer</a:t>
            </a:r>
            <a:r>
              <a:rPr lang="ru-RU" dirty="0">
                <a:solidFill>
                  <a:schemeClr val="tx1"/>
                </a:solidFill>
              </a:rPr>
              <a:t> E ; и др.), другие делали акцент на значимости психогенных факторов, чувствительности детей-</a:t>
            </a:r>
            <a:r>
              <a:rPr lang="ru-RU" dirty="0" err="1">
                <a:solidFill>
                  <a:schemeClr val="tx1"/>
                </a:solidFill>
              </a:rPr>
              <a:t>олигофренов</a:t>
            </a:r>
            <a:r>
              <a:rPr lang="ru-RU" dirty="0">
                <a:solidFill>
                  <a:schemeClr val="tx1"/>
                </a:solidFill>
              </a:rPr>
              <a:t> к психотравмирующим ситуациям (</a:t>
            </a:r>
            <a:r>
              <a:rPr lang="ru-RU" dirty="0" err="1">
                <a:solidFill>
                  <a:schemeClr val="tx1"/>
                </a:solidFill>
              </a:rPr>
              <a:t>Фрейеров</a:t>
            </a:r>
            <a:r>
              <a:rPr lang="ru-RU" dirty="0">
                <a:solidFill>
                  <a:schemeClr val="tx1"/>
                </a:solidFill>
              </a:rPr>
              <a:t> О.Е., 1958; </a:t>
            </a:r>
            <a:r>
              <a:rPr lang="ru-RU" dirty="0" err="1">
                <a:solidFill>
                  <a:schemeClr val="tx1"/>
                </a:solidFill>
              </a:rPr>
              <a:t>Benda</a:t>
            </a:r>
            <a:r>
              <a:rPr lang="ru-RU" dirty="0">
                <a:solidFill>
                  <a:schemeClr val="tx1"/>
                </a:solidFill>
              </a:rPr>
              <a:t> C., 1960; Исаев Д.Н., 1971</a:t>
            </a:r>
          </a:p>
        </p:txBody>
      </p:sp>
    </p:spTree>
    <p:extLst>
      <p:ext uri="{BB962C8B-B14F-4D97-AF65-F5344CB8AC3E}">
        <p14:creationId xmlns:p14="http://schemas.microsoft.com/office/powerpoint/2010/main" val="18106682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488832" cy="554461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/>
              <a:t>. </a:t>
            </a:r>
            <a:r>
              <a:rPr lang="ru-RU" dirty="0">
                <a:solidFill>
                  <a:schemeClr val="tx1"/>
                </a:solidFill>
              </a:rPr>
              <a:t>Биологические факторы нарушений поведения включают органическое поражение центральной нервной системы; общие признаки психического недоразвития, присущие любой форме интеллектуальной неполноценности; особенности высшей нервной деятельности при психическом недоразвитии; нарушения, дополнительно осложняющие клиническую картину интеллектуальной недостаточности; дисгармония полового созревания в подростковом возрасте и т.д. По мнению Л.М. </a:t>
            </a:r>
            <a:r>
              <a:rPr lang="ru-RU" dirty="0" err="1">
                <a:solidFill>
                  <a:schemeClr val="tx1"/>
                </a:solidFill>
              </a:rPr>
              <a:t>Зюбина</a:t>
            </a:r>
            <a:r>
              <a:rPr lang="ru-RU" dirty="0">
                <a:solidFill>
                  <a:schemeClr val="tx1"/>
                </a:solidFill>
              </a:rPr>
              <a:t> (1973) появлению нарушений поведения умственно отсталых подростков способствует наличие трех интеллектуальных факторов: 1) недостаточное умственное развитие в целом, что препятствует правильному самоанализу поведения и прогнозированию его последствий; 2) недостаточная самостоятельность мышления и вследствие этого значительная внушаемость </a:t>
            </a:r>
            <a:r>
              <a:rPr lang="ru-RU" dirty="0" err="1">
                <a:solidFill>
                  <a:schemeClr val="tx1"/>
                </a:solidFill>
              </a:rPr>
              <a:t>конформность</a:t>
            </a:r>
            <a:r>
              <a:rPr lang="ru-RU" dirty="0">
                <a:solidFill>
                  <a:schemeClr val="tx1"/>
                </a:solidFill>
              </a:rPr>
              <a:t>; 3) низкая познавательная активность, </a:t>
            </a:r>
            <a:r>
              <a:rPr lang="ru-RU" dirty="0" err="1">
                <a:solidFill>
                  <a:schemeClr val="tx1"/>
                </a:solidFill>
              </a:rPr>
              <a:t>обедненность</a:t>
            </a:r>
            <a:r>
              <a:rPr lang="ru-RU" dirty="0">
                <a:solidFill>
                  <a:schemeClr val="tx1"/>
                </a:solidFill>
              </a:rPr>
              <a:t> и неустойчивость духовных потребностей </a:t>
            </a:r>
          </a:p>
        </p:txBody>
      </p:sp>
    </p:spTree>
    <p:extLst>
      <p:ext uri="{BB962C8B-B14F-4D97-AF65-F5344CB8AC3E}">
        <p14:creationId xmlns:p14="http://schemas.microsoft.com/office/powerpoint/2010/main" val="17122490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764704"/>
            <a:ext cx="7632848" cy="5112568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>
                <a:solidFill>
                  <a:schemeClr val="tx1"/>
                </a:solidFill>
              </a:rPr>
              <a:t>Дети не могут объяснить свои поступки, у них не образуются в достаточной мере морально-нравственные критерии, не развиты интересы, слабо развиты личностные качества, наблюдается </a:t>
            </a:r>
            <a:r>
              <a:rPr lang="ru-RU" dirty="0" err="1">
                <a:solidFill>
                  <a:schemeClr val="tx1"/>
                </a:solidFill>
              </a:rPr>
              <a:t>некритичность</a:t>
            </a:r>
            <a:r>
              <a:rPr lang="ru-RU" dirty="0">
                <a:solidFill>
                  <a:schemeClr val="tx1"/>
                </a:solidFill>
              </a:rPr>
              <a:t> к себе и своим действиям. Нарушения поведения, отмечает автор, чаще наблюдаются при легкой дебильности и пограничной умственной отсталости. Для этих детей характерно сочетание несамостоятельности, внушаемости, легкого усвоения примитивных форм поведения, дурных привычек с одновременным стремлением к самостоятельности, чего нет у глубоких </a:t>
            </a:r>
            <a:r>
              <a:rPr lang="ru-RU" dirty="0" err="1">
                <a:solidFill>
                  <a:schemeClr val="tx1"/>
                </a:solidFill>
              </a:rPr>
              <a:t>олигофренов</a:t>
            </a:r>
            <a:r>
              <a:rPr lang="ru-RU" dirty="0">
                <a:solidFill>
                  <a:schemeClr val="tx1"/>
                </a:solidFill>
              </a:rPr>
              <a:t>. Другие же виды асоциального поведения (воровство, </a:t>
            </a:r>
            <a:r>
              <a:rPr lang="ru-RU" dirty="0" err="1">
                <a:solidFill>
                  <a:schemeClr val="tx1"/>
                </a:solidFill>
              </a:rPr>
              <a:t>полинаркомания</a:t>
            </a:r>
            <a:r>
              <a:rPr lang="ru-RU" dirty="0">
                <a:solidFill>
                  <a:schemeClr val="tx1"/>
                </a:solidFill>
              </a:rPr>
              <a:t>) являются скорее проявлением неосознаваемого стремления к комфортности. Г.Г. </a:t>
            </a:r>
            <a:r>
              <a:rPr lang="ru-RU" dirty="0" err="1">
                <a:solidFill>
                  <a:schemeClr val="tx1"/>
                </a:solidFill>
              </a:rPr>
              <a:t>Запрягаев</a:t>
            </a:r>
            <a:r>
              <a:rPr lang="ru-RU" dirty="0">
                <a:solidFill>
                  <a:schemeClr val="tx1"/>
                </a:solidFill>
              </a:rPr>
              <a:t> (1986) отмечал, что клинико-психологическое изучение нарушений поведения у умственно отсталых подростков не позволяет охватить все многообразие факторов трудновоспитуемости умственно отсталых и не учитывает социально-психологических механизмов их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21787907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422068"/>
            <a:ext cx="74888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Рекомендации родителям, имеющим детей с ограниченными возможностями здоровья:</a:t>
            </a:r>
            <a:endParaRPr lang="ru-RU" dirty="0"/>
          </a:p>
          <a:p>
            <a:r>
              <a:rPr lang="ru-RU" b="1" dirty="0"/>
              <a:t> </a:t>
            </a:r>
            <a:endParaRPr lang="ru-RU" dirty="0"/>
          </a:p>
          <a:p>
            <a:r>
              <a:rPr lang="ru-RU" dirty="0"/>
              <a:t>1.Никогда не жалейте ребёнка из - за того, что он не такой, как все.</a:t>
            </a:r>
          </a:p>
          <a:p>
            <a:r>
              <a:rPr lang="ru-RU" dirty="0"/>
              <a:t>Дарите ребёнку свою любовь и внимание, но не забывайте, что есть и другие члены семьи, которые в них тоже нуждаются.</a:t>
            </a:r>
          </a:p>
          <a:p>
            <a:r>
              <a:rPr lang="ru-RU" dirty="0"/>
              <a:t>Организуйте свой быт так, чтобы никто в семье не чувствовал себя “жертвой”, отказываясь от своей личной жизни.</a:t>
            </a:r>
          </a:p>
          <a:p>
            <a:r>
              <a:rPr lang="ru-RU" dirty="0"/>
              <a:t>Не ограждайте ребёнка от обязанностей и проблем. Решайте все дела вместе с ним.</a:t>
            </a:r>
          </a:p>
          <a:p>
            <a:r>
              <a:rPr lang="ru-RU" dirty="0"/>
              <a:t>5.Предоставьте ребёнку самостоятельность в действиях и принятии решений.</a:t>
            </a:r>
          </a:p>
          <a:p>
            <a:r>
              <a:rPr lang="ru-RU" dirty="0"/>
              <a:t>6.Следите за своей внешностью и поведением. Ребёнок должен гордиться вами.</a:t>
            </a:r>
          </a:p>
        </p:txBody>
      </p:sp>
    </p:spTree>
    <p:extLst>
      <p:ext uri="{BB962C8B-B14F-4D97-AF65-F5344CB8AC3E}">
        <p14:creationId xmlns:p14="http://schemas.microsoft.com/office/powerpoint/2010/main" val="21249160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27584" y="1052736"/>
            <a:ext cx="74168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7.Не бойтесь отказать ребёнку в чём-либо, если считаете его требования чрезмерными.</a:t>
            </a:r>
          </a:p>
          <a:p>
            <a:pPr algn="just"/>
            <a:r>
              <a:rPr lang="ru-RU" dirty="0"/>
              <a:t>8.Чаще разговаривайте с ребёнком. Помните, что ни телевизор, ни радио не заменят вас.</a:t>
            </a:r>
          </a:p>
          <a:p>
            <a:pPr algn="just"/>
            <a:r>
              <a:rPr lang="ru-RU" dirty="0"/>
              <a:t>9.Не ограничивайте ребёнка в общении со сверстниками.</a:t>
            </a:r>
          </a:p>
          <a:p>
            <a:pPr algn="just"/>
            <a:r>
              <a:rPr lang="ru-RU" dirty="0"/>
              <a:t>10.Не отказывайтесь от встречи с друзьями, приглашайте их в гости.</a:t>
            </a:r>
          </a:p>
          <a:p>
            <a:pPr algn="just"/>
            <a:r>
              <a:rPr lang="ru-RU" dirty="0"/>
              <a:t>11.Чаще прибегайте к советам педагогов и психологов.</a:t>
            </a:r>
          </a:p>
          <a:p>
            <a:pPr algn="just"/>
            <a:r>
              <a:rPr lang="ru-RU" dirty="0"/>
              <a:t>12.Больше читайте, и не только специальную литературу, но и художественную.</a:t>
            </a:r>
          </a:p>
          <a:p>
            <a:pPr algn="just"/>
            <a:r>
              <a:rPr lang="ru-RU" dirty="0"/>
              <a:t>13.Общайтесь с семьями, где есть дети-инвалиды. Передавайте свой опыт и перенимайте чужой.</a:t>
            </a:r>
          </a:p>
          <a:p>
            <a:pPr algn="just"/>
            <a:r>
              <a:rPr lang="ru-RU" dirty="0"/>
              <a:t>14.Не изводите себя упрёками. В том, что у вас больной ребёнок, вы не виноваты!</a:t>
            </a:r>
          </a:p>
          <a:p>
            <a:pPr algn="just"/>
            <a:r>
              <a:rPr lang="ru-RU" dirty="0"/>
              <a:t>15.Помните, что когда-нибудь ребёнок повзрослеет и ему придётся жить самостоятельно. Готовьте его к будущей жизни, говорите с ребенком о ней.</a:t>
            </a:r>
          </a:p>
        </p:txBody>
      </p:sp>
    </p:spTree>
    <p:extLst>
      <p:ext uri="{BB962C8B-B14F-4D97-AF65-F5344CB8AC3E}">
        <p14:creationId xmlns:p14="http://schemas.microsoft.com/office/powerpoint/2010/main" val="21803846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560840" cy="5400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Правило №1</a:t>
            </a:r>
          </a:p>
          <a:p>
            <a:pPr algn="ctr"/>
            <a:r>
              <a:rPr lang="ru-RU" dirty="0" smtClean="0"/>
              <a:t>Выстраивайте взрослые отношения </a:t>
            </a:r>
          </a:p>
          <a:p>
            <a:pPr algn="ctr"/>
            <a:r>
              <a:rPr lang="ru-RU" dirty="0" smtClean="0"/>
              <a:t>Смена ориентиров в общении, длительных нравоучений, требований беспрекословного подчинения, напоминайте об ответственности за свои поступки, не стремитесь решить проблемы за подростка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900215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7632848" cy="54006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Правило № 2</a:t>
            </a:r>
          </a:p>
          <a:p>
            <a:pPr algn="ctr"/>
            <a:r>
              <a:rPr lang="ru-RU" dirty="0" smtClean="0"/>
              <a:t>Нельзя сравнивать своего ребенка ни с кем.</a:t>
            </a:r>
          </a:p>
          <a:p>
            <a:pPr algn="ctr"/>
            <a:r>
              <a:rPr lang="ru-RU" dirty="0" smtClean="0"/>
              <a:t>Самооценка в подростковом возрасте устанавливается и поэтому не надо своими руками опускать планку  самооценки своего ребенка.</a:t>
            </a:r>
          </a:p>
          <a:p>
            <a:pPr algn="ctr"/>
            <a:r>
              <a:rPr lang="ru-RU" dirty="0" smtClean="0"/>
              <a:t>Ребенок никогда не будет таким же как: ваши родственники,  друзья, вы в его возрасте. Сравнение подростка с кем – либо, вызовет желание бунтовать.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16937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20688"/>
            <a:ext cx="7560840" cy="55446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Правило № 3</a:t>
            </a:r>
          </a:p>
          <a:p>
            <a:pPr algn="ctr"/>
            <a:r>
              <a:rPr lang="ru-RU" dirty="0" smtClean="0"/>
              <a:t>Спокойствие ,только спокойствие</a:t>
            </a:r>
          </a:p>
          <a:p>
            <a:pPr algn="ctr"/>
            <a:r>
              <a:rPr lang="ru-RU" dirty="0" smtClean="0"/>
              <a:t>Крики, упреки, истерики заканчиваются точно таким - же поведением.</a:t>
            </a:r>
          </a:p>
          <a:p>
            <a:pPr algn="ctr"/>
            <a:r>
              <a:rPr lang="ru-RU" dirty="0" smtClean="0"/>
              <a:t>Перед тем как высказать свое мнение о поступке своего ребенка, необходимо  сделать паузу ( несколько  вдохов, счет до 10)</a:t>
            </a:r>
          </a:p>
          <a:p>
            <a:pPr algn="ctr"/>
            <a:r>
              <a:rPr lang="ru-RU" dirty="0" smtClean="0"/>
              <a:t>В вашем мнении должен быть сделан упор на чувства, которые вызывает поступок вашего ребенка. Следите за языком вашего тела: не должно быть сверкающих глаз, упертые в бока руки. Лучше занять место на небольшом расстоянии сбоку.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15939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3791" y="599097"/>
            <a:ext cx="7416824" cy="54726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Правило№ 4</a:t>
            </a:r>
          </a:p>
          <a:p>
            <a:pPr algn="ctr"/>
            <a:r>
              <a:rPr lang="ru-RU" dirty="0" smtClean="0"/>
              <a:t>Интересуйтесь делами своего ребенка Радуйтесь успехам ребенка Интересуйтесь  тем, что вам даже не интересно.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1939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4"/>
            <a:ext cx="7416824" cy="54006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Правило №5</a:t>
            </a:r>
          </a:p>
          <a:p>
            <a:pPr algn="ctr"/>
            <a:r>
              <a:rPr lang="ru-RU" dirty="0" smtClean="0"/>
              <a:t>Общение в процессе. Получить интересующую вас информацию можно в</a:t>
            </a:r>
          </a:p>
          <a:p>
            <a:pPr algn="ctr"/>
            <a:r>
              <a:rPr lang="ru-RU" dirty="0"/>
              <a:t>с</a:t>
            </a:r>
            <a:r>
              <a:rPr lang="ru-RU" dirty="0" smtClean="0"/>
              <a:t>овместной деятельности:  компьютерная игра, уборка квартиры, нанесение макияжа.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5311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3605" y="427036"/>
            <a:ext cx="7632848" cy="5184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889325" y="1605734"/>
            <a:ext cx="7632848" cy="3970318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-Данные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негативные проявления у </a:t>
            </a:r>
            <a:r>
              <a:rPr kumimoji="0" lang="ru-RU" alt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олигофренов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отличаются устойчивостью и прослеживаются, и после окончания юношеского возраста.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-У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детей с умственной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отсталостью  выделяются </a:t>
            </a:r>
            <a:r>
              <a:rPr kumimoji="0" lang="ru-RU" alt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патологические и непатологические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alt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формы </a:t>
            </a:r>
            <a:r>
              <a:rPr kumimoji="0" lang="ru-RU" altLang="ru-RU" b="1" i="1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девиантного</a:t>
            </a:r>
            <a:r>
              <a:rPr kumimoji="0" lang="ru-RU" altLang="ru-RU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поведения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b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условиях психотравмирующей ситуации, неправильного воспитания и неадекватного обучения непатологические варианты нарушений поведения у детей с интеллектуальным недоразвитием возникают особенно легко. 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-Кроме </a:t>
            </a:r>
            <a:r>
              <a:rPr kumimoji="0" lang="ru-RU" alt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того, детям, страдающим олигофренией, вследствие присущей им чрезмерной внушаемости свойственна повышенная имитация форм поведения окружающих, что усиливает нарушения поведения. Эти отклонения также не могут быть расценены как патологические.</a:t>
            </a:r>
            <a:endPara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" name="Прямоугольник 4" descr="https://img-perli.com/upload/201903/88ae0ffa1412a556/326be0855ea6de5-1553713781_s.jpg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0" y="457200"/>
            <a:ext cx="301625" cy="30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0" y="7588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47608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55576" y="620688"/>
            <a:ext cx="7560840" cy="5472608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Правила № 6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C:\Documents and Settings\User\Рабочий стол\Новая папка (3)\NPB6MIHKL5CAHD3WCF5DVDP3L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764704"/>
            <a:ext cx="6264696" cy="46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21457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Новая папка (3)\destructive-behavior-in-autistic-chil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7344816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391422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Новая папка (3)\_103945191_pele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764704"/>
            <a:ext cx="7550869" cy="4540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8634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User\Рабочий стол\Новая папка (3)\6_Malchik-krichit-na-devochk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836712"/>
            <a:ext cx="54102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472516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Documents and Settings\User\Рабочий стол\Новая папка (3)\photo_2018-08-30_14-18-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789992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553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997839"/>
            <a:ext cx="7560840" cy="215443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b="1" dirty="0"/>
              <a:t> Литература</a:t>
            </a:r>
            <a:endParaRPr lang="ru-RU" dirty="0"/>
          </a:p>
          <a:p>
            <a:pPr lvl="0"/>
            <a:r>
              <a:rPr lang="ru-RU" dirty="0"/>
              <a:t> </a:t>
            </a:r>
          </a:p>
          <a:p>
            <a:pPr lvl="0"/>
            <a:r>
              <a:rPr lang="ru-RU" sz="1600" dirty="0">
                <a:latin typeface="+mn-lt"/>
              </a:rPr>
              <a:t>О. С. Никольская, Е. Р. </a:t>
            </a:r>
            <a:r>
              <a:rPr lang="ru-RU" sz="1600" dirty="0" err="1">
                <a:latin typeface="+mn-lt"/>
              </a:rPr>
              <a:t>Баенская</a:t>
            </a:r>
            <a:r>
              <a:rPr lang="ru-RU" sz="1600" dirty="0">
                <a:latin typeface="+mn-lt"/>
              </a:rPr>
              <a:t>, М. М. </a:t>
            </a:r>
            <a:r>
              <a:rPr lang="ru-RU" sz="1600" dirty="0" err="1">
                <a:latin typeface="+mn-lt"/>
              </a:rPr>
              <a:t>Либлинг</a:t>
            </a:r>
            <a:r>
              <a:rPr lang="ru-RU" sz="1600" dirty="0">
                <a:latin typeface="+mn-lt"/>
              </a:rPr>
              <a:t>. «Аутичный ребёнок. Пути помощи»: </a:t>
            </a:r>
            <a:r>
              <a:rPr lang="ru-RU" sz="1600" dirty="0" err="1">
                <a:latin typeface="+mn-lt"/>
              </a:rPr>
              <a:t>Теревинф</a:t>
            </a:r>
            <a:r>
              <a:rPr lang="ru-RU" sz="1600" dirty="0">
                <a:latin typeface="+mn-lt"/>
              </a:rPr>
              <a:t>; </a:t>
            </a:r>
            <a:r>
              <a:rPr lang="ru-RU" sz="1600" dirty="0" smtClean="0">
                <a:latin typeface="+mn-lt"/>
              </a:rPr>
              <a:t>Москва, </a:t>
            </a:r>
            <a:r>
              <a:rPr lang="ru-RU" sz="1600" dirty="0">
                <a:latin typeface="+mn-lt"/>
              </a:rPr>
              <a:t>2007</a:t>
            </a:r>
          </a:p>
          <a:p>
            <a:pPr lvl="0"/>
            <a:r>
              <a:rPr lang="ru-RU" sz="1600" dirty="0">
                <a:latin typeface="+mn-lt"/>
              </a:rPr>
              <a:t>М. М. </a:t>
            </a:r>
            <a:r>
              <a:rPr lang="ru-RU" sz="1600" dirty="0" err="1">
                <a:latin typeface="+mn-lt"/>
              </a:rPr>
              <a:t>Либлинг</a:t>
            </a:r>
            <a:r>
              <a:rPr lang="ru-RU" sz="1600" dirty="0">
                <a:latin typeface="+mn-lt"/>
              </a:rPr>
              <a:t> «Холдинг-терапия как форма психологической помощи семье, имеющей аутичного </a:t>
            </a:r>
            <a:r>
              <a:rPr lang="ru-RU" sz="1600" dirty="0" smtClean="0">
                <a:latin typeface="+mn-lt"/>
              </a:rPr>
              <a:t>ребенка</a:t>
            </a:r>
            <a:r>
              <a:rPr lang="ru-RU" sz="1600" dirty="0">
                <a:latin typeface="+mn-lt"/>
              </a:rPr>
              <a:t>»</a:t>
            </a:r>
          </a:p>
          <a:p>
            <a:pPr lvl="0"/>
            <a:r>
              <a:rPr lang="ru-RU" sz="1600" dirty="0">
                <a:latin typeface="+mn-lt"/>
              </a:rPr>
              <a:t>М</a:t>
            </a:r>
            <a:r>
              <a:rPr lang="en-US" sz="1600" dirty="0">
                <a:latin typeface="+mn-lt"/>
              </a:rPr>
              <a:t>. Welch «Holding-Time». N.Y., 1988</a:t>
            </a:r>
            <a:endParaRPr lang="ru-RU" sz="1600" dirty="0">
              <a:latin typeface="+mn-lt"/>
            </a:endParaRPr>
          </a:p>
          <a:p>
            <a:r>
              <a:rPr lang="en-US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730527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6"/>
          <p:cNvSpPr>
            <a:spLocks noChangeArrowheads="1"/>
          </p:cNvSpPr>
          <p:nvPr/>
        </p:nvSpPr>
        <p:spPr bwMode="auto">
          <a:xfrm>
            <a:off x="1262203" y="2204864"/>
            <a:ext cx="671512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4800" b="1" i="1" dirty="0" smtClean="0">
                <a:solidFill>
                  <a:srgbClr val="7030A0"/>
                </a:solidFill>
              </a:rPr>
              <a:t>Благодарю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4800" b="1" i="1" dirty="0" smtClean="0">
                <a:solidFill>
                  <a:srgbClr val="7030A0"/>
                </a:solidFill>
              </a:rPr>
              <a:t> за</a:t>
            </a: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sz="4800" b="1" i="1" dirty="0" smtClean="0">
                <a:solidFill>
                  <a:srgbClr val="7030A0"/>
                </a:solidFill>
              </a:rPr>
              <a:t> </a:t>
            </a:r>
            <a:r>
              <a:rPr lang="ru-RU" sz="4800" b="1" i="1" dirty="0">
                <a:solidFill>
                  <a:srgbClr val="7030A0"/>
                </a:solidFill>
              </a:rPr>
              <a:t>внимание!</a:t>
            </a:r>
          </a:p>
        </p:txBody>
      </p:sp>
      <p:pic>
        <p:nvPicPr>
          <p:cNvPr id="4" name="Picture 8" descr="Рисунок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45289">
            <a:off x="7031038" y="696913"/>
            <a:ext cx="1512887" cy="1433512"/>
          </a:xfrm>
          <a:prstGeom prst="rect">
            <a:avLst/>
          </a:prstGeom>
          <a:solidFill>
            <a:srgbClr val="FFC000"/>
          </a:solidFill>
          <a:ln>
            <a:noFill/>
          </a:ln>
          <a:ex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560840" cy="6192688"/>
          </a:xfrm>
          <a:prstGeom prst="rect">
            <a:avLst/>
          </a:prstGeom>
        </p:spPr>
        <p:style>
          <a:lnRef idx="1">
            <a:schemeClr val="accent6"/>
          </a:lnRef>
          <a:fillRef idx="1001">
            <a:schemeClr val="lt2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2400" b="1" u="sng" dirty="0" err="1">
                <a:solidFill>
                  <a:schemeClr val="tx1"/>
                </a:solidFill>
              </a:rPr>
              <a:t>Девиантное</a:t>
            </a:r>
            <a:r>
              <a:rPr lang="ru-RU" sz="2400" b="1" u="sng" dirty="0">
                <a:solidFill>
                  <a:schemeClr val="tx1"/>
                </a:solidFill>
              </a:rPr>
              <a:t> поведение </a:t>
            </a:r>
            <a:r>
              <a:rPr lang="ru-RU" b="1" dirty="0" smtClean="0">
                <a:solidFill>
                  <a:schemeClr val="tx1"/>
                </a:solidFill>
              </a:rPr>
              <a:t>встречаются при </a:t>
            </a:r>
            <a:r>
              <a:rPr lang="ru-RU" b="1" u="sng" dirty="0">
                <a:solidFill>
                  <a:schemeClr val="tx1"/>
                </a:solidFill>
              </a:rPr>
              <a:t>осложнённых формах олигофрении</a:t>
            </a:r>
            <a:r>
              <a:rPr lang="ru-RU" b="1" dirty="0">
                <a:solidFill>
                  <a:schemeClr val="tx1"/>
                </a:solidFill>
              </a:rPr>
              <a:t>, когда наблюдаются не только недоразвитие мозговых структур, но и сосудистые и ликвородинамические нарушения. </a:t>
            </a:r>
            <a:r>
              <a:rPr lang="ru-RU" sz="2000" b="1" u="sng" dirty="0">
                <a:solidFill>
                  <a:schemeClr val="tx1"/>
                </a:solidFill>
              </a:rPr>
              <a:t>Расстройства поведения </a:t>
            </a:r>
            <a:r>
              <a:rPr lang="ru-RU" b="1" dirty="0" smtClean="0">
                <a:solidFill>
                  <a:schemeClr val="tx1"/>
                </a:solidFill>
              </a:rPr>
              <a:t>проявляется: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i="1" dirty="0">
                <a:solidFill>
                  <a:schemeClr val="tx1"/>
                </a:solidFill>
              </a:rPr>
              <a:t>в повышенной аффективной возбудимости, импульсивности, суетливости, неумении подчиняться требованиям дисциплины, нецеленаправленном двигательном беспокойстве</a:t>
            </a:r>
            <a:r>
              <a:rPr lang="ru-RU" b="1" dirty="0">
                <a:solidFill>
                  <a:schemeClr val="tx1"/>
                </a:solidFill>
              </a:rPr>
              <a:t>. </a:t>
            </a:r>
            <a:endParaRPr lang="ru-RU" b="1" dirty="0" smtClean="0">
              <a:solidFill>
                <a:schemeClr val="tx1"/>
              </a:solidFill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Такое </a:t>
            </a:r>
            <a:r>
              <a:rPr lang="ru-RU" b="1" dirty="0">
                <a:solidFill>
                  <a:schemeClr val="tx1"/>
                </a:solidFill>
              </a:rPr>
              <a:t>поведение возникает обычно по незначительному поводу или без причины. Как правило, не сопровождается сколько-нибудь заметными психогенными переживаниями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sz="2000" b="1" u="sng" dirty="0" smtClean="0">
                <a:solidFill>
                  <a:schemeClr val="tx1"/>
                </a:solidFill>
              </a:rPr>
              <a:t>Самые</a:t>
            </a:r>
            <a:r>
              <a:rPr lang="ru-RU" sz="2000" b="1" u="sng" dirty="0" smtClean="0">
                <a:solidFill>
                  <a:schemeClr val="tx1"/>
                </a:solidFill>
              </a:rPr>
              <a:t> </a:t>
            </a:r>
            <a:r>
              <a:rPr lang="ru-RU" sz="2000" b="1" u="sng" dirty="0">
                <a:solidFill>
                  <a:schemeClr val="tx1"/>
                </a:solidFill>
              </a:rPr>
              <a:t>большие трудности для адаптации </a:t>
            </a:r>
            <a:r>
              <a:rPr lang="ru-RU" b="1" dirty="0">
                <a:solidFill>
                  <a:schemeClr val="tx1"/>
                </a:solidFill>
              </a:rPr>
              <a:t>этих детей представляет </a:t>
            </a:r>
            <a:r>
              <a:rPr lang="ru-RU" b="1" i="1" dirty="0">
                <a:solidFill>
                  <a:schemeClr val="tx1"/>
                </a:solidFill>
              </a:rPr>
              <a:t>формирующаяся патология </a:t>
            </a:r>
            <a:r>
              <a:rPr lang="ru-RU" b="1" i="1" dirty="0" smtClean="0">
                <a:solidFill>
                  <a:schemeClr val="tx1"/>
                </a:solidFill>
              </a:rPr>
              <a:t>влечений:</a:t>
            </a:r>
          </a:p>
          <a:p>
            <a:pPr algn="just"/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b="1" i="1" dirty="0">
                <a:solidFill>
                  <a:schemeClr val="tx1"/>
                </a:solidFill>
              </a:rPr>
              <a:t>-</a:t>
            </a:r>
            <a:r>
              <a:rPr lang="ru-RU" b="1" i="1" dirty="0" smtClean="0">
                <a:solidFill>
                  <a:schemeClr val="tx1"/>
                </a:solidFill>
              </a:rPr>
              <a:t> </a:t>
            </a:r>
            <a:r>
              <a:rPr lang="ru-RU" b="1" i="1" dirty="0">
                <a:solidFill>
                  <a:schemeClr val="tx1"/>
                </a:solidFill>
              </a:rPr>
              <a:t>повышенная сексуальность</a:t>
            </a:r>
            <a:r>
              <a:rPr lang="ru-RU" b="1" i="1" dirty="0" smtClean="0">
                <a:solidFill>
                  <a:schemeClr val="tx1"/>
                </a:solidFill>
              </a:rPr>
              <a:t>,</a:t>
            </a:r>
          </a:p>
          <a:p>
            <a:pPr algn="just"/>
            <a:r>
              <a:rPr lang="ru-RU" b="1" i="1" dirty="0" smtClean="0">
                <a:solidFill>
                  <a:schemeClr val="tx1"/>
                </a:solidFill>
              </a:rPr>
              <a:t> -влечение </a:t>
            </a:r>
            <a:r>
              <a:rPr lang="ru-RU" b="1" i="1" dirty="0">
                <a:solidFill>
                  <a:schemeClr val="tx1"/>
                </a:solidFill>
              </a:rPr>
              <a:t>к употреблению алкоголя, </a:t>
            </a:r>
            <a:endParaRPr lang="ru-RU" b="1" i="1" dirty="0" smtClean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ru-RU" b="1" i="1" dirty="0" smtClean="0">
                <a:solidFill>
                  <a:schemeClr val="tx1"/>
                </a:solidFill>
              </a:rPr>
              <a:t>бродяжничество</a:t>
            </a:r>
            <a:r>
              <a:rPr lang="ru-RU" b="1" i="1" dirty="0">
                <a:solidFill>
                  <a:schemeClr val="tx1"/>
                </a:solidFill>
              </a:rPr>
              <a:t>. </a:t>
            </a:r>
            <a:endParaRPr lang="ru-RU" b="1" i="1" dirty="0" smtClean="0">
              <a:solidFill>
                <a:schemeClr val="tx1"/>
              </a:solidFill>
            </a:endParaRPr>
          </a:p>
          <a:p>
            <a:pPr marL="285750" indent="-285750" algn="just">
              <a:buFontTx/>
              <a:buChar char="-"/>
            </a:pPr>
            <a:r>
              <a:rPr lang="ru-RU" b="1" dirty="0" smtClean="0">
                <a:solidFill>
                  <a:schemeClr val="tx1"/>
                </a:solidFill>
              </a:rPr>
              <a:t>Если </a:t>
            </a:r>
            <a:r>
              <a:rPr lang="ru-RU" b="1" dirty="0">
                <a:solidFill>
                  <a:schemeClr val="tx1"/>
                </a:solidFill>
              </a:rPr>
              <a:t>усиление сексуальных влечений, влечение к употреблению алкоголя развиваются, как правило, в подростковом возрасте, то синдром уходов и бродяжничества у умственно отсталых детей возникает относительно рано уже в 9 – 10 лет. Основную роль в проявлении бродяжничества у детей с интеллектуальными нарушениями играет не реактивный момент, а отсутствие возможности подавления влечений.</a:t>
            </a:r>
          </a:p>
          <a:p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960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632848" cy="576064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/>
              <a:t>Умственно отсталые с синдромом уходов и бродяжничества лучше всего адаптируются при длительном пребывании в учреждениях закрытого типа: в силу большой внушаемости и пассивности, недостатка инициативности они не уходят из детских учреждений с хорошо поставленным надзором.</a:t>
            </a:r>
          </a:p>
          <a:p>
            <a:pPr algn="just"/>
            <a:r>
              <a:rPr lang="ru-RU" dirty="0"/>
              <a:t>Выраженные эмоционально-волевые нарушения резко снижают возможность дебильных лиц руководить своим поведением, что свидетельствует о значительной глубине психического дефекта.</a:t>
            </a:r>
          </a:p>
          <a:p>
            <a:pPr algn="just"/>
            <a:r>
              <a:rPr lang="ru-RU" dirty="0"/>
              <a:t>При лёгкой и умеренной степени дебильности с гиподинамическим характером эмоционально-волевых расстройств наблюдается некоторая «психическая вялость, низкая самостоятельная активность психической деятельности и повышенная </a:t>
            </a:r>
            <a:r>
              <a:rPr lang="ru-RU" dirty="0" err="1"/>
              <a:t>подчиняемость</a:t>
            </a:r>
            <a:r>
              <a:rPr lang="ru-RU" dirty="0"/>
              <a:t> внешним воздействиям. Больные легко поддаются влиянию заинтересованных лиц. Повышенная внушаемость сама по себе не определяет недееспособность больных, но оказывает большое влияние на основные клинические признаки олигофрении.</a:t>
            </a:r>
          </a:p>
          <a:p>
            <a:pPr algn="just"/>
            <a:r>
              <a:rPr lang="ru-RU" dirty="0"/>
              <a:t>Таким образом, при изучении особенностей лиц, страдающих олигофренией, необходимо анализировать степень выраженности не только интеллектуального дефекта, но и глубину клинических особенностей эмоционально-волевой сферы, аффективные и поведенческие нарушения, а также компенсаторные возможности личности, необходимые для социальной адаптации даже на сниженном уровне.</a:t>
            </a:r>
          </a:p>
        </p:txBody>
      </p:sp>
    </p:spTree>
    <p:extLst>
      <p:ext uri="{BB962C8B-B14F-4D97-AF65-F5344CB8AC3E}">
        <p14:creationId xmlns:p14="http://schemas.microsoft.com/office/powerpoint/2010/main" val="35263128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992888" cy="576064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892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632848" cy="5760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88112" y="637540"/>
          <a:ext cx="6891576" cy="3982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2894"/>
                <a:gridCol w="1722894"/>
                <a:gridCol w="1722894"/>
                <a:gridCol w="1722894"/>
              </a:tblGrid>
              <a:tr h="1921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16530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Когнитивная терапия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Ж. Пиаже;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Д. Келли;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А. Риле; А. Бек; Л. С.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Выготский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и другие.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В процессе когнитивной психокоррекции основное внимание уделяется познавательным структурам психики ребёнка и делается упор на особенности его личности.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Личностные нарушения, депрессивные реакции, страхи, психосоматические заболевания.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Личностные нарушения, страхи, депрессивные реакции,психосоматические заболевания.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20410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Игровая терапия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З. Фрейд;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А. Фрейд;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Ж. Пиаже;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Д.Б. Эльконин;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К. Роджерс; 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И. Выгодская;</a:t>
                      </a:r>
                      <a:endParaRPr lang="ru-RU" sz="10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А.Захаров и другие.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Это метод психотерапевтического воздействия на детей и взрослых с использованием игры.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Социальный инфантилизм, замкнутость, необщительность, </a:t>
                      </a:r>
                      <a:r>
                        <a:rPr lang="ru-RU" sz="1100" dirty="0" err="1">
                          <a:effectLst/>
                        </a:rPr>
                        <a:t>фобические</a:t>
                      </a:r>
                      <a:r>
                        <a:rPr lang="ru-RU" sz="1100" dirty="0">
                          <a:effectLst/>
                        </a:rPr>
                        <a:t> реакции, </a:t>
                      </a:r>
                      <a:r>
                        <a:rPr lang="ru-RU" sz="1100" dirty="0" err="1">
                          <a:effectLst/>
                        </a:rPr>
                        <a:t>сверхконформность</a:t>
                      </a:r>
                      <a:r>
                        <a:rPr lang="ru-RU" sz="1100" dirty="0">
                          <a:effectLst/>
                        </a:rPr>
                        <a:t> и </a:t>
                      </a:r>
                      <a:r>
                        <a:rPr lang="ru-RU" sz="1100" dirty="0" err="1">
                          <a:effectLst/>
                        </a:rPr>
                        <a:t>сверхпослушание</a:t>
                      </a:r>
                      <a:r>
                        <a:rPr lang="ru-RU" sz="1100" dirty="0">
                          <a:effectLst/>
                        </a:rPr>
                        <a:t>, нарушения поведения и вредные привычки, неадекватная </a:t>
                      </a:r>
                      <a:r>
                        <a:rPr lang="ru-RU" sz="1100" dirty="0" err="1">
                          <a:effectLst/>
                        </a:rPr>
                        <a:t>полоролевая</a:t>
                      </a:r>
                      <a:r>
                        <a:rPr lang="ru-RU" sz="1100" dirty="0">
                          <a:effectLst/>
                        </a:rPr>
                        <a:t> идентификация у мальчиков.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087438" y="6381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Продолжение Таблицы 1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9758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7560840" cy="5760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62000" y="1156716"/>
          <a:ext cx="7543800" cy="33649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85950"/>
                <a:gridCol w="1885950"/>
                <a:gridCol w="1885950"/>
                <a:gridCol w="188595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Аутогенная тренировка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И. Шульц и другие.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Это метод психологической разгрузки и снятия нервного напряжения, посредством частого повторения подбадривающих фраз.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Эмоциональные нарушения, психосоматические заболевания.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Психогимнастика.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Г. Юнова;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Д. Морено; Чистякова и другие.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Психогимнастика – это курс специальных занятий (этюдов, упражнений и игр), направленных на развитие и коррекцию различных сторон психики человека (как познавательной, так и личностно-эмоциональной сферы).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Трудности эмоционального контакта, высокий уровень развития тревожности, агрессивности, низкий уровень развития коммуникативных навыков, низкий уровень развития внимания.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42077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848872" cy="568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95436" y="661670"/>
          <a:ext cx="6276928" cy="42849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69232"/>
                <a:gridCol w="1569232"/>
                <a:gridCol w="1569232"/>
                <a:gridCol w="1569232"/>
              </a:tblGrid>
              <a:tr h="38862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Арттерапия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А.Хилл;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З. Фрейд;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К.Г. Юнг;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К.Роджерс;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А. Маслоу;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Л. С. Выготский и другие.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Это терапия искуством. В её структуру входят: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а)музыкотерапия; б)библиотерапия; 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в)проективный рисунок; г)сочинение историй;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д) сказкотерапия; 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е)куклотерапия;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ё) пескотерапия. 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>
                          <a:effectLst/>
                        </a:rPr>
                        <a:t>Арттерапия рекомендуется детям с 6 лет</a:t>
                      </a: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Трудности эмоционального развития, актуальный стресс, депрессия, снижение эмоционального тонуса, лабильность, импульсивность эмоциональных реакций, эмоциональная депривация клиента, переживания эмоционального отвержения, чувство одиночества, наличие 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>
                          <a:effectLst/>
                        </a:rPr>
                        <a:t>конфликтов в межличностных отношениях, неудовлетворенность в семейной ситуации, ревность, повышенная тревожность, страхи,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00" dirty="0" err="1">
                          <a:effectLst/>
                        </a:rPr>
                        <a:t>фобические</a:t>
                      </a:r>
                      <a:r>
                        <a:rPr lang="ru-RU" sz="1000" dirty="0">
                          <a:effectLst/>
                        </a:rPr>
                        <a:t> реакции, негативная</a:t>
                      </a: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10264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4534</TotalTime>
  <Words>2152</Words>
  <Application>Microsoft Office PowerPoint</Application>
  <PresentationFormat>Экран (4:3)</PresentationFormat>
  <Paragraphs>166</Paragraphs>
  <Slides>36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NewsPrint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MyWork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Computer</dc:creator>
  <cp:lastModifiedBy>GEG</cp:lastModifiedBy>
  <cp:revision>390</cp:revision>
  <dcterms:created xsi:type="dcterms:W3CDTF">2009-12-15T09:23:10Z</dcterms:created>
  <dcterms:modified xsi:type="dcterms:W3CDTF">2019-05-20T09:45:42Z</dcterms:modified>
</cp:coreProperties>
</file>