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11"/>
  </p:notesMasterIdLst>
  <p:sldIdLst>
    <p:sldId id="257" r:id="rId2"/>
    <p:sldId id="350" r:id="rId3"/>
    <p:sldId id="355" r:id="rId4"/>
    <p:sldId id="354" r:id="rId5"/>
    <p:sldId id="356" r:id="rId6"/>
    <p:sldId id="357" r:id="rId7"/>
    <p:sldId id="351" r:id="rId8"/>
    <p:sldId id="358" r:id="rId9"/>
    <p:sldId id="326" r:id="rId10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E2FF"/>
    <a:srgbClr val="FF6600"/>
    <a:srgbClr val="009900"/>
    <a:srgbClr val="FF0000"/>
    <a:srgbClr val="00007E"/>
    <a:srgbClr val="0066FF"/>
    <a:srgbClr val="00C000"/>
    <a:srgbClr val="00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67423" autoAdjust="0"/>
  </p:normalViewPr>
  <p:slideViewPr>
    <p:cSldViewPr>
      <p:cViewPr varScale="1">
        <p:scale>
          <a:sx n="78" d="100"/>
          <a:sy n="78" d="100"/>
        </p:scale>
        <p:origin x="-25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количество услуг за 2018 год</a:t>
            </a:r>
          </a:p>
        </c:rich>
      </c:tx>
      <c:layout/>
      <c:overlay val="0"/>
    </c:title>
    <c:autoTitleDeleted val="0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услуг</c:v>
                </c:pt>
              </c:strCache>
            </c:strRef>
          </c:tx>
          <c:explosion val="25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5"/>
                <c:pt idx="0">
                  <c:v>учителя логопеды</c:v>
                </c:pt>
                <c:pt idx="1">
                  <c:v>педагоги психологи</c:v>
                </c:pt>
                <c:pt idx="2">
                  <c:v>учителя дефектологи</c:v>
                </c:pt>
                <c:pt idx="3">
                  <c:v>воспитатели</c:v>
                </c:pt>
                <c:pt idx="4">
                  <c:v>музыкальный руководитель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0.66</c:v>
                </c:pt>
                <c:pt idx="1">
                  <c:v>0.77</c:v>
                </c:pt>
                <c:pt idx="2">
                  <c:v>0.78</c:v>
                </c:pt>
                <c:pt idx="3">
                  <c:v>0.7</c:v>
                </c:pt>
                <c:pt idx="4">
                  <c:v>0.56000000000000005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5"/>
        <c:delete val="1"/>
      </c:legendEntry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2575433-B397-4296-9A10-C2CAF92429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435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</a:rPr>
              <a:t>Департамент образования города Москвы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Северо-Западное окружное Управление Образования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Государственное образовательное Учреждение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Детский сад № 2245 компенсирующего вида «Солнышко»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(для детей с нарушением зрения)</a:t>
            </a:r>
          </a:p>
        </p:txBody>
      </p:sp>
    </p:spTree>
    <p:extLst>
      <p:ext uri="{BB962C8B-B14F-4D97-AF65-F5344CB8AC3E}">
        <p14:creationId xmlns:p14="http://schemas.microsoft.com/office/powerpoint/2010/main" val="10338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>
              <a:latin typeface="Arial" panose="020B0604020202020204" pitchFamily="34" charset="0"/>
            </a:endParaRP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3CB65DF-7593-4D9C-AB34-BCBBDEF0738D}" type="slidenum">
              <a:rPr lang="ru-RU" smtClean="0"/>
              <a:pPr>
                <a:spcBef>
                  <a:spcPct val="0"/>
                </a:spcBef>
              </a:pPr>
              <a:t>9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52337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2FADD-8764-487A-930F-F5F85C210E9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4F3390-1D01-4ECA-8325-3184B862537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F54A0-759A-4265-9664-5EBE5C3719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77807-F670-41E0-824F-C3E8EC29F80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E526E7-112F-4006-9D00-3BD161D9EA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42007-BE6F-4A37-B1CB-70DE38C5C8D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2335B-7903-4F81-9C4B-1705DEC7179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B783C-7552-423B-B5AA-B8EE2FEEFB2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F24CF-CDBC-4165-959A-876428E537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42B720-20D7-4A9E-99DD-E07579548B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483D0-1566-47B6-AA29-CF1E1A337F2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221E618-B45C-414A-8834-55D4AD76A7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Рисунок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5289">
            <a:off x="7585871" y="-99313"/>
            <a:ext cx="1627187" cy="1544637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1E189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3175" cap="rnd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1643063" y="3071813"/>
            <a:ext cx="6429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sz="2800" b="1" dirty="0">
              <a:solidFill>
                <a:srgbClr val="FFFFFF"/>
              </a:solidFill>
            </a:endParaRPr>
          </a:p>
        </p:txBody>
      </p:sp>
      <p:sp>
        <p:nvSpPr>
          <p:cNvPr id="3076" name="Прямоугольник 15"/>
          <p:cNvSpPr>
            <a:spLocks noChangeArrowheads="1"/>
          </p:cNvSpPr>
          <p:nvPr/>
        </p:nvSpPr>
        <p:spPr bwMode="auto">
          <a:xfrm>
            <a:off x="656855" y="1340768"/>
            <a:ext cx="7788275" cy="215443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sz="1800" dirty="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1800" dirty="0" smtClean="0"/>
              <a:t>Департамент </a:t>
            </a:r>
            <a:r>
              <a:rPr lang="ru-RU" sz="1800" dirty="0"/>
              <a:t>социальной защиты населения города Москвы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1800" dirty="0" smtClean="0"/>
              <a:t>Управление социальной защиты населения ТиНАО</a:t>
            </a:r>
            <a:endParaRPr lang="ru-RU" sz="1800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sz="2000" dirty="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000" dirty="0" smtClean="0"/>
              <a:t>Государственное </a:t>
            </a:r>
            <a:r>
              <a:rPr lang="ru-RU" sz="2000" dirty="0"/>
              <a:t>Бюджетное </a:t>
            </a:r>
            <a:r>
              <a:rPr lang="ru-RU" sz="2000" dirty="0" smtClean="0"/>
              <a:t> Общеобразовательное учреждение </a:t>
            </a:r>
            <a:r>
              <a:rPr lang="ru-RU" sz="2000" dirty="0"/>
              <a:t>города Москвы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000" dirty="0"/>
              <a:t>о</a:t>
            </a:r>
            <a:r>
              <a:rPr lang="ru-RU" sz="2000" dirty="0" smtClean="0"/>
              <a:t>бразовательно-реабилитационный Центр «</a:t>
            </a:r>
            <a:r>
              <a:rPr lang="ru-RU" sz="2000" dirty="0"/>
              <a:t>Солнышко»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43822" y="3789040"/>
            <a:ext cx="7742609" cy="26642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«Результаты работы отделения психолого-педагогической помощи за 2018 г.»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Заведующий О.И. Панфилова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59340"/>
            <a:ext cx="7488832" cy="35394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+mn-lt"/>
              </a:rPr>
              <a:t>В 2018 году специалистами  отделения было обслужено, согласно государственного задания  600 человек, результаты коррекционной работы по отчету  КРИ (комплексная реабилитация инвалидов):</a:t>
            </a:r>
            <a:endParaRPr lang="ru-RU" sz="2800" dirty="0" smtClean="0">
              <a:latin typeface="+mn-lt"/>
            </a:endParaRPr>
          </a:p>
          <a:p>
            <a:r>
              <a:rPr lang="ru-RU" sz="2800" dirty="0" smtClean="0">
                <a:latin typeface="+mn-lt"/>
              </a:rPr>
              <a:t>Детей </a:t>
            </a:r>
            <a:r>
              <a:rPr lang="ru-RU" sz="2800" dirty="0">
                <a:latin typeface="+mn-lt"/>
              </a:rPr>
              <a:t>прошедших единожды – 285 из них:</a:t>
            </a:r>
          </a:p>
          <a:p>
            <a:r>
              <a:rPr lang="ru-RU" sz="2800" dirty="0">
                <a:latin typeface="+mn-lt"/>
              </a:rPr>
              <a:t>Детей-инвалидов- 187;</a:t>
            </a:r>
          </a:p>
          <a:p>
            <a:r>
              <a:rPr lang="ru-RU" sz="2800" dirty="0">
                <a:latin typeface="+mn-lt"/>
              </a:rPr>
              <a:t>Детей с ограничениями жизнедеятельности -98.</a:t>
            </a:r>
          </a:p>
        </p:txBody>
      </p:sp>
    </p:spTree>
    <p:extLst>
      <p:ext uri="{BB962C8B-B14F-4D97-AF65-F5344CB8AC3E}">
        <p14:creationId xmlns:p14="http://schemas.microsoft.com/office/powerpoint/2010/main" val="35818157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59340"/>
            <a:ext cx="7848872" cy="3785652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Положительная динамика в коррекционной работе специалистов отделения «Психолого-педагогической помощи» от числа детей, прошедших реабилитацию,  согласно государственного задания в 2018 года (600 человек за 2018 г.)</a:t>
            </a:r>
            <a:endParaRPr lang="ru-RU" sz="2400" dirty="0"/>
          </a:p>
          <a:p>
            <a:pPr algn="just"/>
            <a:r>
              <a:rPr lang="ru-RU" sz="2400" b="1" dirty="0"/>
              <a:t> </a:t>
            </a:r>
            <a:r>
              <a:rPr lang="ru-RU" sz="2400" dirty="0"/>
              <a:t>(285 человек единожды прошедшие реабилитацию, из них  дети инвалиды -187 человек; дети с ОЖ -98 человек).</a:t>
            </a:r>
          </a:p>
          <a:p>
            <a:pPr algn="just"/>
            <a:r>
              <a:rPr lang="ru-RU" sz="2400" dirty="0"/>
              <a:t>Таблица №1</a:t>
            </a:r>
          </a:p>
        </p:txBody>
      </p:sp>
    </p:spTree>
    <p:extLst>
      <p:ext uri="{BB962C8B-B14F-4D97-AF65-F5344CB8AC3E}">
        <p14:creationId xmlns:p14="http://schemas.microsoft.com/office/powerpoint/2010/main" val="2992991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238473"/>
              </p:ext>
            </p:extLst>
          </p:nvPr>
        </p:nvGraphicFramePr>
        <p:xfrm>
          <a:off x="1835696" y="44625"/>
          <a:ext cx="5922707" cy="70454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032"/>
                <a:gridCol w="2039246"/>
                <a:gridCol w="1104564"/>
                <a:gridCol w="2490865"/>
              </a:tblGrid>
              <a:tr h="3075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№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Специалисты по  занимаемым должностям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Количество детей прошедших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коррекцию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% детей от числа детей прошедших за год по государственному заданию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234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УЧИТЕЛЯ  ЛОГОПЕДЫ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190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66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473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Ин.                     ОЖ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Ин.                                                  ОЖ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473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109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58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234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ПЕДАГОГИ-ПСИХОЛОГИ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77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473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Ин.                     ОЖ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Ин.                                                    ОЖ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473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122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98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2342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УЧИТЕЛЯ- ДЕФЕКТОЛОГИ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224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78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473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Ин.                     ОЖ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Ин.                                               ОЖ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473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144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80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81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71754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4.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ВОСПИТАТЕЛИ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201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96188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Ин.                  ОЖ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135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63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Ин.                                                ОЖ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64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3379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5.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МУЗЫКАЛЬНЫЙ РУКОВОДИТЕЛЬ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161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685800" algn="l"/>
                          <a:tab pos="1062355" algn="ctr"/>
                        </a:tabLst>
                      </a:pPr>
                      <a:r>
                        <a:rPr lang="ru-RU" sz="1400" dirty="0">
                          <a:effectLst/>
                        </a:rPr>
                        <a:t>		56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473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Ин.                    ОЖ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Ин.                                                  ОЖ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  <a:tr h="473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90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71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48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72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207" marR="3620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92498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4101965435"/>
              </p:ext>
            </p:extLst>
          </p:nvPr>
        </p:nvGraphicFramePr>
        <p:xfrm>
          <a:off x="755576" y="764704"/>
          <a:ext cx="7632847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8943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424936" cy="501675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+mn-lt"/>
              </a:rPr>
              <a:t>-   педагогов-психологов – </a:t>
            </a:r>
            <a:r>
              <a:rPr lang="ru-RU" sz="2000" b="1" dirty="0">
                <a:latin typeface="+mn-lt"/>
              </a:rPr>
              <a:t>77%</a:t>
            </a:r>
            <a:r>
              <a:rPr lang="ru-RU" sz="2000" dirty="0">
                <a:latin typeface="+mn-lt"/>
              </a:rPr>
              <a:t> детей в градации «значительное улучшение» вошли в норму возрастного развития по показателям: «уровень самооценки», «коммуникативные навыки», «</a:t>
            </a:r>
            <a:r>
              <a:rPr lang="ru-RU" sz="2000" dirty="0" err="1">
                <a:latin typeface="+mn-lt"/>
              </a:rPr>
              <a:t>саморегуляция</a:t>
            </a:r>
            <a:r>
              <a:rPr lang="ru-RU" sz="2000" dirty="0">
                <a:latin typeface="+mn-lt"/>
              </a:rPr>
              <a:t> и самоконтроль», «психоэмоциональное напряжение»; </a:t>
            </a:r>
          </a:p>
          <a:p>
            <a:r>
              <a:rPr lang="ru-RU" sz="2000" dirty="0">
                <a:latin typeface="+mn-lt"/>
              </a:rPr>
              <a:t>-  учителей-дефектологов –  </a:t>
            </a:r>
            <a:r>
              <a:rPr lang="ru-RU" sz="2000" b="1" dirty="0">
                <a:latin typeface="+mn-lt"/>
              </a:rPr>
              <a:t>78%</a:t>
            </a:r>
            <a:r>
              <a:rPr lang="ru-RU" sz="2000" dirty="0">
                <a:latin typeface="+mn-lt"/>
              </a:rPr>
              <a:t>, детей в градации «значительное улучшение» вошли в норму возрастного развития по  показателям:   «концентрация и распределение внимания», «зрительная  и словесно-логическая память»; «моторное развитие».</a:t>
            </a:r>
          </a:p>
          <a:p>
            <a:r>
              <a:rPr lang="ru-RU" sz="2000" dirty="0">
                <a:latin typeface="+mn-lt"/>
              </a:rPr>
              <a:t>-  учителя логопеды -66% детей в градации значительное улучшение вошли в норму возрастного развития по показателям «Грамматический строй речи и связная речь», «фонематический слух и звукобуквенный анализ», «словарь».</a:t>
            </a:r>
          </a:p>
          <a:p>
            <a:r>
              <a:rPr lang="ru-RU" sz="2000" dirty="0">
                <a:latin typeface="+mn-lt"/>
              </a:rPr>
              <a:t>- воспитатели –  </a:t>
            </a:r>
            <a:r>
              <a:rPr lang="ru-RU" sz="2000" b="1" dirty="0">
                <a:latin typeface="+mn-lt"/>
              </a:rPr>
              <a:t>70%</a:t>
            </a:r>
            <a:r>
              <a:rPr lang="ru-RU" sz="2000" dirty="0">
                <a:latin typeface="+mn-lt"/>
              </a:rPr>
              <a:t>, детей в градации «значительное   улучшение» вошли в норму возрастного развития по выделенным показателям:  «умение работать ножницами», «навыки работы с глиной», «умение работать в технике –  «аппликация»;</a:t>
            </a:r>
          </a:p>
        </p:txBody>
      </p:sp>
    </p:spTree>
    <p:extLst>
      <p:ext uri="{BB962C8B-B14F-4D97-AF65-F5344CB8AC3E}">
        <p14:creationId xmlns:p14="http://schemas.microsoft.com/office/powerpoint/2010/main" val="2941021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751344"/>
            <a:ext cx="8928992" cy="4031873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+mn-lt"/>
              </a:rPr>
              <a:t>- музыкального руководителя –  </a:t>
            </a:r>
            <a:r>
              <a:rPr lang="ru-RU" sz="2000" b="1" dirty="0">
                <a:latin typeface="+mn-lt"/>
              </a:rPr>
              <a:t>56% </a:t>
            </a:r>
            <a:r>
              <a:rPr lang="ru-RU" sz="2000" dirty="0">
                <a:latin typeface="+mn-lt"/>
              </a:rPr>
              <a:t>детей в градации «значительное улучшение» вошли в </a:t>
            </a:r>
            <a:r>
              <a:rPr lang="ru-RU" sz="2000" dirty="0" err="1">
                <a:latin typeface="+mn-lt"/>
              </a:rPr>
              <a:t>номрму</a:t>
            </a:r>
            <a:r>
              <a:rPr lang="ru-RU" sz="2000" dirty="0">
                <a:latin typeface="+mn-lt"/>
              </a:rPr>
              <a:t> возрастного развития по выделенным показателям: «развитие  интереса к игре на музыкальных  инструментах», «чувство ритма», «слуховое восприятие»;</a:t>
            </a:r>
          </a:p>
          <a:p>
            <a:r>
              <a:rPr lang="ru-RU" sz="2000" dirty="0">
                <a:latin typeface="+mn-lt"/>
              </a:rPr>
              <a:t> </a:t>
            </a:r>
          </a:p>
          <a:p>
            <a:r>
              <a:rPr lang="ru-RU" sz="2000" dirty="0">
                <a:latin typeface="+mn-lt"/>
              </a:rPr>
              <a:t>На результаты  положительной динамики в реабилитационном процессе детей-инвалидов и детей с ограничениями жизнедеятельности  повлияло несколько показателей:  тяжесть заболевания ребенка и необходимость  повтора   реабилитационных курсов с применением разных форм и методов работы</a:t>
            </a:r>
            <a:r>
              <a:rPr lang="ru-RU" sz="2000" dirty="0" smtClean="0">
                <a:latin typeface="+mn-lt"/>
              </a:rPr>
              <a:t>.</a:t>
            </a:r>
          </a:p>
          <a:p>
            <a:r>
              <a:rPr lang="ru-RU" sz="2000" dirty="0">
                <a:latin typeface="+mn-lt"/>
              </a:rPr>
              <a:t>За отчетный период  было проведено  мероприятий для  детей и их семей, находящихся на реабилитации в Центре «Солнышко».  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901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96752"/>
            <a:ext cx="8424936" cy="5016758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2000" dirty="0">
                <a:latin typeface="+mn-lt"/>
              </a:rPr>
              <a:t>-   педагогов-психологов – </a:t>
            </a:r>
            <a:r>
              <a:rPr lang="ru-RU" sz="2000" b="1" dirty="0">
                <a:latin typeface="+mn-lt"/>
              </a:rPr>
              <a:t>77%</a:t>
            </a:r>
            <a:r>
              <a:rPr lang="ru-RU" sz="2000" dirty="0">
                <a:latin typeface="+mn-lt"/>
              </a:rPr>
              <a:t> детей в градации «значительное улучшение» вошли в норму возрастного развития по показателям: «уровень самооценки», «коммуникативные навыки», «</a:t>
            </a:r>
            <a:r>
              <a:rPr lang="ru-RU" sz="2000" dirty="0" err="1">
                <a:latin typeface="+mn-lt"/>
              </a:rPr>
              <a:t>саморегуляция</a:t>
            </a:r>
            <a:r>
              <a:rPr lang="ru-RU" sz="2000" dirty="0">
                <a:latin typeface="+mn-lt"/>
              </a:rPr>
              <a:t> и самоконтроль», «психоэмоциональное напряжение»; </a:t>
            </a:r>
          </a:p>
          <a:p>
            <a:r>
              <a:rPr lang="ru-RU" sz="2000" dirty="0">
                <a:latin typeface="+mn-lt"/>
              </a:rPr>
              <a:t>-  учителей-дефектологов –  </a:t>
            </a:r>
            <a:r>
              <a:rPr lang="ru-RU" sz="2000" b="1" dirty="0">
                <a:latin typeface="+mn-lt"/>
              </a:rPr>
              <a:t>78%</a:t>
            </a:r>
            <a:r>
              <a:rPr lang="ru-RU" sz="2000" dirty="0">
                <a:latin typeface="+mn-lt"/>
              </a:rPr>
              <a:t>, детей в градации «значительное улучшение» вошли в норму возрастного развития по  показателям:   «концентрация и распределение внимания», «зрительная  и словесно-логическая память»; «моторное развитие».</a:t>
            </a:r>
          </a:p>
          <a:p>
            <a:r>
              <a:rPr lang="ru-RU" sz="2000" dirty="0">
                <a:latin typeface="+mn-lt"/>
              </a:rPr>
              <a:t>-  учителя логопеды -66% детей в градации значительное улучшение вошли в норму возрастного развития по показателям «Грамматический строй речи и связная речь», «фонематический слух и звукобуквенный анализ», «словарь».</a:t>
            </a:r>
          </a:p>
          <a:p>
            <a:r>
              <a:rPr lang="ru-RU" sz="2000" dirty="0">
                <a:latin typeface="+mn-lt"/>
              </a:rPr>
              <a:t>- воспитатели –  </a:t>
            </a:r>
            <a:r>
              <a:rPr lang="ru-RU" sz="2000" b="1" dirty="0">
                <a:latin typeface="+mn-lt"/>
              </a:rPr>
              <a:t>70%</a:t>
            </a:r>
            <a:r>
              <a:rPr lang="ru-RU" sz="2000" dirty="0">
                <a:latin typeface="+mn-lt"/>
              </a:rPr>
              <a:t>, детей в градации «значительное   улучшение» вошли в норму возрастного развития по выделенным показателям:  «умение работать ножницами», «навыки работы с глиной», «умение работать в технике –  «аппликация»;</a:t>
            </a:r>
          </a:p>
        </p:txBody>
      </p:sp>
    </p:spTree>
    <p:extLst>
      <p:ext uri="{BB962C8B-B14F-4D97-AF65-F5344CB8AC3E}">
        <p14:creationId xmlns:p14="http://schemas.microsoft.com/office/powerpoint/2010/main" val="2451832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6"/>
          <p:cNvSpPr>
            <a:spLocks noChangeArrowheads="1"/>
          </p:cNvSpPr>
          <p:nvPr/>
        </p:nvSpPr>
        <p:spPr bwMode="auto">
          <a:xfrm>
            <a:off x="1262203" y="2204864"/>
            <a:ext cx="67151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Благодарю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 за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 </a:t>
            </a:r>
            <a:r>
              <a:rPr lang="ru-RU" sz="4800" b="1" i="1" dirty="0">
                <a:solidFill>
                  <a:srgbClr val="7030A0"/>
                </a:solidFill>
              </a:rPr>
              <a:t>внимание!</a:t>
            </a:r>
          </a:p>
        </p:txBody>
      </p:sp>
      <p:pic>
        <p:nvPicPr>
          <p:cNvPr id="4" name="Picture 8" descr="Рисунок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5289">
            <a:off x="7031038" y="696913"/>
            <a:ext cx="1512887" cy="1433512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4111</TotalTime>
  <Words>662</Words>
  <Application>Microsoft Office PowerPoint</Application>
  <PresentationFormat>Экран (4:3)</PresentationFormat>
  <Paragraphs>115</Paragraphs>
  <Slides>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MyWork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Computer</dc:creator>
  <cp:lastModifiedBy>GEG</cp:lastModifiedBy>
  <cp:revision>359</cp:revision>
  <dcterms:created xsi:type="dcterms:W3CDTF">2009-12-15T09:23:10Z</dcterms:created>
  <dcterms:modified xsi:type="dcterms:W3CDTF">2019-10-31T08:35:48Z</dcterms:modified>
</cp:coreProperties>
</file>