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4" autoAdjust="0"/>
    <p:restoredTop sz="94660"/>
  </p:normalViewPr>
  <p:slideViewPr>
    <p:cSldViewPr>
      <p:cViewPr varScale="1">
        <p:scale>
          <a:sx n="76" d="100"/>
          <a:sy n="76" d="100"/>
        </p:scale>
        <p:origin x="-605"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9E8FDB-6136-45AA-969C-BE1C3222EFD9}" type="datetimeFigureOut">
              <a:rPr lang="ru-RU" smtClean="0"/>
              <a:pPr/>
              <a:t>18.02.2019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A28188-BD85-4135-A776-7899D11C874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949674C-CAD6-4AF2-BC9F-BD2DAB35BAA4}" type="datetimeFigureOut">
              <a:rPr lang="ru-RU" smtClean="0"/>
              <a:pPr/>
              <a:t>18.02.2019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78FB06-C9FC-48B1-A6EE-D1DE1F96ADF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9674C-CAD6-4AF2-BC9F-BD2DAB35BAA4}" type="datetimeFigureOut">
              <a:rPr lang="ru-RU" smtClean="0"/>
              <a:pPr/>
              <a:t>18.02.2019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8FB06-C9FC-48B1-A6EE-D1DE1F96ADF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User\Desktop\&#1076;&#1077;&#1085;&#1100;%20&#1089;&#1074;%20&#1074;&#1072;&#1083;&#1077;&#1085;&#1090;&#1080;&#1085;&#1072;%207&#1073;%20140219\I%20love%20you%20You%20love%20me%20lyrics.mp4"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audio" Target="file:///C:\Users\User\Desktop\&#1076;&#1077;&#1085;&#1100;%20&#1089;&#1074;%20&#1074;&#1072;&#1083;&#1077;&#1085;&#1090;&#1080;&#1085;&#1072;%207&#1073;%20140219\celine-dion_-_my-heart-will-go-on.mp3"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360040"/>
          </a:xfrm>
          <a:effectLst>
            <a:glow rad="139700">
              <a:schemeClr val="accent4">
                <a:satMod val="175000"/>
                <a:alpha val="40000"/>
              </a:schemeClr>
            </a:glow>
          </a:effectLst>
        </p:spPr>
        <p:txBody>
          <a:bodyPr>
            <a:normAutofit fontScale="90000"/>
          </a:bodyPr>
          <a:lstStyle/>
          <a:p>
            <a:endParaRPr lang="ru-RU" b="1" dirty="0">
              <a:solidFill>
                <a:srgbClr val="FF0000"/>
              </a:solidFill>
            </a:endParaRPr>
          </a:p>
        </p:txBody>
      </p:sp>
      <p:pic>
        <p:nvPicPr>
          <p:cNvPr id="4" name="Содержимое 3" descr="2.jpg"/>
          <p:cNvPicPr>
            <a:picLocks noGrp="1" noChangeAspect="1"/>
          </p:cNvPicPr>
          <p:nvPr>
            <p:ph idx="1"/>
          </p:nvPr>
        </p:nvPicPr>
        <p:blipFill>
          <a:blip r:embed="rId2" cstate="print"/>
          <a:stretch>
            <a:fillRect/>
          </a:stretch>
        </p:blipFill>
        <p:spPr>
          <a:xfrm>
            <a:off x="4602690" y="980728"/>
            <a:ext cx="3929750" cy="2605594"/>
          </a:xfrm>
        </p:spPr>
      </p:pic>
      <p:pic>
        <p:nvPicPr>
          <p:cNvPr id="1026" name="Picture 2" descr="C:\Users\User\Desktop\3.jpg"/>
          <p:cNvPicPr>
            <a:picLocks noChangeAspect="1" noChangeArrowheads="1"/>
          </p:cNvPicPr>
          <p:nvPr/>
        </p:nvPicPr>
        <p:blipFill>
          <a:blip r:embed="rId3" cstate="print"/>
          <a:srcRect/>
          <a:stretch>
            <a:fillRect/>
          </a:stretch>
        </p:blipFill>
        <p:spPr bwMode="auto">
          <a:xfrm>
            <a:off x="611560" y="3717032"/>
            <a:ext cx="7920880" cy="2462960"/>
          </a:xfrm>
          <a:prstGeom prst="rect">
            <a:avLst/>
          </a:prstGeom>
          <a:noFill/>
        </p:spPr>
      </p:pic>
      <p:pic>
        <p:nvPicPr>
          <p:cNvPr id="1027" name="Picture 3" descr="C:\Users\User\Desktop\4.jpg"/>
          <p:cNvPicPr>
            <a:picLocks noChangeAspect="1" noChangeArrowheads="1"/>
          </p:cNvPicPr>
          <p:nvPr/>
        </p:nvPicPr>
        <p:blipFill>
          <a:blip r:embed="rId4" cstate="print"/>
          <a:srcRect/>
          <a:stretch>
            <a:fillRect/>
          </a:stretch>
        </p:blipFill>
        <p:spPr bwMode="auto">
          <a:xfrm>
            <a:off x="611560" y="980728"/>
            <a:ext cx="3909681" cy="25922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i="1" dirty="0" smtClean="0">
                <a:solidFill>
                  <a:srgbClr val="7030A0"/>
                </a:solidFill>
              </a:rPr>
              <a:t>Translate the sayings</a:t>
            </a:r>
            <a:endParaRPr lang="ru-RU" sz="3600" i="1" dirty="0">
              <a:solidFill>
                <a:srgbClr val="7030A0"/>
              </a:solidFill>
            </a:endParaRPr>
          </a:p>
        </p:txBody>
      </p:sp>
      <p:sp>
        <p:nvSpPr>
          <p:cNvPr id="3" name="Содержимое 2"/>
          <p:cNvSpPr>
            <a:spLocks noGrp="1"/>
          </p:cNvSpPr>
          <p:nvPr>
            <p:ph idx="1"/>
          </p:nvPr>
        </p:nvSpPr>
        <p:spPr/>
        <p:txBody>
          <a:bodyPr>
            <a:normAutofit lnSpcReduction="10000"/>
          </a:bodyPr>
          <a:lstStyle/>
          <a:p>
            <a:pPr lvl="0"/>
            <a:r>
              <a:rPr lang="ru-RU" dirty="0" err="1" smtClean="0"/>
              <a:t>Love</a:t>
            </a:r>
            <a:r>
              <a:rPr lang="ru-RU" dirty="0" smtClean="0"/>
              <a:t> </a:t>
            </a:r>
            <a:r>
              <a:rPr lang="ru-RU" dirty="0" err="1" smtClean="0"/>
              <a:t>is</a:t>
            </a:r>
            <a:r>
              <a:rPr lang="ru-RU" dirty="0" smtClean="0"/>
              <a:t> </a:t>
            </a:r>
            <a:r>
              <a:rPr lang="ru-RU" dirty="0" err="1" smtClean="0"/>
              <a:t>blind</a:t>
            </a:r>
            <a:r>
              <a:rPr lang="ru-RU" dirty="0" smtClean="0"/>
              <a:t>.</a:t>
            </a:r>
          </a:p>
          <a:p>
            <a:pPr lvl="0"/>
            <a:r>
              <a:rPr lang="en-US" dirty="0" smtClean="0"/>
              <a:t>Love laughs at locks myths.</a:t>
            </a:r>
            <a:endParaRPr lang="ru-RU" dirty="0" smtClean="0"/>
          </a:p>
          <a:p>
            <a:pPr lvl="0"/>
            <a:r>
              <a:rPr lang="ru-RU" dirty="0" err="1" smtClean="0"/>
              <a:t>Love</a:t>
            </a:r>
            <a:r>
              <a:rPr lang="ru-RU" dirty="0" smtClean="0"/>
              <a:t> </a:t>
            </a:r>
            <a:r>
              <a:rPr lang="ru-RU" dirty="0" err="1" smtClean="0"/>
              <a:t>will</a:t>
            </a:r>
            <a:r>
              <a:rPr lang="ru-RU" dirty="0" smtClean="0"/>
              <a:t> </a:t>
            </a:r>
            <a:r>
              <a:rPr lang="ru-RU" dirty="0" err="1" smtClean="0"/>
              <a:t>find</a:t>
            </a:r>
            <a:r>
              <a:rPr lang="ru-RU" dirty="0" smtClean="0"/>
              <a:t> </a:t>
            </a:r>
            <a:r>
              <a:rPr lang="ru-RU" dirty="0" err="1" smtClean="0"/>
              <a:t>a</a:t>
            </a:r>
            <a:r>
              <a:rPr lang="ru-RU" dirty="0" smtClean="0"/>
              <a:t> </a:t>
            </a:r>
            <a:r>
              <a:rPr lang="ru-RU" dirty="0" err="1" smtClean="0"/>
              <a:t>way</a:t>
            </a:r>
            <a:endParaRPr lang="ru-RU" dirty="0" smtClean="0"/>
          </a:p>
          <a:p>
            <a:pPr lvl="0"/>
            <a:r>
              <a:rPr lang="en-US" dirty="0" smtClean="0"/>
              <a:t>Love me little, love me long.</a:t>
            </a:r>
            <a:endParaRPr lang="ru-RU" dirty="0" smtClean="0"/>
          </a:p>
          <a:p>
            <a:pPr lvl="0"/>
            <a:r>
              <a:rPr lang="ru-RU" dirty="0" err="1" smtClean="0"/>
              <a:t>Love</a:t>
            </a:r>
            <a:r>
              <a:rPr lang="ru-RU" dirty="0" smtClean="0"/>
              <a:t> </a:t>
            </a:r>
            <a:r>
              <a:rPr lang="ru-RU" dirty="0" err="1" smtClean="0"/>
              <a:t>me</a:t>
            </a:r>
            <a:r>
              <a:rPr lang="ru-RU" dirty="0" smtClean="0"/>
              <a:t>, </a:t>
            </a:r>
            <a:r>
              <a:rPr lang="ru-RU" dirty="0" err="1" smtClean="0"/>
              <a:t>love</a:t>
            </a:r>
            <a:r>
              <a:rPr lang="ru-RU" dirty="0" smtClean="0"/>
              <a:t> </a:t>
            </a:r>
            <a:r>
              <a:rPr lang="ru-RU" dirty="0" err="1" smtClean="0"/>
              <a:t>my</a:t>
            </a:r>
            <a:r>
              <a:rPr lang="ru-RU" dirty="0" smtClean="0"/>
              <a:t> </a:t>
            </a:r>
            <a:r>
              <a:rPr lang="ru-RU" dirty="0" err="1" smtClean="0"/>
              <a:t>dog</a:t>
            </a:r>
            <a:endParaRPr lang="ru-RU" dirty="0" smtClean="0"/>
          </a:p>
          <a:p>
            <a:pPr lvl="0"/>
            <a:r>
              <a:rPr lang="en-US" dirty="0" smtClean="0"/>
              <a:t>Love of money is the root of all evil.</a:t>
            </a:r>
            <a:endParaRPr lang="ru-RU" dirty="0" smtClean="0"/>
          </a:p>
          <a:p>
            <a:pPr lvl="0"/>
            <a:r>
              <a:rPr lang="en-US" dirty="0" smtClean="0"/>
              <a:t>All is fair in love and war.</a:t>
            </a:r>
            <a:endParaRPr lang="ru-RU" dirty="0" smtClean="0"/>
          </a:p>
          <a:p>
            <a:pPr lvl="0"/>
            <a:r>
              <a:rPr lang="en-US" dirty="0" smtClean="0"/>
              <a:t>It is love man makes the word go round.</a:t>
            </a:r>
            <a:endParaRPr lang="ru-RU" dirty="0" smtClean="0"/>
          </a:p>
          <a:p>
            <a:endParaRPr lang="ru-RU" dirty="0"/>
          </a:p>
        </p:txBody>
      </p:sp>
      <p:pic>
        <p:nvPicPr>
          <p:cNvPr id="6146" name="Picture 2" descr="C:\Users\User\Desktop\Новая папка (3)\11.jpg"/>
          <p:cNvPicPr>
            <a:picLocks noChangeAspect="1" noChangeArrowheads="1"/>
          </p:cNvPicPr>
          <p:nvPr/>
        </p:nvPicPr>
        <p:blipFill>
          <a:blip r:embed="rId2" cstate="print"/>
          <a:srcRect/>
          <a:stretch>
            <a:fillRect/>
          </a:stretch>
        </p:blipFill>
        <p:spPr bwMode="auto">
          <a:xfrm>
            <a:off x="6300192" y="1340768"/>
            <a:ext cx="2520280" cy="270610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endParaRPr lang="ru-RU" dirty="0"/>
          </a:p>
        </p:txBody>
      </p:sp>
      <p:sp>
        <p:nvSpPr>
          <p:cNvPr id="3" name="Содержимое 2"/>
          <p:cNvSpPr>
            <a:spLocks noGrp="1"/>
          </p:cNvSpPr>
          <p:nvPr>
            <p:ph idx="1"/>
          </p:nvPr>
        </p:nvSpPr>
        <p:spPr>
          <a:xfrm>
            <a:off x="457200" y="116632"/>
            <a:ext cx="8229600" cy="6009531"/>
          </a:xfrm>
        </p:spPr>
        <p:txBody>
          <a:bodyPr>
            <a:normAutofit fontScale="25000" lnSpcReduction="20000"/>
          </a:bodyPr>
          <a:lstStyle/>
          <a:p>
            <a:pPr lvl="6"/>
            <a:endParaRPr lang="ru-RU" dirty="0" smtClean="0"/>
          </a:p>
          <a:p>
            <a:pPr>
              <a:buNone/>
            </a:pPr>
            <a:r>
              <a:rPr lang="en-US" sz="7200" dirty="0" smtClean="0">
                <a:latin typeface="Times New Roman" pitchFamily="18" charset="0"/>
                <a:cs typeface="Times New Roman" pitchFamily="18" charset="0"/>
              </a:rPr>
              <a:t>Roses are red,</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Violets are blue,</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Kisses and hugs</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I send to you.</a:t>
            </a:r>
            <a:endParaRPr lang="ru-RU" sz="7200" dirty="0" smtClean="0">
              <a:latin typeface="Times New Roman" pitchFamily="18" charset="0"/>
              <a:cs typeface="Times New Roman" pitchFamily="18" charset="0"/>
            </a:endParaRPr>
          </a:p>
          <a:p>
            <a:pPr>
              <a:buNone/>
            </a:pPr>
            <a:r>
              <a:rPr lang="ru-RU" sz="7200" dirty="0" smtClean="0">
                <a:latin typeface="Times New Roman" pitchFamily="18" charset="0"/>
                <a:cs typeface="Times New Roman" pitchFamily="18" charset="0"/>
              </a:rPr>
              <a:t> </a:t>
            </a:r>
          </a:p>
          <a:p>
            <a:pPr>
              <a:buNone/>
            </a:pPr>
            <a:r>
              <a:rPr lang="en-US" sz="7200" dirty="0" smtClean="0">
                <a:latin typeface="Times New Roman" pitchFamily="18" charset="0"/>
                <a:cs typeface="Times New Roman" pitchFamily="18" charset="0"/>
              </a:rPr>
              <a:t>You're on my mind</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Because you're the kind </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Of friend </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Who really cares. </a:t>
            </a:r>
            <a:br>
              <a:rPr lang="en-US" sz="7200" dirty="0" smtClean="0">
                <a:latin typeface="Times New Roman" pitchFamily="18" charset="0"/>
                <a:cs typeface="Times New Roman" pitchFamily="18" charset="0"/>
              </a:rPr>
            </a:br>
            <a:r>
              <a:rPr lang="ru-RU" sz="7200" dirty="0" err="1" smtClean="0">
                <a:latin typeface="Times New Roman" pitchFamily="18" charset="0"/>
                <a:cs typeface="Times New Roman" pitchFamily="18" charset="0"/>
              </a:rPr>
              <a:t>Happy</a:t>
            </a:r>
            <a:r>
              <a:rPr lang="ru-RU" sz="7200" dirty="0" smtClean="0">
                <a:latin typeface="Times New Roman" pitchFamily="18" charset="0"/>
                <a:cs typeface="Times New Roman" pitchFamily="18" charset="0"/>
              </a:rPr>
              <a:t> </a:t>
            </a:r>
            <a:r>
              <a:rPr lang="ru-RU" sz="7200" dirty="0" err="1" smtClean="0">
                <a:latin typeface="Times New Roman" pitchFamily="18" charset="0"/>
                <a:cs typeface="Times New Roman" pitchFamily="18" charset="0"/>
              </a:rPr>
              <a:t>Valentine's</a:t>
            </a:r>
            <a:r>
              <a:rPr lang="ru-RU" sz="7200" dirty="0" smtClean="0">
                <a:latin typeface="Times New Roman" pitchFamily="18" charset="0"/>
                <a:cs typeface="Times New Roman" pitchFamily="18" charset="0"/>
              </a:rPr>
              <a:t> </a:t>
            </a:r>
            <a:r>
              <a:rPr lang="ru-RU" sz="7200" dirty="0" err="1" smtClean="0">
                <a:latin typeface="Times New Roman" pitchFamily="18" charset="0"/>
                <a:cs typeface="Times New Roman" pitchFamily="18" charset="0"/>
              </a:rPr>
              <a:t>Day</a:t>
            </a:r>
            <a:endParaRPr lang="ru-RU" sz="7200" dirty="0" smtClean="0">
              <a:latin typeface="Times New Roman" pitchFamily="18" charset="0"/>
              <a:cs typeface="Times New Roman" pitchFamily="18" charset="0"/>
            </a:endParaRPr>
          </a:p>
          <a:p>
            <a:pPr>
              <a:buNone/>
            </a:pPr>
            <a:r>
              <a:rPr lang="ru-RU" sz="7200" dirty="0" smtClean="0">
                <a:latin typeface="Times New Roman" pitchFamily="18" charset="0"/>
                <a:cs typeface="Times New Roman" pitchFamily="18" charset="0"/>
              </a:rPr>
              <a:t> </a:t>
            </a:r>
          </a:p>
          <a:p>
            <a:pPr>
              <a:buNone/>
            </a:pPr>
            <a:r>
              <a:rPr lang="en-US" sz="7200" dirty="0" smtClean="0">
                <a:latin typeface="Times New Roman" pitchFamily="18" charset="0"/>
                <a:cs typeface="Times New Roman" pitchFamily="18" charset="0"/>
              </a:rPr>
              <a:t>It's nice to have a friend like you. </a:t>
            </a:r>
            <a:endParaRPr lang="ru-RU" sz="7200" dirty="0" smtClean="0">
              <a:latin typeface="Times New Roman" pitchFamily="18" charset="0"/>
              <a:cs typeface="Times New Roman" pitchFamily="18" charset="0"/>
            </a:endParaRPr>
          </a:p>
          <a:p>
            <a:pPr>
              <a:buNone/>
            </a:pPr>
            <a:r>
              <a:rPr lang="en-US" sz="7200" dirty="0" smtClean="0">
                <a:latin typeface="Times New Roman" pitchFamily="18" charset="0"/>
                <a:cs typeface="Times New Roman" pitchFamily="18" charset="0"/>
              </a:rPr>
              <a:t>I'll tell you what I'm going to do. </a:t>
            </a:r>
            <a:endParaRPr lang="ru-RU" sz="7200" dirty="0" smtClean="0">
              <a:latin typeface="Times New Roman" pitchFamily="18" charset="0"/>
              <a:cs typeface="Times New Roman" pitchFamily="18" charset="0"/>
            </a:endParaRPr>
          </a:p>
          <a:p>
            <a:pPr>
              <a:buNone/>
            </a:pPr>
            <a:r>
              <a:rPr lang="en-US" sz="7200" dirty="0" smtClean="0">
                <a:latin typeface="Times New Roman" pitchFamily="18" charset="0"/>
                <a:cs typeface="Times New Roman" pitchFamily="18" charset="0"/>
              </a:rPr>
              <a:t>Because you make me feel so fine, </a:t>
            </a:r>
            <a:endParaRPr lang="ru-RU" sz="7200" dirty="0" smtClean="0">
              <a:latin typeface="Times New Roman" pitchFamily="18" charset="0"/>
              <a:cs typeface="Times New Roman" pitchFamily="18" charset="0"/>
            </a:endParaRPr>
          </a:p>
          <a:p>
            <a:pPr>
              <a:buNone/>
            </a:pPr>
            <a:r>
              <a:rPr lang="en-US" sz="7200" dirty="0" smtClean="0">
                <a:latin typeface="Times New Roman" pitchFamily="18" charset="0"/>
                <a:cs typeface="Times New Roman" pitchFamily="18" charset="0"/>
              </a:rPr>
              <a:t>I'll take you for my valentine! </a:t>
            </a:r>
            <a:endParaRPr lang="ru-RU" sz="7200" dirty="0" smtClean="0">
              <a:latin typeface="Times New Roman" pitchFamily="18" charset="0"/>
              <a:cs typeface="Times New Roman" pitchFamily="18" charset="0"/>
            </a:endParaRPr>
          </a:p>
          <a:p>
            <a:pPr>
              <a:buNone/>
            </a:pPr>
            <a:r>
              <a:rPr lang="en-US" sz="7200" dirty="0" smtClean="0">
                <a:latin typeface="Times New Roman" pitchFamily="18" charset="0"/>
                <a:cs typeface="Times New Roman" pitchFamily="18" charset="0"/>
              </a:rPr>
              <a:t> </a:t>
            </a:r>
            <a:endParaRPr lang="ru-RU" sz="7200" dirty="0" smtClean="0">
              <a:latin typeface="Times New Roman" pitchFamily="18" charset="0"/>
              <a:cs typeface="Times New Roman" pitchFamily="18" charset="0"/>
            </a:endParaRPr>
          </a:p>
          <a:p>
            <a:pPr>
              <a:buNone/>
            </a:pPr>
            <a:r>
              <a:rPr lang="en-US" sz="7200" dirty="0" smtClean="0">
                <a:latin typeface="Times New Roman" pitchFamily="18" charset="0"/>
                <a:cs typeface="Times New Roman" pitchFamily="18" charset="0"/>
              </a:rPr>
              <a:t>Valentines so bright and gay,</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I'll be sending out today,</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With the message, "I love you;"</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Hoping that you love me, too!</a:t>
            </a:r>
            <a:endParaRPr lang="ru-RU" sz="7200" dirty="0" smtClean="0">
              <a:latin typeface="Times New Roman" pitchFamily="18" charset="0"/>
              <a:cs typeface="Times New Roman" pitchFamily="18" charset="0"/>
            </a:endParaRPr>
          </a:p>
          <a:p>
            <a:pPr>
              <a:buNone/>
            </a:pPr>
            <a:r>
              <a:rPr lang="ru-RU" sz="7200" dirty="0" smtClean="0">
                <a:latin typeface="Times New Roman" pitchFamily="18" charset="0"/>
                <a:cs typeface="Times New Roman" pitchFamily="18" charset="0"/>
              </a:rPr>
              <a:t> </a:t>
            </a:r>
          </a:p>
          <a:p>
            <a:pPr>
              <a:buNone/>
            </a:pPr>
            <a:r>
              <a:rPr lang="en-US" sz="7200" dirty="0" smtClean="0">
                <a:latin typeface="Times New Roman" pitchFamily="18" charset="0"/>
                <a:cs typeface="Times New Roman" pitchFamily="18" charset="0"/>
              </a:rPr>
              <a:t>I love you! From the earth till the moon! </a:t>
            </a:r>
            <a:r>
              <a:rPr lang="ru-RU" sz="7200" dirty="0" err="1" smtClean="0">
                <a:latin typeface="Times New Roman" pitchFamily="18" charset="0"/>
                <a:cs typeface="Times New Roman" pitchFamily="18" charset="0"/>
              </a:rPr>
              <a:t>Happy</a:t>
            </a:r>
            <a:r>
              <a:rPr lang="ru-RU" sz="7200" dirty="0" smtClean="0">
                <a:latin typeface="Times New Roman" pitchFamily="18" charset="0"/>
                <a:cs typeface="Times New Roman" pitchFamily="18" charset="0"/>
              </a:rPr>
              <a:t> </a:t>
            </a:r>
            <a:r>
              <a:rPr lang="ru-RU" sz="7200" dirty="0" err="1" smtClean="0">
                <a:latin typeface="Times New Roman" pitchFamily="18" charset="0"/>
                <a:cs typeface="Times New Roman" pitchFamily="18" charset="0"/>
              </a:rPr>
              <a:t>Valentine's</a:t>
            </a:r>
            <a:r>
              <a:rPr lang="ru-RU" sz="7200" dirty="0" smtClean="0">
                <a:latin typeface="Times New Roman" pitchFamily="18" charset="0"/>
                <a:cs typeface="Times New Roman" pitchFamily="18" charset="0"/>
              </a:rPr>
              <a:t> </a:t>
            </a:r>
            <a:r>
              <a:rPr lang="ru-RU" sz="7200" dirty="0" err="1" smtClean="0">
                <a:latin typeface="Times New Roman" pitchFamily="18" charset="0"/>
                <a:cs typeface="Times New Roman" pitchFamily="18" charset="0"/>
              </a:rPr>
              <a:t>Day</a:t>
            </a:r>
            <a:r>
              <a:rPr lang="ru-RU" sz="7200" dirty="0" smtClean="0">
                <a:latin typeface="Times New Roman" pitchFamily="18" charset="0"/>
                <a:cs typeface="Times New Roman" pitchFamily="18" charset="0"/>
              </a:rPr>
              <a:t>!</a:t>
            </a:r>
          </a:p>
          <a:p>
            <a:pPr>
              <a:buNone/>
            </a:pPr>
            <a:r>
              <a:rPr lang="ru-RU" sz="7200" dirty="0" smtClean="0">
                <a:latin typeface="Times New Roman" pitchFamily="18" charset="0"/>
                <a:cs typeface="Times New Roman" pitchFamily="18" charset="0"/>
              </a:rPr>
              <a:t> </a:t>
            </a:r>
          </a:p>
          <a:p>
            <a:pPr>
              <a:buNone/>
            </a:pPr>
            <a:r>
              <a:rPr lang="en-US" sz="7200" dirty="0" smtClean="0">
                <a:latin typeface="Times New Roman" pitchFamily="18" charset="0"/>
                <a:cs typeface="Times New Roman" pitchFamily="18" charset="0"/>
              </a:rPr>
              <a:t>I give this heart to you,</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And want to tell you —</a:t>
            </a:r>
            <a:br>
              <a:rPr lang="en-US" sz="7200" dirty="0" smtClean="0">
                <a:latin typeface="Times New Roman" pitchFamily="18" charset="0"/>
                <a:cs typeface="Times New Roman" pitchFamily="18" charset="0"/>
              </a:rPr>
            </a:br>
            <a:r>
              <a:rPr lang="en-US" sz="7200" dirty="0" smtClean="0">
                <a:latin typeface="Times New Roman" pitchFamily="18" charset="0"/>
                <a:cs typeface="Times New Roman" pitchFamily="18" charset="0"/>
              </a:rPr>
              <a:t>I love you!</a:t>
            </a:r>
            <a:endParaRPr lang="ru-RU" sz="7200" dirty="0" smtClean="0">
              <a:latin typeface="Times New Roman" pitchFamily="18" charset="0"/>
              <a:cs typeface="Times New Roman" pitchFamily="18" charset="0"/>
            </a:endParaRPr>
          </a:p>
          <a:p>
            <a:pPr lvl="6"/>
            <a:endParaRPr lang="ru-RU" dirty="0" smtClean="0"/>
          </a:p>
          <a:p>
            <a:pPr lvl="6"/>
            <a:endParaRPr lang="ru-RU" dirty="0" smtClean="0"/>
          </a:p>
          <a:p>
            <a:pPr lvl="6"/>
            <a:endParaRPr lang="ru-RU" dirty="0" smtClean="0"/>
          </a:p>
          <a:p>
            <a:pPr lvl="6"/>
            <a:endParaRPr lang="ru-RU" dirty="0" smtClean="0"/>
          </a:p>
          <a:p>
            <a:pPr lvl="6"/>
            <a:endParaRPr lang="ru-RU" dirty="0" smtClean="0"/>
          </a:p>
          <a:p>
            <a:pPr lvl="6"/>
            <a:endParaRPr lang="ru-RU" dirty="0"/>
          </a:p>
        </p:txBody>
      </p:sp>
      <p:pic>
        <p:nvPicPr>
          <p:cNvPr id="2052" name="Picture 4" descr="C:\Users\User\Desktop\Новая папка (3)\5.jpg"/>
          <p:cNvPicPr>
            <a:picLocks noChangeAspect="1" noChangeArrowheads="1"/>
          </p:cNvPicPr>
          <p:nvPr/>
        </p:nvPicPr>
        <p:blipFill>
          <a:blip r:embed="rId2" cstate="print"/>
          <a:srcRect/>
          <a:stretch>
            <a:fillRect/>
          </a:stretch>
        </p:blipFill>
        <p:spPr bwMode="auto">
          <a:xfrm>
            <a:off x="4644008" y="980728"/>
            <a:ext cx="3479529" cy="237626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I love you You love me lyrics.mp4">
            <a:hlinkClick r:id="" action="ppaction://media"/>
          </p:cNvPr>
          <p:cNvPicPr>
            <a:picLocks noGrp="1" noRot="1" noChangeAspect="1"/>
          </p:cNvPicPr>
          <p:nvPr>
            <p:ph idx="1"/>
            <a:videoFile r:link="rId1"/>
          </p:nvPr>
        </p:nvPicPr>
        <p:blipFill>
          <a:blip r:embed="rId3" cstate="print"/>
          <a:stretch>
            <a:fillRect/>
          </a:stretch>
        </p:blipFill>
        <p:spPr>
          <a:xfrm>
            <a:off x="0" y="1290638"/>
            <a:ext cx="9144000" cy="51435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Содержимое 2"/>
          <p:cNvSpPr>
            <a:spLocks noGrp="1"/>
          </p:cNvSpPr>
          <p:nvPr>
            <p:ph idx="1"/>
          </p:nvPr>
        </p:nvSpPr>
        <p:spPr>
          <a:xfrm>
            <a:off x="457200" y="2780928"/>
            <a:ext cx="8229600" cy="3345235"/>
          </a:xfrm>
        </p:spPr>
        <p:txBody>
          <a:bodyPr>
            <a:normAutofit fontScale="85000" lnSpcReduction="10000"/>
          </a:bodyPr>
          <a:lstStyle/>
          <a:p>
            <a:pPr>
              <a:lnSpc>
                <a:spcPct val="150000"/>
              </a:lnSpc>
              <a:buNone/>
            </a:pPr>
            <a:r>
              <a:rPr lang="en-US" sz="4000" b="1" dirty="0" smtClean="0">
                <a:solidFill>
                  <a:srgbClr val="7030A0"/>
                </a:solidFill>
              </a:rPr>
              <a:t>Here`s a special valentine</a:t>
            </a:r>
            <a:endParaRPr lang="ru-RU" sz="4000" b="1" dirty="0" smtClean="0">
              <a:solidFill>
                <a:srgbClr val="7030A0"/>
              </a:solidFill>
            </a:endParaRPr>
          </a:p>
          <a:p>
            <a:pPr>
              <a:lnSpc>
                <a:spcPct val="150000"/>
              </a:lnSpc>
              <a:buNone/>
            </a:pPr>
            <a:r>
              <a:rPr lang="en-US" sz="4000" b="1" dirty="0" smtClean="0">
                <a:solidFill>
                  <a:srgbClr val="7030A0"/>
                </a:solidFill>
              </a:rPr>
              <a:t>With lots of love for you           </a:t>
            </a:r>
            <a:endParaRPr lang="ru-RU" sz="4000" b="1" dirty="0" smtClean="0">
              <a:solidFill>
                <a:srgbClr val="7030A0"/>
              </a:solidFill>
            </a:endParaRPr>
          </a:p>
          <a:p>
            <a:pPr>
              <a:lnSpc>
                <a:spcPct val="150000"/>
              </a:lnSpc>
              <a:buNone/>
            </a:pPr>
            <a:r>
              <a:rPr lang="en-US" sz="4000" b="1" dirty="0" smtClean="0">
                <a:solidFill>
                  <a:srgbClr val="7030A0"/>
                </a:solidFill>
              </a:rPr>
              <a:t>And since you`re very special</a:t>
            </a:r>
            <a:endParaRPr lang="ru-RU" sz="4000" b="1" dirty="0" smtClean="0">
              <a:solidFill>
                <a:srgbClr val="7030A0"/>
              </a:solidFill>
            </a:endParaRPr>
          </a:p>
          <a:p>
            <a:pPr>
              <a:lnSpc>
                <a:spcPct val="150000"/>
              </a:lnSpc>
              <a:buNone/>
            </a:pPr>
            <a:r>
              <a:rPr lang="en-US" sz="4000" b="1" dirty="0" smtClean="0">
                <a:solidFill>
                  <a:srgbClr val="7030A0"/>
                </a:solidFill>
              </a:rPr>
              <a:t>Here are hugs and kisses, too!</a:t>
            </a:r>
            <a:endParaRPr lang="ru-RU" sz="4000" b="1" dirty="0" smtClean="0">
              <a:solidFill>
                <a:srgbClr val="7030A0"/>
              </a:solidFill>
            </a:endParaRPr>
          </a:p>
          <a:p>
            <a:pPr>
              <a:buNone/>
            </a:pPr>
            <a:endParaRPr lang="ru-RU" dirty="0" smtClean="0"/>
          </a:p>
          <a:p>
            <a:endParaRPr lang="ru-RU" dirty="0"/>
          </a:p>
        </p:txBody>
      </p:sp>
      <p:pic>
        <p:nvPicPr>
          <p:cNvPr id="3075" name="Picture 3" descr="C:\Users\User\Desktop\Новая папка (3)\10.jpg"/>
          <p:cNvPicPr>
            <a:picLocks noChangeAspect="1" noChangeArrowheads="1"/>
          </p:cNvPicPr>
          <p:nvPr/>
        </p:nvPicPr>
        <p:blipFill>
          <a:blip r:embed="rId2" cstate="print"/>
          <a:srcRect/>
          <a:stretch>
            <a:fillRect/>
          </a:stretch>
        </p:blipFill>
        <p:spPr bwMode="auto">
          <a:xfrm>
            <a:off x="6136779" y="0"/>
            <a:ext cx="3007221" cy="300722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rmAutofit fontScale="90000"/>
          </a:bodyPr>
          <a:lstStyle/>
          <a:p>
            <a:r>
              <a:rPr lang="en-US" i="1" dirty="0" smtClean="0">
                <a:solidFill>
                  <a:srgbClr val="FF0000"/>
                </a:solidFill>
              </a:rPr>
              <a:t>The Symbols of </a:t>
            </a:r>
            <a:r>
              <a:rPr lang="en-US" i="1" dirty="0" err="1" smtClean="0">
                <a:solidFill>
                  <a:srgbClr val="FF0000"/>
                </a:solidFill>
              </a:rPr>
              <a:t>St.Valentine’s</a:t>
            </a:r>
            <a:r>
              <a:rPr lang="en-US" i="1" dirty="0" smtClean="0">
                <a:solidFill>
                  <a:srgbClr val="FF0000"/>
                </a:solidFill>
              </a:rPr>
              <a:t> Day</a:t>
            </a:r>
            <a:endParaRPr lang="ru-RU" i="1" dirty="0">
              <a:solidFill>
                <a:srgbClr val="FF0000"/>
              </a:solidFill>
            </a:endParaRPr>
          </a:p>
        </p:txBody>
      </p:sp>
      <p:sp>
        <p:nvSpPr>
          <p:cNvPr id="3" name="Содержимое 2"/>
          <p:cNvSpPr>
            <a:spLocks noGrp="1"/>
          </p:cNvSpPr>
          <p:nvPr>
            <p:ph idx="1"/>
          </p:nvPr>
        </p:nvSpPr>
        <p:spPr/>
        <p:txBody>
          <a:bodyPr>
            <a:normAutofit fontScale="77500" lnSpcReduction="20000"/>
          </a:bodyPr>
          <a:lstStyle/>
          <a:p>
            <a:pPr algn="ctr">
              <a:buNone/>
            </a:pPr>
            <a:r>
              <a:rPr lang="en-US" dirty="0" smtClean="0"/>
              <a:t>Heart, sweetheart, card, carnival, Valentine, </a:t>
            </a:r>
          </a:p>
          <a:p>
            <a:pPr algn="ctr">
              <a:buNone/>
            </a:pPr>
            <a:r>
              <a:rPr lang="en-US" dirty="0" smtClean="0"/>
              <a:t>Saint Valentine’s party, </a:t>
            </a:r>
          </a:p>
          <a:p>
            <a:pPr algn="ctr">
              <a:buNone/>
            </a:pPr>
            <a:r>
              <a:rPr lang="en-US" dirty="0" smtClean="0"/>
              <a:t>to decorate the house, to buy invitation cards, </a:t>
            </a:r>
          </a:p>
          <a:p>
            <a:pPr algn="ctr">
              <a:buNone/>
            </a:pPr>
            <a:r>
              <a:rPr lang="en-US" dirty="0" smtClean="0"/>
              <a:t>to make a fire, to make invitation cards, </a:t>
            </a:r>
          </a:p>
          <a:p>
            <a:pPr algn="ctr">
              <a:buNone/>
            </a:pPr>
            <a:r>
              <a:rPr lang="en-US" dirty="0" smtClean="0"/>
              <a:t>to make costumes, to buy presents, </a:t>
            </a:r>
          </a:p>
          <a:p>
            <a:pPr algn="ctr">
              <a:buNone/>
            </a:pPr>
            <a:r>
              <a:rPr lang="en-US" dirty="0" smtClean="0"/>
              <a:t>to put presents under the Christmas tree, </a:t>
            </a:r>
          </a:p>
          <a:p>
            <a:pPr algn="ctr">
              <a:buNone/>
            </a:pPr>
            <a:r>
              <a:rPr lang="en-US" dirty="0" smtClean="0"/>
              <a:t>to put a letter box for Valentine’s cards, </a:t>
            </a:r>
          </a:p>
          <a:p>
            <a:pPr algn="ctr">
              <a:buNone/>
            </a:pPr>
            <a:r>
              <a:rPr lang="en-US" dirty="0" smtClean="0"/>
              <a:t>to make Valentine’s cards, </a:t>
            </a:r>
          </a:p>
          <a:p>
            <a:pPr algn="ctr">
              <a:buNone/>
            </a:pPr>
            <a:r>
              <a:rPr lang="en-US" dirty="0" smtClean="0"/>
              <a:t>to arrange a Valentine’s party, </a:t>
            </a:r>
          </a:p>
          <a:p>
            <a:pPr algn="ctr">
              <a:buNone/>
            </a:pPr>
            <a:r>
              <a:rPr lang="en-US" dirty="0" smtClean="0"/>
              <a:t>to buy sweets, to visit relatives, </a:t>
            </a:r>
          </a:p>
          <a:p>
            <a:pPr algn="ctr">
              <a:buNone/>
            </a:pPr>
            <a:r>
              <a:rPr lang="en-US" dirty="0" smtClean="0"/>
              <a:t>to eat traditional meals, to feel love, to feel anger.</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Содержимое 2"/>
          <p:cNvSpPr>
            <a:spLocks noGrp="1"/>
          </p:cNvSpPr>
          <p:nvPr>
            <p:ph idx="1"/>
          </p:nvPr>
        </p:nvSpPr>
        <p:spPr>
          <a:xfrm>
            <a:off x="457200" y="620688"/>
            <a:ext cx="8686800" cy="5976664"/>
          </a:xfrm>
        </p:spPr>
        <p:txBody>
          <a:bodyPr>
            <a:normAutofit fontScale="70000" lnSpcReduction="20000"/>
          </a:bodyPr>
          <a:lstStyle/>
          <a:p>
            <a:endParaRPr lang="en-US" b="1" dirty="0" smtClean="0"/>
          </a:p>
          <a:p>
            <a:pPr>
              <a:buNone/>
            </a:pPr>
            <a:r>
              <a:rPr lang="en-US" b="1" i="1" dirty="0" smtClean="0">
                <a:solidFill>
                  <a:srgbClr val="7030A0"/>
                </a:solidFill>
              </a:rPr>
              <a:t>Please, match the words to form word combinations</a:t>
            </a:r>
          </a:p>
          <a:p>
            <a:pPr>
              <a:buNone/>
            </a:pPr>
            <a:endParaRPr lang="ru-RU" dirty="0" smtClean="0"/>
          </a:p>
          <a:p>
            <a:r>
              <a:rPr lang="en-US" dirty="0" smtClean="0"/>
              <a:t>to send 			roses</a:t>
            </a:r>
            <a:endParaRPr lang="ru-RU" dirty="0" smtClean="0"/>
          </a:p>
          <a:p>
            <a:r>
              <a:rPr lang="en-US" dirty="0" smtClean="0"/>
              <a:t>beautiful 			Valentine’s cards</a:t>
            </a:r>
            <a:endParaRPr lang="ru-RU" dirty="0" smtClean="0"/>
          </a:p>
          <a:p>
            <a:r>
              <a:rPr lang="en-US" dirty="0" smtClean="0"/>
              <a:t>romantic 			</a:t>
            </a:r>
            <a:r>
              <a:rPr lang="ru-RU" dirty="0" smtClean="0"/>
              <a:t>	</a:t>
            </a:r>
            <a:r>
              <a:rPr lang="en-US" dirty="0" smtClean="0"/>
              <a:t>cards</a:t>
            </a:r>
            <a:endParaRPr lang="ru-RU" dirty="0" smtClean="0"/>
          </a:p>
          <a:p>
            <a:r>
              <a:rPr lang="en-US" dirty="0" smtClean="0"/>
              <a:t>pretty 		</a:t>
            </a:r>
            <a:r>
              <a:rPr lang="ru-RU" dirty="0" smtClean="0"/>
              <a:t>	</a:t>
            </a:r>
            <a:r>
              <a:rPr lang="en-US" dirty="0" smtClean="0"/>
              <a:t>	love</a:t>
            </a:r>
            <a:endParaRPr lang="ru-RU" dirty="0" smtClean="0"/>
          </a:p>
          <a:p>
            <a:r>
              <a:rPr lang="en-US" dirty="0" smtClean="0"/>
              <a:t>to prepare 			</a:t>
            </a:r>
            <a:r>
              <a:rPr lang="ru-RU" dirty="0" smtClean="0"/>
              <a:t>	</a:t>
            </a:r>
            <a:r>
              <a:rPr lang="en-US" dirty="0" smtClean="0"/>
              <a:t>an invitation</a:t>
            </a:r>
            <a:endParaRPr lang="ru-RU" dirty="0" smtClean="0"/>
          </a:p>
          <a:p>
            <a:r>
              <a:rPr lang="en-US" dirty="0" smtClean="0"/>
              <a:t>to talk 			</a:t>
            </a:r>
            <a:r>
              <a:rPr lang="ru-RU" dirty="0" smtClean="0"/>
              <a:t>	</a:t>
            </a:r>
            <a:r>
              <a:rPr lang="en-US" dirty="0" smtClean="0"/>
              <a:t>a party</a:t>
            </a:r>
            <a:endParaRPr lang="ru-RU" dirty="0" smtClean="0"/>
          </a:p>
          <a:p>
            <a:r>
              <a:rPr lang="en-US" dirty="0" smtClean="0"/>
              <a:t>to give 			</a:t>
            </a:r>
            <a:r>
              <a:rPr lang="ru-RU" dirty="0" smtClean="0"/>
              <a:t>	</a:t>
            </a:r>
            <a:r>
              <a:rPr lang="en-US" dirty="0" smtClean="0"/>
              <a:t>about Saint Valentine’s Day</a:t>
            </a:r>
            <a:endParaRPr lang="ru-RU" dirty="0" smtClean="0"/>
          </a:p>
          <a:p>
            <a:r>
              <a:rPr lang="en-US" dirty="0" smtClean="0"/>
              <a:t>to get 		</a:t>
            </a:r>
            <a:r>
              <a:rPr lang="ru-RU" dirty="0" smtClean="0"/>
              <a:t>	</a:t>
            </a:r>
            <a:r>
              <a:rPr lang="en-US" dirty="0" smtClean="0"/>
              <a:t>	chocolates</a:t>
            </a:r>
            <a:endParaRPr lang="ru-RU" dirty="0" smtClean="0"/>
          </a:p>
          <a:p>
            <a:r>
              <a:rPr lang="en-US" dirty="0" smtClean="0"/>
              <a:t>to make 			</a:t>
            </a:r>
            <a:r>
              <a:rPr lang="ru-RU" dirty="0" smtClean="0"/>
              <a:t>	</a:t>
            </a:r>
            <a:r>
              <a:rPr lang="en-US" dirty="0" smtClean="0"/>
              <a:t>roses</a:t>
            </a:r>
            <a:endParaRPr lang="ru-RU" dirty="0" smtClean="0"/>
          </a:p>
          <a:p>
            <a:r>
              <a:rPr lang="en-US" dirty="0" smtClean="0"/>
              <a:t>to buy 			Valentine’s cards</a:t>
            </a:r>
            <a:endParaRPr lang="ru-RU" dirty="0" smtClean="0"/>
          </a:p>
          <a:p>
            <a:r>
              <a:rPr lang="en-US" dirty="0" smtClean="0"/>
              <a:t>to write 			presents</a:t>
            </a:r>
            <a:endParaRPr lang="ru-RU" dirty="0" smtClean="0"/>
          </a:p>
          <a:p>
            <a:r>
              <a:rPr lang="en-US" dirty="0" smtClean="0"/>
              <a:t>to put a letter box for 	Valentine’s cards</a:t>
            </a:r>
            <a:endParaRPr lang="ru-RU" dirty="0" smtClean="0"/>
          </a:p>
          <a:p>
            <a:endParaRPr lang="ru-RU" dirty="0"/>
          </a:p>
        </p:txBody>
      </p:sp>
      <p:pic>
        <p:nvPicPr>
          <p:cNvPr id="7170" name="Picture 2" descr="C:\Users\User\Desktop\Новая папка (3)\12.jpg"/>
          <p:cNvPicPr>
            <a:picLocks noChangeAspect="1" noChangeArrowheads="1"/>
          </p:cNvPicPr>
          <p:nvPr/>
        </p:nvPicPr>
        <p:blipFill>
          <a:blip r:embed="rId2" cstate="print"/>
          <a:srcRect/>
          <a:stretch>
            <a:fillRect/>
          </a:stretch>
        </p:blipFill>
        <p:spPr bwMode="auto">
          <a:xfrm>
            <a:off x="2267744" y="2564904"/>
            <a:ext cx="2619375" cy="17430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476672"/>
            <a:ext cx="8229600" cy="6381328"/>
          </a:xfrm>
        </p:spPr>
        <p:txBody>
          <a:bodyPr>
            <a:normAutofit fontScale="62500" lnSpcReduction="20000"/>
          </a:bodyPr>
          <a:lstStyle/>
          <a:p>
            <a:pPr>
              <a:buNone/>
            </a:pPr>
            <a:r>
              <a:rPr lang="ru-RU" dirty="0" smtClean="0"/>
              <a:t> </a:t>
            </a:r>
          </a:p>
          <a:p>
            <a:pPr algn="ctr">
              <a:buNone/>
            </a:pPr>
            <a:r>
              <a:rPr lang="en-US" sz="3800" b="1" i="1" dirty="0" smtClean="0">
                <a:solidFill>
                  <a:srgbClr val="FF0000"/>
                </a:solidFill>
              </a:rPr>
              <a:t>Saint Valentine’s Day</a:t>
            </a:r>
          </a:p>
          <a:p>
            <a:pPr algn="ctr">
              <a:buNone/>
            </a:pPr>
            <a:endParaRPr lang="ru-RU" i="1" dirty="0" smtClean="0"/>
          </a:p>
          <a:p>
            <a:r>
              <a:rPr lang="en-US" dirty="0" smtClean="0"/>
              <a:t>Saint Valentine’s Day is a holiday which is celebrated in Great Britain, the USA, and in many European countries. This holiday is celebrated on the 14th</a:t>
            </a:r>
            <a:r>
              <a:rPr lang="en-US" baseline="30000" dirty="0" smtClean="0"/>
              <a:t>th</a:t>
            </a:r>
            <a:r>
              <a:rPr lang="en-US" dirty="0" smtClean="0"/>
              <a:t> of February. It has many legends. One legend tells that Saint Valentine was a priest. He lived in Rome. Saint Valentine was famous for helping lovers.</a:t>
            </a:r>
            <a:endParaRPr lang="ru-RU" dirty="0" smtClean="0"/>
          </a:p>
          <a:p>
            <a:r>
              <a:rPr lang="en-US" dirty="0" smtClean="0"/>
              <a:t>Some people believe that Saint Valentine was the saint patron of birds. The legend tells that birds choose their mates and begin to build their nests.</a:t>
            </a:r>
            <a:endParaRPr lang="ru-RU" dirty="0" smtClean="0"/>
          </a:p>
          <a:p>
            <a:r>
              <a:rPr lang="en-US" dirty="0" smtClean="0"/>
              <a:t>One of the traditions of this festival is to send valentine’s cards. More than two centuries ago people began to send valentine’s cards. There are a lot of different cards for this celebration in Britain. The cards may be humorous or serious, romantic or not. People may even send Saint Valentine’s Day telegram.</a:t>
            </a:r>
            <a:endParaRPr lang="ru-RU" dirty="0" smtClean="0"/>
          </a:p>
          <a:p>
            <a:r>
              <a:rPr lang="en-US" dirty="0" smtClean="0"/>
              <a:t>People send special cards to someone they love. There are special cards to My Husband, My Wife, Mother, Father, and Sweetheart. People usually don’t sign their names. The person who gets the card must guess who sent it.</a:t>
            </a:r>
            <a:endParaRPr lang="ru-RU" dirty="0" smtClean="0"/>
          </a:p>
          <a:p>
            <a:r>
              <a:rPr lang="en-US" dirty="0" smtClean="0"/>
              <a:t>On Valentine’s Day people give each other red roses, because a red rose is a symbol of love. People also give each other chocolates in red boxes that look like hearts.</a:t>
            </a:r>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normAutofit/>
          </a:bodyPr>
          <a:lstStyle/>
          <a:p>
            <a:r>
              <a:rPr lang="en-US" sz="2800" b="1" i="1" dirty="0" smtClean="0">
                <a:solidFill>
                  <a:srgbClr val="7030A0"/>
                </a:solidFill>
              </a:rPr>
              <a:t>Complete the sentences</a:t>
            </a:r>
            <a:endParaRPr lang="ru-RU" sz="2800" b="1" i="1" dirty="0">
              <a:solidFill>
                <a:srgbClr val="7030A0"/>
              </a:solidFill>
            </a:endParaRPr>
          </a:p>
        </p:txBody>
      </p:sp>
      <p:sp>
        <p:nvSpPr>
          <p:cNvPr id="3" name="Содержимое 2"/>
          <p:cNvSpPr>
            <a:spLocks noGrp="1"/>
          </p:cNvSpPr>
          <p:nvPr>
            <p:ph idx="1"/>
          </p:nvPr>
        </p:nvSpPr>
        <p:spPr/>
        <p:txBody>
          <a:bodyPr>
            <a:normAutofit fontScale="62500" lnSpcReduction="20000"/>
          </a:bodyPr>
          <a:lstStyle/>
          <a:p>
            <a:pPr lvl="0"/>
            <a:r>
              <a:rPr lang="en-US" dirty="0" smtClean="0"/>
              <a:t>People celebrate Saint Valentine’s Day on the _________________________.</a:t>
            </a:r>
            <a:endParaRPr lang="ru-RU" dirty="0" smtClean="0"/>
          </a:p>
          <a:p>
            <a:pPr lvl="0"/>
            <a:r>
              <a:rPr lang="en-US" dirty="0" smtClean="0"/>
              <a:t>People believed that birds chose their _____________________ on this day.</a:t>
            </a:r>
            <a:endParaRPr lang="ru-RU" dirty="0" smtClean="0"/>
          </a:p>
          <a:p>
            <a:pPr lvl="0"/>
            <a:r>
              <a:rPr lang="en-US" dirty="0" smtClean="0"/>
              <a:t>People began to _____________ Valentine’s cards more than two centuries ago.</a:t>
            </a:r>
            <a:endParaRPr lang="ru-RU" dirty="0" smtClean="0"/>
          </a:p>
          <a:p>
            <a:pPr lvl="0"/>
            <a:r>
              <a:rPr lang="en-US" dirty="0" smtClean="0"/>
              <a:t>In Britain there are a lot of Valentine’s cards for this ____________________.</a:t>
            </a:r>
            <a:endParaRPr lang="ru-RU" dirty="0" smtClean="0"/>
          </a:p>
          <a:p>
            <a:pPr lvl="0"/>
            <a:r>
              <a:rPr lang="en-US" dirty="0" smtClean="0"/>
              <a:t>The most popular Valentine’s cards are ______________________________.</a:t>
            </a:r>
            <a:endParaRPr lang="ru-RU" dirty="0" smtClean="0"/>
          </a:p>
          <a:p>
            <a:pPr lvl="0"/>
            <a:r>
              <a:rPr lang="en-US" dirty="0" smtClean="0"/>
              <a:t>The sign of love is a red _______________.</a:t>
            </a:r>
            <a:endParaRPr lang="ru-RU" dirty="0" smtClean="0"/>
          </a:p>
          <a:p>
            <a:pPr lvl="0"/>
            <a:r>
              <a:rPr lang="en-US" dirty="0" smtClean="0"/>
              <a:t>People give red roses and _____________________ each other on Valentine’s Day.</a:t>
            </a:r>
            <a:endParaRPr lang="ru-RU" dirty="0" smtClean="0"/>
          </a:p>
          <a:p>
            <a:pPr lvl="0"/>
            <a:r>
              <a:rPr lang="en-US" dirty="0" smtClean="0"/>
              <a:t>Other symbols of Valentine’s day are ______________ , ______________ , ____________ , _______________ , _______________ .</a:t>
            </a:r>
            <a:endParaRPr lang="ru-RU" dirty="0" smtClean="0"/>
          </a:p>
          <a:p>
            <a:endParaRPr lang="ru-RU" dirty="0"/>
          </a:p>
        </p:txBody>
      </p:sp>
      <p:pic>
        <p:nvPicPr>
          <p:cNvPr id="5122" name="Picture 2" descr="C:\Users\User\Desktop\Новая папка (3)\8.jpg"/>
          <p:cNvPicPr>
            <a:picLocks noChangeAspect="1" noChangeArrowheads="1"/>
          </p:cNvPicPr>
          <p:nvPr/>
        </p:nvPicPr>
        <p:blipFill>
          <a:blip r:embed="rId2" cstate="print"/>
          <a:srcRect/>
          <a:stretch>
            <a:fillRect/>
          </a:stretch>
        </p:blipFill>
        <p:spPr bwMode="auto">
          <a:xfrm>
            <a:off x="6953250" y="188640"/>
            <a:ext cx="2190750" cy="172819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титаник.jpg"/>
          <p:cNvPicPr>
            <a:picLocks noGrp="1" noChangeAspect="1"/>
          </p:cNvPicPr>
          <p:nvPr>
            <p:ph idx="1"/>
          </p:nvPr>
        </p:nvPicPr>
        <p:blipFill>
          <a:blip r:embed="rId3" cstate="print"/>
          <a:stretch>
            <a:fillRect/>
          </a:stretch>
        </p:blipFill>
        <p:spPr>
          <a:xfrm>
            <a:off x="-75717" y="332656"/>
            <a:ext cx="9219717" cy="6146478"/>
          </a:xfrm>
        </p:spPr>
      </p:pic>
      <p:pic>
        <p:nvPicPr>
          <p:cNvPr id="6" name="celine-dion_-_my-heart-will-go-on.mp3">
            <a:hlinkClick r:id="" action="ppaction://media"/>
          </p:cNvPr>
          <p:cNvPicPr>
            <a:picLocks noRot="1" noChangeAspect="1"/>
          </p:cNvPicPr>
          <p:nvPr>
            <a:audioFile r:link="rId1"/>
          </p:nvPr>
        </p:nvPicPr>
        <p:blipFill>
          <a:blip r:embed="rId4" cstate="print"/>
          <a:stretch>
            <a:fillRect/>
          </a:stretch>
        </p:blipFill>
        <p:spPr>
          <a:xfrm>
            <a:off x="4449763" y="3306763"/>
            <a:ext cx="244475" cy="2444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9909"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normAutofit fontScale="90000"/>
          </a:bodyPr>
          <a:lstStyle/>
          <a:p>
            <a:r>
              <a:rPr lang="en-US" sz="2700" b="1" i="1" dirty="0" smtClean="0">
                <a:solidFill>
                  <a:srgbClr val="FF0000"/>
                </a:solidFill>
              </a:rPr>
              <a:t>MY HEART WILL GO ON </a:t>
            </a:r>
            <a:r>
              <a:rPr lang="en-US" sz="2700" b="1" dirty="0" smtClean="0"/>
              <a:t/>
            </a:r>
            <a:br>
              <a:rPr lang="en-US" sz="2700" b="1" dirty="0" smtClean="0"/>
            </a:br>
            <a:r>
              <a:rPr lang="en-US" sz="2700" dirty="0" smtClean="0"/>
              <a:t>(Love theme from Titanic)</a:t>
            </a:r>
            <a:r>
              <a:rPr lang="ru-RU" dirty="0" smtClean="0"/>
              <a:t/>
            </a:r>
            <a:br>
              <a:rPr lang="ru-RU" dirty="0" smtClean="0"/>
            </a:br>
            <a:endParaRPr lang="ru-RU" dirty="0"/>
          </a:p>
        </p:txBody>
      </p:sp>
      <p:sp>
        <p:nvSpPr>
          <p:cNvPr id="3" name="Содержимое 2"/>
          <p:cNvSpPr>
            <a:spLocks noGrp="1"/>
          </p:cNvSpPr>
          <p:nvPr>
            <p:ph idx="1"/>
          </p:nvPr>
        </p:nvSpPr>
        <p:spPr>
          <a:xfrm>
            <a:off x="457200" y="1196752"/>
            <a:ext cx="8229600" cy="5661248"/>
          </a:xfrm>
        </p:spPr>
        <p:txBody>
          <a:bodyPr>
            <a:normAutofit fontScale="40000" lnSpcReduction="20000"/>
          </a:bodyPr>
          <a:lstStyle/>
          <a:p>
            <a:r>
              <a:rPr lang="en-US" b="1" dirty="0" smtClean="0"/>
              <a:t>Are, believe, feel, have, hold, know, open, see, show, stay, touch.</a:t>
            </a:r>
            <a:endParaRPr lang="ru-RU" dirty="0" smtClean="0"/>
          </a:p>
          <a:p>
            <a:endParaRPr lang="ru-RU" dirty="0" smtClean="0"/>
          </a:p>
          <a:p>
            <a:r>
              <a:rPr lang="en-US" dirty="0" smtClean="0"/>
              <a:t>Every night in my dreams </a:t>
            </a:r>
            <a:br>
              <a:rPr lang="en-US" dirty="0" smtClean="0"/>
            </a:br>
            <a:r>
              <a:rPr lang="en-US" dirty="0" smtClean="0"/>
              <a:t>I ________ you I ____________ you </a:t>
            </a:r>
            <a:br>
              <a:rPr lang="en-US" dirty="0" smtClean="0"/>
            </a:br>
            <a:r>
              <a:rPr lang="en-US" dirty="0" smtClean="0"/>
              <a:t>That is how I ____________ you go on.</a:t>
            </a:r>
            <a:endParaRPr lang="ru-RU" dirty="0" smtClean="0"/>
          </a:p>
          <a:p>
            <a:r>
              <a:rPr lang="en-US" dirty="0" smtClean="0"/>
              <a:t>Far across the distance </a:t>
            </a:r>
            <a:br>
              <a:rPr lang="en-US" dirty="0" smtClean="0"/>
            </a:br>
            <a:r>
              <a:rPr lang="en-US" dirty="0" smtClean="0"/>
              <a:t>And spaces between us </a:t>
            </a:r>
            <a:br>
              <a:rPr lang="en-US" dirty="0" smtClean="0"/>
            </a:br>
            <a:r>
              <a:rPr lang="en-US" dirty="0" smtClean="0"/>
              <a:t>You __________ come to  ____________ you go on</a:t>
            </a:r>
            <a:endParaRPr lang="ru-RU" dirty="0" smtClean="0"/>
          </a:p>
          <a:p>
            <a:r>
              <a:rPr lang="en-US" dirty="0" smtClean="0"/>
              <a:t>Near, far, wherever you are </a:t>
            </a:r>
            <a:br>
              <a:rPr lang="en-US" dirty="0" smtClean="0"/>
            </a:br>
            <a:r>
              <a:rPr lang="en-US" dirty="0" smtClean="0"/>
              <a:t>I ____________ that the heart does go on </a:t>
            </a:r>
            <a:br>
              <a:rPr lang="en-US" dirty="0" smtClean="0"/>
            </a:br>
            <a:r>
              <a:rPr lang="en-US" dirty="0" smtClean="0"/>
              <a:t>Once more you _____________ the door </a:t>
            </a:r>
            <a:br>
              <a:rPr lang="en-US" dirty="0" smtClean="0"/>
            </a:br>
            <a:r>
              <a:rPr lang="en-US" dirty="0" smtClean="0"/>
              <a:t>and you’re here my heart </a:t>
            </a:r>
            <a:br>
              <a:rPr lang="en-US" dirty="0" smtClean="0"/>
            </a:br>
            <a:r>
              <a:rPr lang="en-US" dirty="0" smtClean="0"/>
              <a:t>And my heart will go on and on </a:t>
            </a:r>
            <a:br>
              <a:rPr lang="en-US" dirty="0" smtClean="0"/>
            </a:br>
            <a:r>
              <a:rPr lang="en-US" dirty="0" smtClean="0"/>
              <a:t> </a:t>
            </a:r>
            <a:endParaRPr lang="ru-RU" dirty="0" smtClean="0"/>
          </a:p>
          <a:p>
            <a:r>
              <a:rPr lang="en-US" dirty="0" smtClean="0"/>
              <a:t>Love can ____________ us one time </a:t>
            </a:r>
            <a:br>
              <a:rPr lang="en-US" dirty="0" smtClean="0"/>
            </a:br>
            <a:r>
              <a:rPr lang="en-US" dirty="0" smtClean="0"/>
              <a:t>And last for lifetime </a:t>
            </a:r>
            <a:br>
              <a:rPr lang="en-US" dirty="0" smtClean="0"/>
            </a:br>
            <a:r>
              <a:rPr lang="en-US" dirty="0" smtClean="0"/>
              <a:t>And never let go till we’re one</a:t>
            </a:r>
            <a:endParaRPr lang="ru-RU" dirty="0" smtClean="0"/>
          </a:p>
          <a:p>
            <a:r>
              <a:rPr lang="en-US" dirty="0" smtClean="0"/>
              <a:t>Love was when I loved you </a:t>
            </a:r>
            <a:br>
              <a:rPr lang="en-US" dirty="0" smtClean="0"/>
            </a:br>
            <a:r>
              <a:rPr lang="en-US" dirty="0" smtClean="0"/>
              <a:t>One true time I ____________ you </a:t>
            </a:r>
            <a:br>
              <a:rPr lang="en-US" dirty="0" smtClean="0"/>
            </a:br>
            <a:r>
              <a:rPr lang="en-US" dirty="0" smtClean="0"/>
              <a:t>In my life we’ll always go on</a:t>
            </a:r>
            <a:endParaRPr lang="ru-RU" dirty="0" smtClean="0"/>
          </a:p>
          <a:p>
            <a:r>
              <a:rPr lang="en-US" dirty="0" smtClean="0"/>
              <a:t>Near, far, wherever you ____________ </a:t>
            </a:r>
            <a:br>
              <a:rPr lang="en-US" dirty="0" smtClean="0"/>
            </a:br>
            <a:r>
              <a:rPr lang="en-US" dirty="0" smtClean="0"/>
              <a:t>I believe that the heart does go on </a:t>
            </a:r>
            <a:br>
              <a:rPr lang="en-US" dirty="0" smtClean="0"/>
            </a:br>
            <a:r>
              <a:rPr lang="en-US" dirty="0" smtClean="0"/>
              <a:t>Once more you open the door </a:t>
            </a:r>
            <a:br>
              <a:rPr lang="en-US" dirty="0" smtClean="0"/>
            </a:br>
            <a:r>
              <a:rPr lang="en-US" dirty="0" smtClean="0"/>
              <a:t>And you’re here in my heart </a:t>
            </a:r>
            <a:br>
              <a:rPr lang="en-US" dirty="0" smtClean="0"/>
            </a:br>
            <a:r>
              <a:rPr lang="en-US" dirty="0" smtClean="0"/>
              <a:t>And my heart will go on and on </a:t>
            </a:r>
            <a:br>
              <a:rPr lang="en-US" dirty="0" smtClean="0"/>
            </a:br>
            <a:r>
              <a:rPr lang="en-US" dirty="0" smtClean="0"/>
              <a:t> </a:t>
            </a:r>
            <a:endParaRPr lang="ru-RU" dirty="0" smtClean="0"/>
          </a:p>
          <a:p>
            <a:r>
              <a:rPr lang="en-US" dirty="0" smtClean="0"/>
              <a:t>There is some love that will not go away </a:t>
            </a:r>
            <a:br>
              <a:rPr lang="en-US" dirty="0" smtClean="0"/>
            </a:br>
            <a:r>
              <a:rPr lang="en-US" dirty="0" smtClean="0"/>
              <a:t>You’re here, there’s nothing I</a:t>
            </a:r>
            <a:r>
              <a:rPr lang="en-US" smtClean="0"/>
              <a:t> feel</a:t>
            </a:r>
            <a:r>
              <a:rPr lang="en-US" dirty="0" smtClean="0"/>
              <a:t/>
            </a:r>
            <a:br>
              <a:rPr lang="en-US" dirty="0" smtClean="0"/>
            </a:br>
            <a:r>
              <a:rPr lang="en-US" dirty="0" smtClean="0"/>
              <a:t>And I know that my heart will go on </a:t>
            </a:r>
            <a:br>
              <a:rPr lang="en-US" dirty="0" smtClean="0"/>
            </a:br>
            <a:r>
              <a:rPr lang="en-US" dirty="0" smtClean="0"/>
              <a:t>We’ll ___________ forever this way </a:t>
            </a:r>
            <a:br>
              <a:rPr lang="en-US" dirty="0" smtClean="0"/>
            </a:br>
            <a:r>
              <a:rPr lang="en-US" dirty="0" smtClean="0"/>
              <a:t>you are safe in my heart </a:t>
            </a:r>
            <a:br>
              <a:rPr lang="en-US" dirty="0" smtClean="0"/>
            </a:br>
            <a:r>
              <a:rPr lang="en-US" dirty="0" smtClean="0"/>
              <a:t>And my heart will go on and on.</a:t>
            </a:r>
            <a:r>
              <a:rPr lang="ru-RU" dirty="0" smtClean="0"/>
              <a:t> </a:t>
            </a:r>
          </a:p>
        </p:txBody>
      </p:sp>
      <p:pic>
        <p:nvPicPr>
          <p:cNvPr id="4098" name="Picture 2" descr="C:\Users\User\Desktop\Новая папка (3)\7.jpg"/>
          <p:cNvPicPr>
            <a:picLocks noChangeAspect="1" noChangeArrowheads="1"/>
          </p:cNvPicPr>
          <p:nvPr/>
        </p:nvPicPr>
        <p:blipFill>
          <a:blip r:embed="rId2" cstate="print"/>
          <a:srcRect/>
          <a:stretch>
            <a:fillRect/>
          </a:stretch>
        </p:blipFill>
        <p:spPr bwMode="auto">
          <a:xfrm>
            <a:off x="4932040" y="1916832"/>
            <a:ext cx="3744416" cy="374441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600</TotalTime>
  <Words>302</Words>
  <Application>Microsoft Office PowerPoint</Application>
  <PresentationFormat>Экран (4:3)</PresentationFormat>
  <Paragraphs>86</Paragraphs>
  <Slides>11</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The Symbols of St.Valentine’s Day</vt:lpstr>
      <vt:lpstr>Слайд 5</vt:lpstr>
      <vt:lpstr>Слайд 6</vt:lpstr>
      <vt:lpstr>Complete the sentences</vt:lpstr>
      <vt:lpstr>Слайд 8</vt:lpstr>
      <vt:lpstr>MY HEART WILL GO ON  (Love theme from Titanic) </vt:lpstr>
      <vt:lpstr>Translate the sayings</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prezentation.</dc:title>
  <dc:creator>Asus</dc:creator>
  <cp:lastModifiedBy>User</cp:lastModifiedBy>
  <cp:revision>49</cp:revision>
  <dcterms:created xsi:type="dcterms:W3CDTF">2015-12-13T05:43:54Z</dcterms:created>
  <dcterms:modified xsi:type="dcterms:W3CDTF">2019-02-18T19:14:42Z</dcterms:modified>
</cp:coreProperties>
</file>