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6" r:id="rId2"/>
    <p:sldId id="257" r:id="rId3"/>
    <p:sldId id="258" r:id="rId4"/>
    <p:sldId id="259" r:id="rId5"/>
    <p:sldId id="260" r:id="rId6"/>
    <p:sldId id="261" r:id="rId7"/>
    <p:sldId id="268" r:id="rId8"/>
    <p:sldId id="271" r:id="rId9"/>
    <p:sldId id="266" r:id="rId10"/>
    <p:sldId id="267" r:id="rId11"/>
    <p:sldId id="274" r:id="rId12"/>
    <p:sldId id="275" r:id="rId13"/>
    <p:sldId id="273"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240E"/>
    <a:srgbClr val="1018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36" autoAdjust="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DF5DA1-9864-4EC2-B554-3C3F118378E2}" type="datetimeFigureOut">
              <a:rPr lang="ru-RU" smtClean="0"/>
              <a:t>28.01.2020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B219F5-0CF6-4FD3-99A4-7487AFEF6DDB}" type="slidenum">
              <a:rPr lang="ru-RU" smtClean="0"/>
              <a:t>‹#›</a:t>
            </a:fld>
            <a:endParaRPr lang="ru-RU"/>
          </a:p>
        </p:txBody>
      </p:sp>
    </p:spTree>
    <p:extLst>
      <p:ext uri="{BB962C8B-B14F-4D97-AF65-F5344CB8AC3E}">
        <p14:creationId xmlns:p14="http://schemas.microsoft.com/office/powerpoint/2010/main" val="2006843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 группе ДОО может оказаться ребенок, который будет заметно отличаться от других детей группы. Он задает много вопросов, проявляя интерес к окружающему, как правило, успешен в деятельности, знает больше, чем его сверстники, отвечает на вопросы раньше, чем воспитатель успел их полностью сформулировать; приносит в детский сад новые интересные книги, увлекательно пересказывает их содержание, придумывает необычные истории и сказки, строит удивительные постройки, экспериментирует с предметами, пытаясь понять различные закономерности. С таким ребенком интересно общаться, но он иногда не «удобен» в общей работе с детьми: перебивает, стараясь быстрее дать ответ, задает вопросы, которые ставят Вас в тупик, навязывает свое мнение, мешает воспитателю заниматься с другими. Возможно, что это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одаренный ребенок.</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Творческие возможности человека проявляются очень рано. Самый интенсивный период его развития —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2–5 лет.</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 этом возрасте закладывается фундамент личности, и она уже проявляет себя. Первичное проявление способностей в непреодолимой, непроизвольной тяге к различным сферам деятельности. Значит, предпосылки творческих возможностей надо искать здесь. Дело родителей, педагогов — поддержать эти стремления ребенка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Одаренность — это высокий уровень развития способностей ребенка, сопровождающийся также значительной познавательной активностью.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Способности всегда проявляются в деятельности, следовательно, и одаренность может проявляться и развиваться только в конкретной деятельности. Выполняя ее, ребенок испытывает удовольствие, радость. Чем больше дошкольник занимается этим видом деятельности, тем больше ему хочется это делать, ему интересен не результат, а сам процесс. Больше всего это относится к специальным способностям: музыкальным, изобразительным, математическим и др.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Воспитатели, муз. работники должны уделять огромное внимание развитию музыкальных способностей. Театральная деятельность развивает дошкольников в разных направлениях.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Одаренность, также как и способность, может быть общей и специальной. Существует одаренность, которая влияет на успешность во многих видах деятельности, и тогда она может быть названа общей одаренностью. Общую одаренность принято подразделять на умственную и художественную.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Умственно одаренные дети способны правильно решать очень разнообразные познавательные задачи. Дети четко видят условие, выделяют в задаче существенные отношения. Задача часто решается в уме, легко и быстро. Ребенок может придумать совершенно неожиданный, оригинальный ход решения задачи.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Умственно одаренные дети обладают также не насыщаемой познавательной активностью, потребностью приобретать новые знания, любознательностью, стремлением находить и решать разнообразные познавательные задачи. Развитие умственных способностей является основным содержанием умственного развития ребенка. Через игры, головоломки, развивающие задачи развивает у детей креативность и гибкость мышления, любознательность, наблюдательность, оригинальность умозаключений. Также развивается воображение, память, внимание. На занятиях воспитатель воспитывает находчивость, активизируем мыслительную деятельность.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Общая художественная одаренность обнаруживается, если ребенок проявляет себя успешно в нескольких видах художественной деятельности, например, изобразительной, музыкальной, литературной.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Можно выделить особенности, дающие возможность предположить высокий уровень развития способностей, одаренность. Они проявляются в повседневной жизни, в самостоятельных занятиях детей, при выполнении различных заданий дома, в детском саду, в кружке.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Эти особенности можно обнаружить, непосредственно наблюдая за ребенком и в беседах с взрослыми, окружающими ребенка.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Первая из них — любознательность, познавательная активность, направленная на знакомство с окружающим миром, на понимание этого мира. Познавательные интересы могут проявляться в разных сферах и разных формах. Это и экспериментирование с различными механизмами, стремление разбить и собирать сложные устройства. Или задавание детьми взрослым вопросов, в которых дети пытаются выявить закономерности, лежащие в основе каких-либо наблюдаемых явлений. Однако постоянные «Почему'?" могут иметь разный смысл. Дети иногда задают вопросы, чтобы привлечь внимание взрослого, наладить с ним общение. Одаренный ребенок задает вопрос с познавательной целью, заинтересован в получении обоснованных, неформальных ответов. О наличии познавательных интересов свидетельствует также поведение ребенка на занятиях, направленное на получение новой информации, решение познавательных задач. Однако может оказаться, что содержание занятий неинтересно одаренному ребенку, так как он проявляет интерес к другой сфере окружающего мира или просто знаком с предлагаемым материалом.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Особенностью мышления одаренного ребенка с высоким уровнем развития умственных способностей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является логичность и последовательность рассуждений</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которая не свойственна большинству людей этого возраста.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Одно из ярких проявлений одаренности в дошкольном возрасте —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богатство фантазии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Одаренные дети, как правило, чаще других что-нибудь придумывают, сочиняют. Процесс фантазирования идет легко, взрослому не надо создавать ситуацию, которая провоцировала бы ребенка — он сам охотно сочиняет. Персонажи, о которых идет речь в придуманной истории, чаще всего необычны, нестандартны, фантастичны. Так, если ребенок со средним уровнем развития фантазии, придумывая сказку про зверей, чаще всего говорит о лисе, медведе, волке, зайце, то в сказках одаренного ребенка появляются такие персонажи как Жар-птица, бобер, черепаха, бабочка и т. п. Действия, которые совершают эти герои, тоже необычны, редко встречаются в рассказах и сказках других детей.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И, наконец, центральным проявлением одаренности, в котором фокусируются все особенности одаренных детей, можно считать характер детских замыслов, относящихся к разным видам деятельности дошкольников. То, как ребенок задумывает игру, как он сочиняет рассказ, как планирует будущую постройку, рисунок или аппликацию помогает определить уровень развития его способностей. Для одаренных детей характерно богатство первоначального замысла, продуманность последовательности выполняемых действий, создание предварительного образа того, как будет разворачиваться сюжет игры или рассказа, как будет выглядеть задуманная конструкция или рисунок. Помимо развернутости и продуманности замысла детей может отличать высокая степень оригинальности — несоответствия общепринятому, что, как правило, передается детям от взрослых путем направленного или стихийного обучения при придумывании кем-то из детей детского коллектива и передается от ребенка к ребенку. Во всем, что придумывает одаренный ребенок, отражается его индивидуальность, его внутренний мир и своеобразие восприятия окружающего мира. Иногда дети дошкольного возраста создают такие замыслы, которые остаются нереализованными, да и не могут быть реализованы из-за их не реалистичности, несоответствия возможностям детей (если речь идет о детской деятельности типа рисования и конструирования). Создавая такие замыслы, дети не исходят из реальной ситуации, не включают планирования предстоящей деятельности, продумывания последовательности ее выполнения и представления конечного результата, а ограничиваются «пустым», как правило, чисто словесным фантазированием. Наличие таких замыслов нельзя считать проявлением детской одаренности.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Выделяемые обычно родителями и воспитателями в качестве признаков умственной одаренности высокое речевое развитие, запоминание большого количества стихов и сказок, сами по себе о такой одаренности свидетельствовать не могут. Большой объем знаний также часто основывается на хорошей памяти ребенка, а хорошая память, хотя и характерна для многих умственно одаренных детей, однако не является определяющим в их развитии. Часто хорошая механическая память оказывается чисто возрастной характеристикой дошкольников, ее уровень значительно меняется на протяжении дальнейшей жизни ребенка. Знания, приобретенные на основе запоминания, могут усваиваться формально, без достаточного осмысления, и вовсе не сказываться на уровне умственного развития дошкольника. Хороший уровень развития речи также не служит сам по себе достоверным показателем одаренности ребенка. Нужно различать случаи так называемого «вербализма», когда развитая речь является единственным «достижением» ребенка и маскирует недостаточное развитие необходимых для этого возраста наглядно — образного мышления, воображения, слабое владение детскими видами деятельности.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 одаренных детей, особенно это проявляется у детей со специальной одаренностью (в области математики, изобразительной деятельности, музыки и других), могут по-разному проявляться различные познавательные процессы. В деятельности, связанной с одаренностью, дети гораздо лучше запоминают, дольше могут быть внимательными, сосредоточенными, дольше сохраняют работоспособность, легче усваивают материал, чем в других видах деятельности.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Часто одаренные дети обладают также рядом сходных личностных черт. Для них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характерно</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упорство в достижении цели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сопровождающееся тем, что ребенок несколько часов подряд может быть поглощен делом, возвращаться к нему в течение нескольких дней, если что-то очень заинтересовало ребенка или его не устраивает результат. Это нередко связано со стремлением ребенка к совершенству, желанием сделать что-то очень хорошо, достигнуть высшего уровня выполнения задания (рисунка, постройки, прочтения стихотворения, сочинения истории и т. п.).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Дети часто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обнаруживают обостренное чувство справедливости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возникающее за счет опережающего нравственного развития. Они остро реагируют на несправедливость окружающего мира, предъявляют высокие требования к себе и окружающим.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Часто для них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характерны повышенная уязвимость и преувеличенные страхи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они чрезвычайно чувствительны к неречевым сигналам окружающих, таким как взгляд, жест, поза.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Одаренным детям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свойственен высокий энергетический потенциал: они рано перестают спать днем, активны в течение всего времени пребывания в детском саду</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Умственно одаренных детей, как правило,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характеризуют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также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неравномерность развития</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опережение умственного развития по сравнению с эмоционально-личностным</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Такое расхождение создает в жизни одаренного ребенка много проблем. Повышенная восприимчивость, чувствительность к окружающему приводит к уязвимости, ранимости психики, не способной адекватно отреагировать на такое количество воздействий.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Дети многое воспринимают на свой счет, чувствуют вину, даже когда их ни в чем не обвиняют.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Критичность к себе часто приводит к тому, что ребенок начинает плохо относиться к самому себе, плохо себя оценивает, становится неуверенным.</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Взрослые не могут понять, почему ребенок с такими большими возможностями так не уверен в себе, чувствителен, раним. Однако часто они сами способствуют этому. Успехи детей со средними, низкими способностями поощряются, их хвалят, замечают их достижения. Успехи же одаренного ребенка считаются чем-то само собой разумеющимся, его не поощряют, боясь перехвалить.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И ребенок начинает сомневаться в своих возможностях, считая, что его не отметили, потому что он сделал что-то недостаточно хорошо. Бывают и такие одаренные дети, которые очень высокого мнения о своих возможностях, и взрослые также, чтобы не перехвалить, стараются не отмечать успехи ребенка. Но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ребенок нуждается в оценке своих достижений.</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И поэтому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следует давать ему понять, что успехи действительно есть. Но лучше сравнивать результаты деятельности одаренного ребенка не с результатами других детей, а с его собственными прежними достижениями.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Одаренные дети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часто находятся в сложных взаимоотношениях с другими детьми группы</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Повышенная активность и инициатива ребенка на занятиях, стремление привлечь внимание взрослого, подкрепленное возможностями ответить на вопросы воспитателя раньше других детей, приводит к тому, что другие дети начинают отрицательно относиться к проявлениям одаренного ребенка. Да и сам одаренный ребенок нередко бывает, нетерпелив по отношению к другим детям, часто не может принять то, что предлагают дети, стоящие ниже его в развитии. Он делает им замечания, перебивает, всячески выражает нетерпение, досаду. Следует учить одаренного ребенка принятию окружающих. В общении с одаренным ребенком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важно быть особенно терпеливым и не забывать хвалить его, когда он проявляет терпение, дает возможность другим детям и взрослым выразить свою мысль полностью, закончить предложение.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Уже в дошкольном возрасте следует учить одаренных детей стараться не наносить обиды другим детям, постоянно поправляя, уточняя, а иногда и высмеивая их высказывания и поступки. Важно объяснить ребенку, что когда-то лучше подождать с ответом, замечанием, чтобы дать возможность и другим детям проявиться, а не просто все время быть первым и добиваться утверждения своего мнения.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Часто родители и воспитатели создают вокруг одаренного ребенка «эффект ореола», ожидая от него высоких результатов буквально во всем. Однако вполне возможно, что способности ребенка высоки только в отдельных сферах. Одаренному дошкольнику полезно сталкиваться с ситуациями, в которых он не блещет, не достигает вершин. Ребенок может принимать участие и получать удовольствие от занятий, в которых он не преуспевает. Следует дать понять ребенку, что неудача — нормальная вещь, случающаяся со всеми.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Выявление одаренных детей возможно различными путями. Самый простой и доступный для воспитателей — это наблюдение. Результаты наблюдения могут быть использованы при заполнении специальных анкет, разрабатываемых для родителей и воспитателей</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Еще один возможный путь —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это тестирование при помощи специальных заданий «тестов интеллекта» — методик, направленных на оценку общих умственных способностей детей, «креативных тестов» — методик, направленных на оценку уровня развития творческого мышления и воображения, и методик, направленных на оценку познавательной активности.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Уровень выполнения детьми «тестов интеллекта» и «креативных тестов» часто не совпадает: те, кто успешнее по первому типу методик, могут не выделяться при выполнении заданий второго типа, и наоборот. Однако возможно и сочетание высокой успешности по обоим видам тестов. Такое сочетание и будет наиболее достоверно свидетельствовать о высоком уровне общей умственной одаренности ребенка.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Проведение тестирования, оценка полученных результатов, их интерпретация должны проводиться только квалифицированными специалистами — психологами.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54038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Возможен также отбор детей в процессе их обучения по специальной программе, когда успевающие дети оцениваются как одаренные. </a:t>
            </a:r>
            <a:endParaRPr lang="ru-RU" dirty="0"/>
          </a:p>
        </p:txBody>
      </p:sp>
      <p:sp>
        <p:nvSpPr>
          <p:cNvPr id="4" name="Номер слайда 3"/>
          <p:cNvSpPr>
            <a:spLocks noGrp="1"/>
          </p:cNvSpPr>
          <p:nvPr>
            <p:ph type="sldNum" sz="quarter" idx="10"/>
          </p:nvPr>
        </p:nvSpPr>
        <p:spPr/>
        <p:txBody>
          <a:bodyPr/>
          <a:lstStyle/>
          <a:p>
            <a:fld id="{93B219F5-0CF6-4FD3-99A4-7487AFEF6DDB}" type="slidenum">
              <a:rPr lang="ru-RU" smtClean="0"/>
              <a:t>10</a:t>
            </a:fld>
            <a:endParaRPr lang="ru-RU"/>
          </a:p>
        </p:txBody>
      </p:sp>
    </p:spTree>
    <p:extLst>
      <p:ext uri="{BB962C8B-B14F-4D97-AF65-F5344CB8AC3E}">
        <p14:creationId xmlns:p14="http://schemas.microsoft.com/office/powerpoint/2010/main" val="871719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820380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3153636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4085175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1293069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2687345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151E138-55E8-4778-9A22-003FD112A84F}"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3847596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151E138-55E8-4778-9A22-003FD112A84F}" type="datetimeFigureOut">
              <a:rPr lang="ru-RU" smtClean="0"/>
              <a:t>28.01.2020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3392504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151E138-55E8-4778-9A22-003FD112A84F}" type="datetimeFigureOut">
              <a:rPr lang="ru-RU" smtClean="0"/>
              <a:t>28.01.2020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352293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151E138-55E8-4778-9A22-003FD112A84F}" type="datetimeFigureOut">
              <a:rPr lang="ru-RU" smtClean="0"/>
              <a:t>28.01.2020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320382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151E138-55E8-4778-9A22-003FD112A84F}"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513814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151E138-55E8-4778-9A22-003FD112A84F}" type="datetimeFigureOut">
              <a:rPr lang="ru-RU" smtClean="0"/>
              <a:t>28.01.2020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FCA83A2-8E30-4B35-BE6A-B86BE23C7F1B}" type="slidenum">
              <a:rPr lang="ru-RU" smtClean="0"/>
              <a:t>‹#›</a:t>
            </a:fld>
            <a:endParaRPr lang="ru-RU"/>
          </a:p>
        </p:txBody>
      </p:sp>
    </p:spTree>
    <p:extLst>
      <p:ext uri="{BB962C8B-B14F-4D97-AF65-F5344CB8AC3E}">
        <p14:creationId xmlns:p14="http://schemas.microsoft.com/office/powerpoint/2010/main" val="1663307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51E138-55E8-4778-9A22-003FD112A84F}" type="datetimeFigureOut">
              <a:rPr lang="ru-RU" smtClean="0"/>
              <a:t>28.01.2020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CA83A2-8E30-4B35-BE6A-B86BE23C7F1B}" type="slidenum">
              <a:rPr lang="ru-RU" smtClean="0"/>
              <a:t>‹#›</a:t>
            </a:fld>
            <a:endParaRPr lang="ru-RU"/>
          </a:p>
        </p:txBody>
      </p:sp>
    </p:spTree>
    <p:extLst>
      <p:ext uri="{BB962C8B-B14F-4D97-AF65-F5344CB8AC3E}">
        <p14:creationId xmlns:p14="http://schemas.microsoft.com/office/powerpoint/2010/main" val="3817623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96490" y="3096491"/>
            <a:ext cx="6858000" cy="665017"/>
          </a:xfrm>
          <a:prstGeom prst="rect">
            <a:avLst/>
          </a:prstGeom>
          <a:ln>
            <a:noFill/>
          </a:ln>
          <a:effectLst/>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8473" y="3870410"/>
            <a:ext cx="3193471" cy="2816594"/>
          </a:xfrm>
          <a:prstGeom prst="rect">
            <a:avLst/>
          </a:prstGeom>
        </p:spPr>
      </p:pic>
      <p:sp>
        <p:nvSpPr>
          <p:cNvPr id="5" name="TextBox 4"/>
          <p:cNvSpPr txBox="1"/>
          <p:nvPr/>
        </p:nvSpPr>
        <p:spPr>
          <a:xfrm>
            <a:off x="1246911" y="4114800"/>
            <a:ext cx="5708071" cy="646331"/>
          </a:xfrm>
          <a:prstGeom prst="rect">
            <a:avLst/>
          </a:prstGeom>
          <a:noFill/>
        </p:spPr>
        <p:txBody>
          <a:bodyPr wrap="square" rtlCol="0">
            <a:spAutoFit/>
          </a:bodyPr>
          <a:lstStyle/>
          <a:p>
            <a:pPr lvl="0"/>
            <a:r>
              <a:rPr lang="ru-RU" b="1" i="1" dirty="0">
                <a:solidFill>
                  <a:srgbClr val="10180A"/>
                </a:solidFill>
                <a:latin typeface="Times New Roman" panose="02020603050405020304" pitchFamily="18" charset="0"/>
                <a:cs typeface="Times New Roman" panose="02020603050405020304" pitchFamily="18" charset="0"/>
              </a:rPr>
              <a:t>ОП.01</a:t>
            </a:r>
            <a:r>
              <a:rPr lang="ru-RU" i="1" dirty="0">
                <a:solidFill>
                  <a:srgbClr val="10180A"/>
                </a:solidFill>
                <a:latin typeface="Times New Roman" panose="02020603050405020304" pitchFamily="18" charset="0"/>
                <a:cs typeface="Times New Roman" panose="02020603050405020304" pitchFamily="18" charset="0"/>
              </a:rPr>
              <a:t> Педагогика</a:t>
            </a:r>
          </a:p>
          <a:p>
            <a:pPr lvl="0"/>
            <a:r>
              <a:rPr lang="ru-RU" b="1" i="1" dirty="0">
                <a:solidFill>
                  <a:srgbClr val="10180A"/>
                </a:solidFill>
                <a:latin typeface="Times New Roman" panose="02020603050405020304" pitchFamily="18" charset="0"/>
                <a:cs typeface="Times New Roman" panose="02020603050405020304" pitchFamily="18" charset="0"/>
              </a:rPr>
              <a:t>Специальность:</a:t>
            </a:r>
            <a:r>
              <a:rPr lang="ru-RU" i="1" dirty="0">
                <a:solidFill>
                  <a:srgbClr val="10180A"/>
                </a:solidFill>
                <a:latin typeface="Times New Roman" panose="02020603050405020304" pitchFamily="18" charset="0"/>
                <a:cs typeface="Times New Roman" panose="02020603050405020304" pitchFamily="18" charset="0"/>
              </a:rPr>
              <a:t>44. 02. 01  Дошкольное образование </a:t>
            </a:r>
          </a:p>
        </p:txBody>
      </p:sp>
      <p:sp>
        <p:nvSpPr>
          <p:cNvPr id="6" name="TextBox 5"/>
          <p:cNvSpPr txBox="1"/>
          <p:nvPr/>
        </p:nvSpPr>
        <p:spPr>
          <a:xfrm>
            <a:off x="1399310" y="5541818"/>
            <a:ext cx="6580908" cy="707886"/>
          </a:xfrm>
          <a:prstGeom prst="rect">
            <a:avLst/>
          </a:prstGeom>
          <a:noFill/>
        </p:spPr>
        <p:txBody>
          <a:bodyPr wrap="square" rtlCol="0">
            <a:spAutoFit/>
          </a:bodyPr>
          <a:lstStyle/>
          <a:p>
            <a:pPr lvl="0" algn="r"/>
            <a:r>
              <a:rPr lang="ru-RU" sz="2000" b="1" i="1" dirty="0">
                <a:solidFill>
                  <a:srgbClr val="10180A"/>
                </a:solidFill>
                <a:latin typeface="Times New Roman" panose="02020603050405020304" pitchFamily="18" charset="0"/>
                <a:cs typeface="Times New Roman" panose="02020603050405020304" pitchFamily="18" charset="0"/>
              </a:rPr>
              <a:t>Преподаватель в</a:t>
            </a:r>
            <a:r>
              <a:rPr lang="ru-RU" sz="2000" b="1" i="1" dirty="0" smtClean="0">
                <a:solidFill>
                  <a:srgbClr val="10180A"/>
                </a:solidFill>
                <a:latin typeface="Times New Roman" panose="02020603050405020304" pitchFamily="18" charset="0"/>
                <a:cs typeface="Times New Roman" panose="02020603050405020304" pitchFamily="18" charset="0"/>
              </a:rPr>
              <a:t>ысшей квалификационной категории: </a:t>
            </a:r>
            <a:endParaRPr lang="ru-RU" sz="2000" b="1" i="1" dirty="0">
              <a:solidFill>
                <a:srgbClr val="10180A"/>
              </a:solidFill>
              <a:latin typeface="Times New Roman" panose="02020603050405020304" pitchFamily="18" charset="0"/>
              <a:cs typeface="Times New Roman" panose="02020603050405020304" pitchFamily="18" charset="0"/>
            </a:endParaRPr>
          </a:p>
          <a:p>
            <a:pPr lvl="0" algn="r"/>
            <a:r>
              <a:rPr lang="ru-RU" sz="2000" i="1" dirty="0">
                <a:solidFill>
                  <a:srgbClr val="10180A"/>
                </a:solidFill>
                <a:latin typeface="Times New Roman" panose="02020603050405020304" pitchFamily="18" charset="0"/>
                <a:cs typeface="Times New Roman" panose="02020603050405020304" pitchFamily="18" charset="0"/>
              </a:rPr>
              <a:t>Гольская Оксана Геннадьевна</a:t>
            </a:r>
          </a:p>
        </p:txBody>
      </p:sp>
      <p:sp>
        <p:nvSpPr>
          <p:cNvPr id="7" name="TextBox 6"/>
          <p:cNvSpPr txBox="1"/>
          <p:nvPr/>
        </p:nvSpPr>
        <p:spPr>
          <a:xfrm>
            <a:off x="5629835" y="6418728"/>
            <a:ext cx="2151530" cy="369332"/>
          </a:xfrm>
          <a:prstGeom prst="rect">
            <a:avLst/>
          </a:prstGeom>
          <a:noFill/>
        </p:spPr>
        <p:txBody>
          <a:bodyPr wrap="square" rtlCol="0">
            <a:spAutoFit/>
          </a:bodyPr>
          <a:lstStyle/>
          <a:p>
            <a:pPr lvl="0"/>
            <a:r>
              <a:rPr lang="ru-RU" b="1" i="1" dirty="0">
                <a:solidFill>
                  <a:srgbClr val="10180A"/>
                </a:solidFill>
                <a:latin typeface="Times New Roman" panose="02020603050405020304" pitchFamily="18" charset="0"/>
                <a:cs typeface="Times New Roman" panose="02020603050405020304" pitchFamily="18" charset="0"/>
              </a:rPr>
              <a:t>г. Благовещенск</a:t>
            </a:r>
          </a:p>
        </p:txBody>
      </p:sp>
      <p:sp>
        <p:nvSpPr>
          <p:cNvPr id="8" name="TextBox 7"/>
          <p:cNvSpPr txBox="1"/>
          <p:nvPr/>
        </p:nvSpPr>
        <p:spPr>
          <a:xfrm>
            <a:off x="1496291" y="221673"/>
            <a:ext cx="10072254" cy="1384995"/>
          </a:xfrm>
          <a:prstGeom prst="rect">
            <a:avLst/>
          </a:prstGeom>
          <a:noFill/>
        </p:spPr>
        <p:txBody>
          <a:bodyPr wrap="square" rtlCol="0">
            <a:spAutoFit/>
          </a:bodyPr>
          <a:lstStyle/>
          <a:p>
            <a:pPr lvl="0" algn="ctr"/>
            <a:r>
              <a:rPr lang="ru-RU" sz="1200" b="1" i="1" dirty="0">
                <a:solidFill>
                  <a:srgbClr val="10180A"/>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10180A"/>
              </a:solidFill>
              <a:latin typeface="Times New Roman" panose="02020603050405020304" pitchFamily="18" charset="0"/>
              <a:ea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10180A"/>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rPr>
              <a:t> </a:t>
            </a:r>
            <a:endParaRPr lang="ru-RU" sz="1200" i="1" dirty="0">
              <a:solidFill>
                <a:srgbClr val="10180A"/>
              </a:solidFill>
              <a:latin typeface="Times New Roman" panose="02020603050405020304" pitchFamily="18" charset="0"/>
              <a:ea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10180A"/>
              </a:solidFill>
              <a:latin typeface="Times New Roman" panose="02020603050405020304" pitchFamily="18" charset="0"/>
              <a:ea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10180A"/>
              </a:solidFill>
              <a:latin typeface="Times New Roman" panose="02020603050405020304" pitchFamily="18" charset="0"/>
              <a:ea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10180A"/>
              </a:solidFill>
              <a:latin typeface="Times New Roman" panose="02020603050405020304" pitchFamily="18" charset="0"/>
              <a:ea typeface="Times New Roman" panose="02020603050405020304" pitchFamily="18" charset="0"/>
            </a:endParaRPr>
          </a:p>
          <a:p>
            <a:pPr lvl="0" algn="ctr"/>
            <a:r>
              <a:rPr lang="ru-RU" sz="1200" b="1" i="1" dirty="0">
                <a:solidFill>
                  <a:srgbClr val="10180A"/>
                </a:solidFill>
                <a:latin typeface="Times New Roman" panose="02020603050405020304" pitchFamily="18" charset="0"/>
                <a:ea typeface="Times New Roman" panose="02020603050405020304" pitchFamily="18" charset="0"/>
              </a:rPr>
              <a:t>(ГПОАУ АО АПК)</a:t>
            </a:r>
            <a:endParaRPr lang="ru-RU" sz="1200" b="1" i="1" dirty="0">
              <a:solidFill>
                <a:srgbClr val="10180A"/>
              </a:solidFill>
              <a:latin typeface="Arial" pitchFamily="34" charset="0"/>
              <a:cs typeface="Arial" pitchFamily="34" charset="0"/>
            </a:endParaRPr>
          </a:p>
        </p:txBody>
      </p:sp>
      <p:pic>
        <p:nvPicPr>
          <p:cNvPr id="9" name="Рисунок 8"/>
          <p:cNvPicPr>
            <a:picLocks noChangeAspect="1"/>
          </p:cNvPicPr>
          <p:nvPr/>
        </p:nvPicPr>
        <p:blipFill>
          <a:blip r:embed="rId4"/>
          <a:stretch>
            <a:fillRect/>
          </a:stretch>
        </p:blipFill>
        <p:spPr>
          <a:xfrm>
            <a:off x="2084912" y="360931"/>
            <a:ext cx="1524132" cy="890093"/>
          </a:xfrm>
          <a:prstGeom prst="rect">
            <a:avLst/>
          </a:prstGeom>
        </p:spPr>
      </p:pic>
      <p:sp>
        <p:nvSpPr>
          <p:cNvPr id="10" name="TextBox 9"/>
          <p:cNvSpPr txBox="1"/>
          <p:nvPr/>
        </p:nvSpPr>
        <p:spPr>
          <a:xfrm>
            <a:off x="2840181" y="1775692"/>
            <a:ext cx="7259783" cy="584775"/>
          </a:xfrm>
          <a:prstGeom prst="rect">
            <a:avLst/>
          </a:prstGeom>
          <a:noFill/>
        </p:spPr>
        <p:txBody>
          <a:bodyPr wrap="square" rtlCol="0">
            <a:spAutoFit/>
          </a:bodyPr>
          <a:lstStyle/>
          <a:p>
            <a:pPr algn="ctr"/>
            <a:r>
              <a:rPr lang="ru-RU" sz="3200" b="1" i="1" dirty="0" smtClean="0">
                <a:solidFill>
                  <a:srgbClr val="10180A"/>
                </a:solidFill>
                <a:latin typeface="Times New Roman" panose="02020603050405020304" pitchFamily="18" charset="0"/>
                <a:ea typeface="Times New Roman" panose="02020603050405020304" pitchFamily="18" charset="0"/>
              </a:rPr>
              <a:t>Детская </a:t>
            </a:r>
            <a:r>
              <a:rPr lang="ru-RU" sz="3200" b="1" i="1" dirty="0" smtClean="0">
                <a:solidFill>
                  <a:srgbClr val="10180A"/>
                </a:solidFill>
                <a:latin typeface="Times New Roman" panose="02020603050405020304" pitchFamily="18" charset="0"/>
                <a:ea typeface="Times New Roman" panose="02020603050405020304" pitchFamily="18" charset="0"/>
              </a:rPr>
              <a:t>одарённость </a:t>
            </a:r>
            <a:endParaRPr lang="ru-RU" b="1" i="1" dirty="0">
              <a:solidFill>
                <a:srgbClr val="10180A"/>
              </a:solidFill>
            </a:endParaRPr>
          </a:p>
        </p:txBody>
      </p:sp>
      <p:sp>
        <p:nvSpPr>
          <p:cNvPr id="2" name="TextBox 1"/>
          <p:cNvSpPr txBox="1"/>
          <p:nvPr/>
        </p:nvSpPr>
        <p:spPr>
          <a:xfrm>
            <a:off x="2618510" y="2387355"/>
            <a:ext cx="9337963" cy="1323439"/>
          </a:xfrm>
          <a:prstGeom prst="rect">
            <a:avLst/>
          </a:prstGeom>
          <a:noFill/>
        </p:spPr>
        <p:txBody>
          <a:bodyPr wrap="square" rtlCol="0">
            <a:spAutoFit/>
          </a:bodyPr>
          <a:lstStyle/>
          <a:p>
            <a:pPr algn="r"/>
            <a:r>
              <a:rPr lang="ru-RU" sz="2000" i="1" dirty="0">
                <a:latin typeface="Times New Roman" panose="02020603050405020304" pitchFamily="18" charset="0"/>
                <a:ea typeface="Times New Roman" panose="02020603050405020304" pitchFamily="18" charset="0"/>
              </a:rPr>
              <a:t>«</a:t>
            </a:r>
            <a:r>
              <a:rPr lang="ru-RU" sz="2000" i="1" dirty="0" smtClean="0">
                <a:latin typeface="Times New Roman" panose="02020603050405020304" pitchFamily="18" charset="0"/>
                <a:ea typeface="Times New Roman" panose="02020603050405020304" pitchFamily="18" charset="0"/>
              </a:rPr>
              <a:t>Одарённость </a:t>
            </a:r>
            <a:r>
              <a:rPr lang="ru-RU" sz="2000" i="1" dirty="0">
                <a:latin typeface="Times New Roman" panose="02020603050405020304" pitchFamily="18" charset="0"/>
                <a:ea typeface="Times New Roman" panose="02020603050405020304" pitchFamily="18" charset="0"/>
              </a:rPr>
              <a:t>человека </a:t>
            </a:r>
            <a:r>
              <a:rPr lang="ru-RU" sz="2000" i="1" dirty="0" smtClean="0">
                <a:latin typeface="Times New Roman" panose="02020603050405020304" pitchFamily="18" charset="0"/>
                <a:ea typeface="Times New Roman" panose="02020603050405020304" pitchFamily="18" charset="0"/>
              </a:rPr>
              <a:t>- это </a:t>
            </a:r>
            <a:r>
              <a:rPr lang="ru-RU" sz="2000" i="1" dirty="0">
                <a:latin typeface="Times New Roman" panose="02020603050405020304" pitchFamily="18" charset="0"/>
                <a:ea typeface="Times New Roman" panose="02020603050405020304" pitchFamily="18" charset="0"/>
              </a:rPr>
              <a:t>маленький росточек, едва проклюнувшийся из земли и требующий к себе огромного внимания. Необходимо холить и лелеять, ухаживать за ним, сделать его благороднее, чтобы он вырос и дал обильный плод</a:t>
            </a:r>
            <a:r>
              <a:rPr lang="ru-RU" sz="2000" i="1" dirty="0" smtClean="0">
                <a:latin typeface="Times New Roman" panose="02020603050405020304" pitchFamily="18" charset="0"/>
                <a:ea typeface="Times New Roman" panose="02020603050405020304" pitchFamily="18" charset="0"/>
              </a:rPr>
              <a:t>».</a:t>
            </a:r>
          </a:p>
          <a:p>
            <a:pPr algn="r"/>
            <a:r>
              <a:rPr lang="ru-RU" sz="2000" i="1" dirty="0">
                <a:latin typeface="Times New Roman" panose="02020603050405020304" pitchFamily="18" charset="0"/>
                <a:ea typeface="Times New Roman" panose="02020603050405020304" pitchFamily="18" charset="0"/>
              </a:rPr>
              <a:t>В. А. Сухомлинский</a:t>
            </a:r>
            <a:r>
              <a:rPr lang="ru-RU" sz="2000" i="1" dirty="0" smtClean="0">
                <a:latin typeface="Times New Roman" panose="02020603050405020304" pitchFamily="18" charset="0"/>
                <a:ea typeface="Times New Roman" panose="02020603050405020304" pitchFamily="18" charset="0"/>
              </a:rPr>
              <a:t> </a:t>
            </a:r>
            <a:endParaRPr lang="ru-RU" sz="2000" i="1" dirty="0"/>
          </a:p>
        </p:txBody>
      </p:sp>
    </p:spTree>
    <p:extLst>
      <p:ext uri="{BB962C8B-B14F-4D97-AF65-F5344CB8AC3E}">
        <p14:creationId xmlns:p14="http://schemas.microsoft.com/office/powerpoint/2010/main" val="512991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117272" y="3117273"/>
            <a:ext cx="6858000" cy="623454"/>
          </a:xfrm>
          <a:prstGeom prst="rect">
            <a:avLst/>
          </a:prstGeom>
        </p:spPr>
      </p:pic>
      <p:sp>
        <p:nvSpPr>
          <p:cNvPr id="2" name="TextBox 1"/>
          <p:cNvSpPr txBox="1"/>
          <p:nvPr/>
        </p:nvSpPr>
        <p:spPr>
          <a:xfrm>
            <a:off x="2092036" y="277091"/>
            <a:ext cx="9199419" cy="1077218"/>
          </a:xfrm>
          <a:prstGeom prst="rect">
            <a:avLst/>
          </a:prstGeom>
          <a:noFill/>
        </p:spPr>
        <p:txBody>
          <a:bodyPr wrap="square" rtlCol="0">
            <a:spAutoFit/>
          </a:bodyPr>
          <a:lstStyle/>
          <a:p>
            <a:pPr lvl="0" algn="ctr"/>
            <a:r>
              <a:rPr lang="ru-RU" sz="3200" b="1" i="1" dirty="0">
                <a:solidFill>
                  <a:srgbClr val="17240E"/>
                </a:solidFill>
                <a:latin typeface="Times New Roman" panose="02020603050405020304" pitchFamily="18" charset="0"/>
                <a:ea typeface="Times New Roman" panose="02020603050405020304" pitchFamily="18" charset="0"/>
              </a:rPr>
              <a:t>Особенности работы с одаренными детьми </a:t>
            </a:r>
            <a:r>
              <a:rPr lang="ru-RU" sz="3200" b="1" i="1" dirty="0">
                <a:solidFill>
                  <a:prstClr val="black"/>
                </a:solidFill>
                <a:latin typeface="Times New Roman" panose="02020603050405020304" pitchFamily="18" charset="0"/>
                <a:ea typeface="Times New Roman" panose="02020603050405020304" pitchFamily="18" charset="0"/>
              </a:rPr>
              <a:t>в дошкольном образовательном учреждении</a:t>
            </a:r>
          </a:p>
        </p:txBody>
      </p:sp>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0816" y="1551709"/>
            <a:ext cx="9388617" cy="5153891"/>
          </a:xfrm>
          <a:prstGeom prst="rect">
            <a:avLst/>
          </a:prstGeom>
        </p:spPr>
      </p:pic>
    </p:spTree>
    <p:extLst>
      <p:ext uri="{BB962C8B-B14F-4D97-AF65-F5344CB8AC3E}">
        <p14:creationId xmlns:p14="http://schemas.microsoft.com/office/powerpoint/2010/main" val="22576351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96490" y="3096491"/>
            <a:ext cx="6858000" cy="665017"/>
          </a:xfrm>
          <a:prstGeom prst="rect">
            <a:avLst/>
          </a:prstGeom>
          <a:ln>
            <a:noFill/>
          </a:ln>
          <a:effectLst/>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03323" y="3870372"/>
            <a:ext cx="2957944" cy="2732227"/>
          </a:xfrm>
          <a:prstGeom prst="rect">
            <a:avLst/>
          </a:prstGeom>
        </p:spPr>
      </p:pic>
      <p:sp>
        <p:nvSpPr>
          <p:cNvPr id="2" name="TextBox 1"/>
          <p:cNvSpPr txBox="1"/>
          <p:nvPr/>
        </p:nvSpPr>
        <p:spPr>
          <a:xfrm>
            <a:off x="2011680" y="295422"/>
            <a:ext cx="8848578" cy="523220"/>
          </a:xfrm>
          <a:prstGeom prst="rect">
            <a:avLst/>
          </a:prstGeom>
          <a:noFill/>
        </p:spPr>
        <p:txBody>
          <a:bodyPr wrap="square" rtlCol="0">
            <a:spAutoFit/>
          </a:bodyPr>
          <a:lstStyle/>
          <a:p>
            <a:r>
              <a:rPr lang="ru-RU" sz="2800" b="1" i="1" dirty="0" smtClean="0">
                <a:latin typeface="Times New Roman" panose="02020603050405020304" pitchFamily="18" charset="0"/>
                <a:cs typeface="Times New Roman" panose="02020603050405020304" pitchFamily="18" charset="0"/>
              </a:rPr>
              <a:t>Домашнее задание</a:t>
            </a:r>
            <a:endParaRPr lang="ru-RU" sz="2800" b="1"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322362" y="928468"/>
            <a:ext cx="10494499" cy="3108543"/>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       Доработать конспект – лекцию по теме урока по вопросам:</a:t>
            </a:r>
          </a:p>
          <a:p>
            <a:pPr marL="457200" indent="-457200">
              <a:buFontTx/>
              <a:buChar char="-"/>
            </a:pPr>
            <a:r>
              <a:rPr lang="ru-RU" sz="2800" i="1" dirty="0" smtClean="0">
                <a:latin typeface="Times New Roman" panose="02020603050405020304" pitchFamily="18" charset="0"/>
                <a:cs typeface="Times New Roman" panose="02020603050405020304" pitchFamily="18" charset="0"/>
              </a:rPr>
              <a:t>примеры одарённых детей;</a:t>
            </a: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особенности </a:t>
            </a:r>
            <a:r>
              <a:rPr lang="ru-RU" sz="2800" i="1" dirty="0">
                <a:latin typeface="Times New Roman" panose="02020603050405020304" pitchFamily="18" charset="0"/>
                <a:cs typeface="Times New Roman" panose="02020603050405020304" pitchFamily="18" charset="0"/>
              </a:rPr>
              <a:t>работы с одаренными детьми в дошкольном образовательном </a:t>
            </a:r>
            <a:r>
              <a:rPr lang="ru-RU" sz="2800" i="1" dirty="0" smtClean="0">
                <a:latin typeface="Times New Roman" panose="02020603050405020304" pitchFamily="18" charset="0"/>
                <a:cs typeface="Times New Roman" panose="02020603050405020304" pitchFamily="18" charset="0"/>
              </a:rPr>
              <a:t>учреждении.</a:t>
            </a:r>
          </a:p>
          <a:p>
            <a:pPr algn="just"/>
            <a:r>
              <a:rPr lang="ru-RU" sz="2800" i="1" dirty="0" smtClean="0">
                <a:latin typeface="Times New Roman" panose="02020603050405020304" pitchFamily="18" charset="0"/>
                <a:cs typeface="Times New Roman" panose="02020603050405020304" pitchFamily="18" charset="0"/>
              </a:rPr>
              <a:t>       Знать отличие понятий «гений», «талант», «одарённость», «способность»; виды одарённости.</a:t>
            </a:r>
            <a:endParaRPr lang="ru-RU" sz="2800" i="1" dirty="0">
              <a:latin typeface="Times New Roman" panose="02020603050405020304" pitchFamily="18" charset="0"/>
              <a:cs typeface="Times New Roman" panose="02020603050405020304" pitchFamily="18" charset="0"/>
            </a:endParaRPr>
          </a:p>
          <a:p>
            <a:pPr marL="457200" indent="-457200">
              <a:buFontTx/>
              <a:buChar char="-"/>
            </a:pPr>
            <a:endParaRPr lang="ru-RU"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2837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96490" y="3096491"/>
            <a:ext cx="6858000" cy="665017"/>
          </a:xfrm>
          <a:prstGeom prst="rect">
            <a:avLst/>
          </a:prstGeom>
          <a:ln>
            <a:noFill/>
          </a:ln>
          <a:effectLst/>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31926" y="4339529"/>
            <a:ext cx="2570018" cy="2347476"/>
          </a:xfrm>
          <a:prstGeom prst="rect">
            <a:avLst/>
          </a:prstGeom>
        </p:spPr>
      </p:pic>
      <p:sp>
        <p:nvSpPr>
          <p:cNvPr id="2" name="TextBox 1"/>
          <p:cNvSpPr txBox="1"/>
          <p:nvPr/>
        </p:nvSpPr>
        <p:spPr>
          <a:xfrm>
            <a:off x="1565564" y="263236"/>
            <a:ext cx="8257309" cy="523220"/>
          </a:xfrm>
          <a:prstGeom prst="rect">
            <a:avLst/>
          </a:prstGeom>
          <a:noFill/>
        </p:spPr>
        <p:txBody>
          <a:bodyPr wrap="square" rtlCol="0">
            <a:spAutoFit/>
          </a:bodyPr>
          <a:lstStyle/>
          <a:p>
            <a:r>
              <a:rPr lang="ru-RU" sz="2800" b="1" i="1" dirty="0" smtClean="0">
                <a:latin typeface="Times New Roman" panose="02020603050405020304" pitchFamily="18" charset="0"/>
                <a:cs typeface="Times New Roman" panose="02020603050405020304" pitchFamily="18" charset="0"/>
              </a:rPr>
              <a:t>Источники</a:t>
            </a:r>
            <a:endParaRPr lang="ru-RU" sz="2800" b="1"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955963" y="886691"/>
            <a:ext cx="11028219" cy="3385542"/>
          </a:xfrm>
          <a:prstGeom prst="rect">
            <a:avLst/>
          </a:prstGeom>
          <a:noFill/>
        </p:spPr>
        <p:txBody>
          <a:bodyPr wrap="square" rtlCol="0">
            <a:spAutoFit/>
          </a:bodyPr>
          <a:lstStyle/>
          <a:p>
            <a:pPr marL="285750" indent="-285750" algn="just">
              <a:lnSpc>
                <a:spcPct val="107000"/>
              </a:lnSpc>
              <a:spcAft>
                <a:spcPts val="0"/>
              </a:spcAft>
              <a:buFont typeface="Arial" panose="020B0604020202020204" pitchFamily="34" charset="0"/>
              <a:buChar char="•"/>
            </a:pPr>
            <a:r>
              <a:rPr lang="ru-RU" sz="2000" i="1" dirty="0">
                <a:latin typeface="Times New Roman" panose="02020603050405020304" pitchFamily="18" charset="0"/>
                <a:ea typeface="Times New Roman" panose="02020603050405020304" pitchFamily="18" charset="0"/>
                <a:cs typeface="Times New Roman" panose="02020603050405020304" pitchFamily="18" charset="0"/>
              </a:rPr>
              <a:t>Брюханова И. И., Пантыкина В. М. Одаренные дети в детском саду // Молодой ученый. — 2014. — №16. — С. 320-322. — URL https://moluch.ru/archive/75/12857/ (дата обращения: 23.01.2018</a:t>
            </a:r>
            <a:r>
              <a:rPr lang="ru-RU" sz="2000" i="1" dirty="0" smtClean="0">
                <a:latin typeface="Times New Roman" panose="02020603050405020304" pitchFamily="18" charset="0"/>
                <a:ea typeface="Times New Roman" panose="02020603050405020304" pitchFamily="18" charset="0"/>
                <a:cs typeface="Times New Roman" panose="02020603050405020304" pitchFamily="18" charset="0"/>
              </a:rPr>
              <a:t>).</a:t>
            </a:r>
          </a:p>
          <a:p>
            <a:pPr marL="285750" indent="-285750" algn="just">
              <a:lnSpc>
                <a:spcPct val="107000"/>
              </a:lnSpc>
              <a:spcAft>
                <a:spcPts val="0"/>
              </a:spcAft>
              <a:buFont typeface="Arial" panose="020B0604020202020204" pitchFamily="34" charset="0"/>
              <a:buChar char="•"/>
            </a:pPr>
            <a:r>
              <a:rPr lang="ru-RU" sz="2000" i="1" dirty="0">
                <a:latin typeface="Times New Roman" panose="02020603050405020304" pitchFamily="18" charset="0"/>
                <a:ea typeface="Times New Roman" panose="02020603050405020304" pitchFamily="18" charset="0"/>
                <a:cs typeface="Times New Roman" panose="02020603050405020304" pitchFamily="18" charset="0"/>
              </a:rPr>
              <a:t>Выготский Л. С. Педагогическая психология / Под ред. В. В. Давыдова. М., 1991. </a:t>
            </a:r>
            <a:endParaRPr lang="ru-RU" sz="20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sz="2000" i="1" dirty="0" smtClean="0">
                <a:latin typeface="Times New Roman" panose="02020603050405020304" pitchFamily="18" charset="0"/>
                <a:ea typeface="Times New Roman" panose="02020603050405020304" pitchFamily="18" charset="0"/>
                <a:cs typeface="Times New Roman" panose="02020603050405020304" pitchFamily="18" charset="0"/>
              </a:rPr>
              <a:t>Гилъбух </a:t>
            </a:r>
            <a:r>
              <a:rPr lang="ru-RU" sz="2000" i="1" dirty="0">
                <a:latin typeface="Times New Roman" panose="02020603050405020304" pitchFamily="18" charset="0"/>
                <a:ea typeface="Times New Roman" panose="02020603050405020304" pitchFamily="18" charset="0"/>
                <a:cs typeface="Times New Roman" panose="02020603050405020304" pitchFamily="18" charset="0"/>
              </a:rPr>
              <a:t>Ю. З. Внимание: одаренные дети. М., 1991. </a:t>
            </a:r>
            <a:endParaRPr lang="ru-RU" sz="2000" i="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Доровской А.И. Сто советов по развитию одарённости детей. Родителям, воспитателям, учителям. М., Российское педагогическое агентство, 1997г.</a:t>
            </a:r>
          </a:p>
          <a:p>
            <a:pPr marL="285750" indent="-285750" algn="just">
              <a:lnSpc>
                <a:spcPct val="107000"/>
              </a:lnSpc>
              <a:spcAft>
                <a:spcPts val="0"/>
              </a:spcAft>
              <a:buFont typeface="Arial" panose="020B0604020202020204" pitchFamily="34" charset="0"/>
              <a:buChar char="•"/>
            </a:pPr>
            <a:r>
              <a:rPr lang="ru-RU" sz="2000" i="1" dirty="0" smtClean="0">
                <a:latin typeface="Times New Roman" panose="02020603050405020304" pitchFamily="18" charset="0"/>
                <a:ea typeface="Calibri" panose="020F0502020204030204" pitchFamily="34" charset="0"/>
                <a:cs typeface="Times New Roman" panose="02020603050405020304" pitchFamily="18" charset="0"/>
              </a:rPr>
              <a:t>Клименко В.В. Как воспитать вундеркинда. – Харьков: Фолио; СПб.: Кристалл, 1996. – 463с. – (Семейный альбом).</a:t>
            </a:r>
            <a:endParaRPr lang="ru-RU" sz="2000" i="1"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ru-RU" sz="2000" i="1" dirty="0" smtClean="0">
                <a:latin typeface="Times New Roman" panose="02020603050405020304" pitchFamily="18" charset="0"/>
                <a:ea typeface="Times New Roman" panose="02020603050405020304" pitchFamily="18" charset="0"/>
                <a:cs typeface="Times New Roman" panose="02020603050405020304" pitchFamily="18" charset="0"/>
              </a:rPr>
              <a:t>Одаренные </a:t>
            </a:r>
            <a:r>
              <a:rPr lang="ru-RU" sz="2000" i="1" dirty="0">
                <a:latin typeface="Times New Roman" panose="02020603050405020304" pitchFamily="18" charset="0"/>
                <a:ea typeface="Times New Roman" panose="02020603050405020304" pitchFamily="18" charset="0"/>
                <a:cs typeface="Times New Roman" panose="02020603050405020304" pitchFamily="18" charset="0"/>
              </a:rPr>
              <a:t>дети / Пер. с англ. Д. А. Линника, А. Г. Мкервали; Под ред. Г. В. Бурменской, В. М. Слуцкого. М., </a:t>
            </a:r>
            <a:r>
              <a:rPr lang="ru-RU" sz="2000" i="1" dirty="0" smtClean="0">
                <a:latin typeface="Times New Roman" panose="02020603050405020304" pitchFamily="18" charset="0"/>
                <a:ea typeface="Times New Roman" panose="02020603050405020304" pitchFamily="18" charset="0"/>
                <a:cs typeface="Times New Roman" panose="02020603050405020304" pitchFamily="18" charset="0"/>
              </a:rPr>
              <a:t>1991.</a:t>
            </a:r>
          </a:p>
        </p:txBody>
      </p:sp>
      <p:sp>
        <p:nvSpPr>
          <p:cNvPr id="6" name="TextBox 5"/>
          <p:cNvSpPr txBox="1"/>
          <p:nvPr/>
        </p:nvSpPr>
        <p:spPr>
          <a:xfrm>
            <a:off x="955963" y="4225636"/>
            <a:ext cx="8285019" cy="2486167"/>
          </a:xfrm>
          <a:prstGeom prst="rect">
            <a:avLst/>
          </a:prstGeom>
          <a:noFill/>
        </p:spPr>
        <p:txBody>
          <a:bodyPr wrap="square" rtlCol="0">
            <a:spAutoFit/>
          </a:bodyPr>
          <a:lstStyle/>
          <a:p>
            <a:pPr marL="285750" lvl="0" indent="-285750" algn="just">
              <a:lnSpc>
                <a:spcPct val="107000"/>
              </a:lnSpc>
              <a:buFont typeface="Arial" panose="020B0604020202020204" pitchFamily="34" charset="0"/>
              <a:buChar char="•"/>
            </a:pPr>
            <a:r>
              <a:rPr lang="ru-RU" sz="20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Савенков А. И. Одарённые дети в детском саду и школе: Учеб. пособие для студ. высш. пед. учеб. заведений.- М.: Издательский центр «Академия», 2000. – 232с. </a:t>
            </a:r>
          </a:p>
          <a:p>
            <a:pPr marL="285750" lvl="0" indent="-285750" algn="just">
              <a:lnSpc>
                <a:spcPct val="107000"/>
              </a:lnSpc>
              <a:buFont typeface="Arial" panose="020B0604020202020204" pitchFamily="34" charset="0"/>
              <a:buChar char="•"/>
            </a:pPr>
            <a:r>
              <a:rPr lang="ru-RU" sz="20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Слуцкий В. М. «Одаренные дети», </a:t>
            </a:r>
            <a:r>
              <a:rPr lang="ru-RU" sz="20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сайт </a:t>
            </a:r>
            <a:r>
              <a:rPr lang="ru-RU" sz="2000" i="1" dirty="0" smtClean="0">
                <a:latin typeface="Times New Roman" panose="02020603050405020304" pitchFamily="18" charset="0"/>
                <a:ea typeface="Times New Roman" panose="02020603050405020304" pitchFamily="18" charset="0"/>
                <a:cs typeface="Times New Roman" panose="02020603050405020304" pitchFamily="18" charset="0"/>
              </a:rPr>
              <a:t>www.friendship.com.ru </a:t>
            </a:r>
            <a:endParaRPr lang="ru-RU" sz="2000" i="1" dirty="0">
              <a:latin typeface="Calibri" panose="020F0502020204030204" pitchFamily="34" charset="0"/>
              <a:ea typeface="Times New Roman" panose="02020603050405020304" pitchFamily="18" charset="0"/>
              <a:cs typeface="Times New Roman" panose="02020603050405020304" pitchFamily="18" charset="0"/>
            </a:endParaRPr>
          </a:p>
          <a:p>
            <a:pPr marL="285750" lvl="0" indent="-285750" algn="just">
              <a:lnSpc>
                <a:spcPct val="107000"/>
              </a:lnSpc>
              <a:buFont typeface="Arial" panose="020B0604020202020204" pitchFamily="34" charset="0"/>
              <a:buChar char="•"/>
            </a:pPr>
            <a:r>
              <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Шевченко Л.Л. Практическая педагогическая этика (экспериментально – дидактический комплекс). </a:t>
            </a:r>
            <a:r>
              <a:rPr lang="ru-RU" sz="2000" i="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 М.:  </a:t>
            </a:r>
            <a:r>
              <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Издательство </a:t>
            </a:r>
            <a:r>
              <a:rPr lang="ru-RU" sz="2000" i="1"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Соборъ, 1997</a:t>
            </a:r>
            <a:r>
              <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ru-RU" sz="2000" i="1"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80311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82636" y="3082637"/>
            <a:ext cx="6858000" cy="692726"/>
          </a:xfrm>
          <a:prstGeom prst="rect">
            <a:avLst/>
          </a:prstGeom>
        </p:spPr>
      </p:pic>
    </p:spTree>
    <p:extLst>
      <p:ext uri="{BB962C8B-B14F-4D97-AF65-F5344CB8AC3E}">
        <p14:creationId xmlns:p14="http://schemas.microsoft.com/office/powerpoint/2010/main" val="2334880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124199" y="3124200"/>
            <a:ext cx="6858000" cy="609599"/>
          </a:xfrm>
          <a:prstGeom prst="rect">
            <a:avLst/>
          </a:prstGeom>
        </p:spPr>
      </p:pic>
      <p:sp>
        <p:nvSpPr>
          <p:cNvPr id="2" name="TextBox 1"/>
          <p:cNvSpPr txBox="1"/>
          <p:nvPr/>
        </p:nvSpPr>
        <p:spPr>
          <a:xfrm>
            <a:off x="1191491" y="623455"/>
            <a:ext cx="10543309" cy="1384995"/>
          </a:xfrm>
          <a:prstGeom prst="rect">
            <a:avLst/>
          </a:prstGeom>
          <a:noFill/>
        </p:spPr>
        <p:txBody>
          <a:bodyPr wrap="square" rtlCol="0">
            <a:spAutoFit/>
          </a:bodyPr>
          <a:lstStyle/>
          <a:p>
            <a:pPr algn="just"/>
            <a:r>
              <a:rPr lang="ru-RU" sz="2800" b="1" i="1" dirty="0" smtClean="0">
                <a:solidFill>
                  <a:srgbClr val="10180A"/>
                </a:solidFill>
                <a:latin typeface="Times New Roman" panose="02020603050405020304" pitchFamily="18" charset="0"/>
                <a:cs typeface="Times New Roman" panose="02020603050405020304" pitchFamily="18" charset="0"/>
              </a:rPr>
              <a:t>       </a:t>
            </a:r>
            <a:r>
              <a:rPr lang="ru-RU" sz="2800" b="1" i="1" dirty="0" smtClean="0">
                <a:solidFill>
                  <a:srgbClr val="17240E"/>
                </a:solidFill>
                <a:latin typeface="Times New Roman" panose="02020603050405020304" pitchFamily="18" charset="0"/>
                <a:cs typeface="Times New Roman" panose="02020603050405020304" pitchFamily="18" charset="0"/>
              </a:rPr>
              <a:t>Способности</a:t>
            </a:r>
            <a:r>
              <a:rPr lang="ru-RU" sz="2800" i="1" dirty="0" smtClean="0">
                <a:solidFill>
                  <a:srgbClr val="17240E"/>
                </a:solidFill>
                <a:latin typeface="Times New Roman" panose="02020603050405020304" pitchFamily="18" charset="0"/>
                <a:cs typeface="Times New Roman" panose="02020603050405020304" pitchFamily="18" charset="0"/>
              </a:rPr>
              <a:t> – отличительные психические свойства, обусловливающие возможности ребёнка в той или иной деятельности.</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191491" y="2631566"/>
            <a:ext cx="6359236" cy="2246769"/>
          </a:xfrm>
          <a:prstGeom prst="rect">
            <a:avLst/>
          </a:prstGeom>
          <a:noFill/>
        </p:spPr>
        <p:txBody>
          <a:bodyPr wrap="square" rtlCol="0">
            <a:spAutoFit/>
          </a:bodyPr>
          <a:lstStyle/>
          <a:p>
            <a:pPr algn="just"/>
            <a:r>
              <a:rPr lang="ru-RU" sz="2800" b="1" i="1" dirty="0" smtClean="0">
                <a:solidFill>
                  <a:srgbClr val="17240E"/>
                </a:solidFill>
                <a:latin typeface="Times New Roman" panose="02020603050405020304" pitchFamily="18" charset="0"/>
                <a:cs typeface="Times New Roman" panose="02020603050405020304" pitchFamily="18" charset="0"/>
              </a:rPr>
              <a:t>       Одарённость</a:t>
            </a:r>
            <a:r>
              <a:rPr lang="ru-RU" sz="2800" i="1" dirty="0" smtClean="0">
                <a:solidFill>
                  <a:srgbClr val="17240E"/>
                </a:solidFill>
                <a:latin typeface="Times New Roman" panose="02020603050405020304" pitchFamily="18" charset="0"/>
                <a:cs typeface="Times New Roman" panose="02020603050405020304" pitchFamily="18" charset="0"/>
              </a:rPr>
              <a:t> – своеобразное сочетание способностей у человека, единство, которое они составляют с своём взаимодействии, приводящим к высоким достижениям.</a:t>
            </a:r>
            <a:endParaRPr lang="ru-RU" sz="2800" i="1" dirty="0">
              <a:solidFill>
                <a:srgbClr val="17240E"/>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32617" y="2742874"/>
            <a:ext cx="3942485" cy="3959261"/>
          </a:xfrm>
          <a:prstGeom prst="rect">
            <a:avLst/>
          </a:prstGeom>
        </p:spPr>
      </p:pic>
    </p:spTree>
    <p:extLst>
      <p:ext uri="{BB962C8B-B14F-4D97-AF65-F5344CB8AC3E}">
        <p14:creationId xmlns:p14="http://schemas.microsoft.com/office/powerpoint/2010/main" val="3064876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96491" y="3096491"/>
            <a:ext cx="6858000" cy="665017"/>
          </a:xfrm>
          <a:prstGeom prst="rect">
            <a:avLst/>
          </a:prstGeom>
        </p:spPr>
      </p:pic>
      <p:sp>
        <p:nvSpPr>
          <p:cNvPr id="2" name="TextBox 1"/>
          <p:cNvSpPr txBox="1"/>
          <p:nvPr/>
        </p:nvSpPr>
        <p:spPr>
          <a:xfrm>
            <a:off x="1233056" y="374073"/>
            <a:ext cx="9961418" cy="523220"/>
          </a:xfrm>
          <a:prstGeom prst="rect">
            <a:avLst/>
          </a:prstGeom>
          <a:noFill/>
        </p:spPr>
        <p:txBody>
          <a:bodyPr wrap="square" rtlCol="0">
            <a:spAutoFit/>
          </a:bodyPr>
          <a:lstStyle/>
          <a:p>
            <a:pPr algn="ctr"/>
            <a:r>
              <a:rPr lang="ru-RU" sz="2800" b="1" i="1" dirty="0" smtClean="0">
                <a:solidFill>
                  <a:srgbClr val="17240E"/>
                </a:solidFill>
                <a:latin typeface="Times New Roman" panose="02020603050405020304" pitchFamily="18" charset="0"/>
                <a:cs typeface="Times New Roman" panose="02020603050405020304" pitchFamily="18" charset="0"/>
              </a:rPr>
              <a:t>Признаки одарённости. </a:t>
            </a:r>
            <a:r>
              <a:rPr lang="ru-RU" sz="2800" i="1" dirty="0" smtClean="0">
                <a:solidFill>
                  <a:srgbClr val="17240E"/>
                </a:solidFill>
                <a:latin typeface="Times New Roman" panose="02020603050405020304" pitchFamily="18" charset="0"/>
                <a:cs typeface="Times New Roman" panose="02020603050405020304" pitchFamily="18" charset="0"/>
              </a:rPr>
              <a:t>Раннее детство (1-3 года)</a:t>
            </a:r>
            <a:endParaRPr lang="ru-RU" sz="2800" i="1" dirty="0">
              <a:solidFill>
                <a:srgbClr val="17240E"/>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3056" y="3215514"/>
            <a:ext cx="3034144" cy="3389494"/>
          </a:xfrm>
          <a:prstGeom prst="rect">
            <a:avLst/>
          </a:prstGeom>
        </p:spPr>
      </p:pic>
      <p:sp>
        <p:nvSpPr>
          <p:cNvPr id="5" name="TextBox 4"/>
          <p:cNvSpPr txBox="1"/>
          <p:nvPr/>
        </p:nvSpPr>
        <p:spPr>
          <a:xfrm>
            <a:off x="1108363" y="1094509"/>
            <a:ext cx="10654147" cy="1815882"/>
          </a:xfrm>
          <a:prstGeom prst="rect">
            <a:avLst/>
          </a:prstGeom>
          <a:noFill/>
        </p:spPr>
        <p:txBody>
          <a:bodyPr wrap="square" rtlCol="0">
            <a:spAutoFit/>
          </a:bodyPr>
          <a:lstStyle/>
          <a:p>
            <a:pPr algn="just"/>
            <a:r>
              <a:rPr lang="ru-RU" sz="2800" i="1" dirty="0" smtClean="0">
                <a:solidFill>
                  <a:srgbClr val="17240E"/>
                </a:solidFill>
                <a:latin typeface="Times New Roman" panose="02020603050405020304" pitchFamily="18" charset="0"/>
                <a:cs typeface="Times New Roman" panose="02020603050405020304" pitchFamily="18" charset="0"/>
              </a:rPr>
              <a:t>       Неуёмное любопытство, бесконечные вопросы, умение следить за несколькими событиями, большой словарный запас, увлечённость словесными раскрашиваниями, развитая речь, употребление сложных слов и предложений (развёрнутых). </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4862945" y="2798619"/>
            <a:ext cx="6899564" cy="3220316"/>
          </a:xfrm>
          <a:prstGeom prst="rect">
            <a:avLst/>
          </a:prstGeom>
          <a:noFill/>
        </p:spPr>
        <p:txBody>
          <a:bodyPr wrap="square" rtlCol="0">
            <a:spAutoFit/>
          </a:bodyPr>
          <a:lstStyle/>
          <a:p>
            <a:pPr algn="just"/>
            <a:r>
              <a:rPr lang="ru-RU" sz="2800" i="1" dirty="0" smtClean="0">
                <a:solidFill>
                  <a:prstClr val="black"/>
                </a:solidFill>
                <a:latin typeface="Times New Roman" panose="02020603050405020304" pitchFamily="18" charset="0"/>
                <a:cs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Повышенная </a:t>
            </a:r>
            <a:r>
              <a:rPr lang="ru-RU" sz="2800" i="1" dirty="0">
                <a:solidFill>
                  <a:srgbClr val="17240E"/>
                </a:solidFill>
                <a:latin typeface="Times New Roman" panose="02020603050405020304" pitchFamily="18" charset="0"/>
                <a:cs typeface="Times New Roman" panose="02020603050405020304" pitchFamily="18" charset="0"/>
              </a:rPr>
              <a:t>концентрация внимания на чём – то одном, упорство в достижении результата в сфере, которая ему интересна, способности к рисованию, музыке, </a:t>
            </a:r>
            <a:r>
              <a:rPr lang="ru-RU" sz="2800" i="1" dirty="0" smtClean="0">
                <a:solidFill>
                  <a:srgbClr val="17240E"/>
                </a:solidFill>
                <a:latin typeface="Times New Roman" panose="02020603050405020304" pitchFamily="18" charset="0"/>
                <a:cs typeface="Times New Roman" panose="02020603050405020304" pitchFamily="18" charset="0"/>
              </a:rPr>
              <a:t>счёту, нетерпеливость и порывистость, изобретательность и богатая фантазия.</a:t>
            </a:r>
            <a:endParaRPr lang="ru-RU" sz="2800" i="1" dirty="0">
              <a:solidFill>
                <a:srgbClr val="1724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64468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68782" y="3068782"/>
            <a:ext cx="6858000" cy="720435"/>
          </a:xfrm>
          <a:prstGeom prst="rect">
            <a:avLst/>
          </a:prstGeom>
        </p:spPr>
      </p:pic>
      <p:sp>
        <p:nvSpPr>
          <p:cNvPr id="2" name="TextBox 1"/>
          <p:cNvSpPr txBox="1"/>
          <p:nvPr/>
        </p:nvSpPr>
        <p:spPr>
          <a:xfrm>
            <a:off x="1981200" y="290945"/>
            <a:ext cx="9047018" cy="523220"/>
          </a:xfrm>
          <a:prstGeom prst="rect">
            <a:avLst/>
          </a:prstGeom>
          <a:noFill/>
        </p:spPr>
        <p:txBody>
          <a:bodyPr wrap="square" rtlCol="0">
            <a:spAutoFit/>
          </a:bodyPr>
          <a:lstStyle/>
          <a:p>
            <a:r>
              <a:rPr lang="ru-RU" sz="2800" b="1" i="1" dirty="0">
                <a:solidFill>
                  <a:srgbClr val="17240E"/>
                </a:solidFill>
                <a:latin typeface="Times New Roman" panose="02020603050405020304" pitchFamily="18" charset="0"/>
                <a:cs typeface="Times New Roman" panose="02020603050405020304" pitchFamily="18" charset="0"/>
              </a:rPr>
              <a:t>Признаки одарённости</a:t>
            </a:r>
            <a:r>
              <a:rPr lang="ru-RU" sz="2800" b="1" i="1" dirty="0" smtClean="0">
                <a:solidFill>
                  <a:srgbClr val="17240E"/>
                </a:solidFill>
                <a:latin typeface="Times New Roman" panose="02020603050405020304" pitchFamily="18" charset="0"/>
                <a:cs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Дошкольный период (4- 7 лет)</a:t>
            </a:r>
            <a:endParaRPr lang="ru-RU" dirty="0">
              <a:solidFill>
                <a:srgbClr val="17240E"/>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33055" y="3156761"/>
            <a:ext cx="3505199" cy="3701239"/>
          </a:xfrm>
          <a:prstGeom prst="rect">
            <a:avLst/>
          </a:prstGeom>
          <a:ln>
            <a:noFill/>
          </a:ln>
          <a:effectLst>
            <a:softEdge rad="112500"/>
          </a:effectLst>
        </p:spPr>
      </p:pic>
      <p:sp>
        <p:nvSpPr>
          <p:cNvPr id="5" name="TextBox 4"/>
          <p:cNvSpPr txBox="1"/>
          <p:nvPr/>
        </p:nvSpPr>
        <p:spPr>
          <a:xfrm>
            <a:off x="1233055" y="1039091"/>
            <a:ext cx="10668000" cy="2246769"/>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Отличная память, интуитивные скачки (перескакивание через «этажи»), яркое воображение, нечёткость в разграничении реальности и фантазии, преувеличенные страхи, эгоцентризм, тонкая моторная координация, предпочитает общество старших детей и взрослых. </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268295" y="2937164"/>
            <a:ext cx="6632760" cy="3539430"/>
          </a:xfrm>
          <a:prstGeom prst="rect">
            <a:avLst/>
          </a:prstGeom>
          <a:noFill/>
        </p:spPr>
        <p:txBody>
          <a:bodyPr wrap="square" rtlCol="0">
            <a:spAutoFit/>
          </a:bodyPr>
          <a:lstStyle/>
          <a:p>
            <a:pPr lvl="0" algn="just"/>
            <a:r>
              <a:rPr lang="ru-RU" sz="2800" i="1" dirty="0" smtClean="0">
                <a:solidFill>
                  <a:prstClr val="black"/>
                </a:solidFill>
                <a:latin typeface="Times New Roman" panose="02020603050405020304" pitchFamily="18" charset="0"/>
                <a:cs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Добр</a:t>
            </a:r>
            <a:r>
              <a:rPr lang="ru-RU" sz="2800" i="1" dirty="0">
                <a:solidFill>
                  <a:srgbClr val="17240E"/>
                </a:solidFill>
                <a:latin typeface="Times New Roman" panose="02020603050405020304" pitchFamily="18" charset="0"/>
                <a:cs typeface="Times New Roman" panose="02020603050405020304" pitchFamily="18" charset="0"/>
              </a:rPr>
              <a:t>, открыт, понятлив; превосходное владение искусством речевой коммуникации; громадная </a:t>
            </a:r>
            <a:r>
              <a:rPr lang="ru-RU" sz="2800" i="1" dirty="0" smtClean="0">
                <a:solidFill>
                  <a:srgbClr val="17240E"/>
                </a:solidFill>
                <a:latin typeface="Times New Roman" panose="02020603050405020304" pitchFamily="18" charset="0"/>
                <a:cs typeface="Times New Roman" panose="02020603050405020304" pitchFamily="18" charset="0"/>
              </a:rPr>
              <a:t>любознательность, изобретение собственных слов, склонность к активному исследованию окружающего; острое реагирование на несправедливость.</a:t>
            </a:r>
            <a:endParaRPr lang="ru-RU" sz="2800" i="1" dirty="0">
              <a:solidFill>
                <a:srgbClr val="1724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656992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61854" y="3061855"/>
            <a:ext cx="6858000" cy="734290"/>
          </a:xfrm>
          <a:prstGeom prst="rect">
            <a:avLst/>
          </a:prstGeom>
        </p:spPr>
      </p:pic>
      <p:sp>
        <p:nvSpPr>
          <p:cNvPr id="2" name="TextBox 1"/>
          <p:cNvSpPr txBox="1"/>
          <p:nvPr/>
        </p:nvSpPr>
        <p:spPr>
          <a:xfrm>
            <a:off x="1939636" y="263236"/>
            <a:ext cx="9185564" cy="523220"/>
          </a:xfrm>
          <a:prstGeom prst="rect">
            <a:avLst/>
          </a:prstGeom>
          <a:noFill/>
        </p:spPr>
        <p:txBody>
          <a:bodyPr wrap="square" rtlCol="0">
            <a:spAutoFit/>
          </a:bodyPr>
          <a:lstStyle/>
          <a:p>
            <a:pPr lvl="0"/>
            <a:r>
              <a:rPr lang="ru-RU" sz="2800" b="1" i="1" dirty="0">
                <a:solidFill>
                  <a:srgbClr val="17240E"/>
                </a:solidFill>
                <a:latin typeface="Times New Roman" panose="02020603050405020304" pitchFamily="18" charset="0"/>
                <a:cs typeface="Times New Roman" panose="02020603050405020304" pitchFamily="18" charset="0"/>
              </a:rPr>
              <a:t>Признаки одарённости. </a:t>
            </a:r>
            <a:r>
              <a:rPr lang="ru-RU" sz="2800" i="1" dirty="0">
                <a:solidFill>
                  <a:srgbClr val="17240E"/>
                </a:solidFill>
                <a:latin typeface="Times New Roman" panose="02020603050405020304" pitchFamily="18" charset="0"/>
                <a:cs typeface="Times New Roman" panose="02020603050405020304" pitchFamily="18" charset="0"/>
              </a:rPr>
              <a:t>Ш</a:t>
            </a:r>
            <a:r>
              <a:rPr lang="ru-RU" sz="2800" i="1" dirty="0" smtClean="0">
                <a:solidFill>
                  <a:srgbClr val="17240E"/>
                </a:solidFill>
                <a:latin typeface="Times New Roman" panose="02020603050405020304" pitchFamily="18" charset="0"/>
                <a:cs typeface="Times New Roman" panose="02020603050405020304" pitchFamily="18" charset="0"/>
              </a:rPr>
              <a:t>кольный </a:t>
            </a:r>
            <a:r>
              <a:rPr lang="ru-RU" sz="2800" i="1" dirty="0">
                <a:solidFill>
                  <a:srgbClr val="17240E"/>
                </a:solidFill>
                <a:latin typeface="Times New Roman" panose="02020603050405020304" pitchFamily="18" charset="0"/>
                <a:cs typeface="Times New Roman" panose="02020603050405020304" pitchFamily="18" charset="0"/>
              </a:rPr>
              <a:t>период </a:t>
            </a:r>
            <a:r>
              <a:rPr lang="ru-RU" sz="2800" i="1" dirty="0" smtClean="0">
                <a:solidFill>
                  <a:srgbClr val="17240E"/>
                </a:solidFill>
                <a:latin typeface="Times New Roman" panose="02020603050405020304" pitchFamily="18" charset="0"/>
                <a:cs typeface="Times New Roman" panose="02020603050405020304" pitchFamily="18" charset="0"/>
              </a:rPr>
              <a:t>(8 -17 </a:t>
            </a:r>
            <a:r>
              <a:rPr lang="ru-RU" sz="2800" i="1" dirty="0">
                <a:solidFill>
                  <a:srgbClr val="17240E"/>
                </a:solidFill>
                <a:latin typeface="Times New Roman" panose="02020603050405020304" pitchFamily="18" charset="0"/>
                <a:cs typeface="Times New Roman" panose="02020603050405020304" pitchFamily="18" charset="0"/>
              </a:rPr>
              <a:t>лет)</a:t>
            </a:r>
            <a:endParaRPr lang="ru-RU" dirty="0">
              <a:solidFill>
                <a:srgbClr val="17240E"/>
              </a:solidFill>
            </a:endParaRPr>
          </a:p>
        </p:txBody>
      </p:sp>
      <p:sp>
        <p:nvSpPr>
          <p:cNvPr id="5" name="TextBox 4"/>
          <p:cNvSpPr txBox="1"/>
          <p:nvPr/>
        </p:nvSpPr>
        <p:spPr>
          <a:xfrm>
            <a:off x="1330036" y="928255"/>
            <a:ext cx="10518096" cy="2677656"/>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Успех во многих начинаниях, высокие результаты, потребность в коллекционировании, классификации, с удовольствием принимает сложные и долгосрочные задания, великолепное чувство юмора, развита оперативная память, сформированность навыков логического мышления, выраженная установка на творческое </a:t>
            </a:r>
            <a:r>
              <a:rPr lang="ru-RU" sz="2800" i="1" dirty="0">
                <a:solidFill>
                  <a:srgbClr val="17240E"/>
                </a:solidFill>
                <a:latin typeface="Times New Roman" panose="02020603050405020304" pitchFamily="18" charset="0"/>
                <a:cs typeface="Times New Roman" panose="02020603050405020304" pitchFamily="18" charset="0"/>
              </a:rPr>
              <a:t>выполнение</a:t>
            </a:r>
          </a:p>
        </p:txBody>
      </p:sp>
      <p:sp>
        <p:nvSpPr>
          <p:cNvPr id="6" name="TextBox 5"/>
          <p:cNvSpPr txBox="1"/>
          <p:nvPr/>
        </p:nvSpPr>
        <p:spPr>
          <a:xfrm>
            <a:off x="1330036" y="3505199"/>
            <a:ext cx="6345382" cy="2677656"/>
          </a:xfrm>
          <a:prstGeom prst="rect">
            <a:avLst/>
          </a:prstGeom>
          <a:noFill/>
        </p:spPr>
        <p:txBody>
          <a:bodyPr wrap="square" rtlCol="0">
            <a:spAutoFit/>
          </a:bodyPr>
          <a:lstStyle/>
          <a:p>
            <a:pPr lvl="0" algn="just"/>
            <a:r>
              <a:rPr lang="ru-RU" sz="2800" i="1" dirty="0" smtClean="0">
                <a:solidFill>
                  <a:srgbClr val="17240E"/>
                </a:solidFill>
                <a:latin typeface="Times New Roman" panose="02020603050405020304" pitchFamily="18" charset="0"/>
                <a:cs typeface="Times New Roman" panose="02020603050405020304" pitchFamily="18" charset="0"/>
              </a:rPr>
              <a:t>заданий</a:t>
            </a:r>
            <a:r>
              <a:rPr lang="ru-RU" sz="2800" i="1" dirty="0">
                <a:solidFill>
                  <a:srgbClr val="17240E"/>
                </a:solidFill>
                <a:latin typeface="Times New Roman" panose="02020603050405020304" pitchFamily="18" charset="0"/>
                <a:cs typeface="Times New Roman" panose="02020603050405020304" pitchFamily="18" charset="0"/>
              </a:rPr>
              <a:t>, владение основными компонентами умения учиться, оригинальность словесных ассоциаций, построение чёткого образа предстоящей деятельности, создание </a:t>
            </a:r>
            <a:r>
              <a:rPr lang="ru-RU" sz="2800" i="1" dirty="0">
                <a:solidFill>
                  <a:prstClr val="black"/>
                </a:solidFill>
                <a:latin typeface="Times New Roman" panose="02020603050405020304" pitchFamily="18" charset="0"/>
                <a:cs typeface="Times New Roman" panose="02020603050405020304" pitchFamily="18" charset="0"/>
              </a:rPr>
              <a:t>в воображении альтернативных систем.</a:t>
            </a:r>
          </a:p>
        </p:txBody>
      </p:sp>
      <p:pic>
        <p:nvPicPr>
          <p:cNvPr id="7" name="Рисунок 6"/>
          <p:cNvPicPr>
            <a:picLocks noChangeAspect="1"/>
          </p:cNvPicPr>
          <p:nvPr/>
        </p:nvPicPr>
        <p:blipFill rotWithShape="1">
          <a:blip r:embed="rId3" cstate="print">
            <a:extLst>
              <a:ext uri="{28A0092B-C50C-407E-A947-70E740481C1C}">
                <a14:useLocalDpi xmlns:a14="http://schemas.microsoft.com/office/drawing/2010/main" val="0"/>
              </a:ext>
            </a:extLst>
          </a:blip>
          <a:srcRect b="7802"/>
          <a:stretch/>
        </p:blipFill>
        <p:spPr>
          <a:xfrm>
            <a:off x="8007926" y="3184568"/>
            <a:ext cx="3601598" cy="3419631"/>
          </a:xfrm>
          <a:prstGeom prst="rect">
            <a:avLst/>
          </a:prstGeom>
          <a:ln>
            <a:noFill/>
          </a:ln>
          <a:effectLst>
            <a:softEdge rad="112500"/>
          </a:effectLst>
        </p:spPr>
      </p:pic>
    </p:spTree>
    <p:extLst>
      <p:ext uri="{BB962C8B-B14F-4D97-AF65-F5344CB8AC3E}">
        <p14:creationId xmlns:p14="http://schemas.microsoft.com/office/powerpoint/2010/main" val="95864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75709" y="3075709"/>
            <a:ext cx="6858000" cy="706581"/>
          </a:xfrm>
          <a:prstGeom prst="rect">
            <a:avLst/>
          </a:prstGeom>
        </p:spPr>
      </p:pic>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57855" y="2241570"/>
            <a:ext cx="2923307" cy="4541916"/>
          </a:xfrm>
          <a:prstGeom prst="rect">
            <a:avLst/>
          </a:prstGeom>
        </p:spPr>
      </p:pic>
      <p:sp>
        <p:nvSpPr>
          <p:cNvPr id="3" name="TextBox 2"/>
          <p:cNvSpPr txBox="1"/>
          <p:nvPr/>
        </p:nvSpPr>
        <p:spPr>
          <a:xfrm>
            <a:off x="1634836" y="429491"/>
            <a:ext cx="9199419" cy="523220"/>
          </a:xfrm>
          <a:prstGeom prst="rect">
            <a:avLst/>
          </a:prstGeom>
          <a:noFill/>
        </p:spPr>
        <p:txBody>
          <a:bodyPr wrap="square" rtlCol="0">
            <a:spAutoFit/>
          </a:bodyPr>
          <a:lstStyle/>
          <a:p>
            <a:pPr lvl="0"/>
            <a:r>
              <a:rPr lang="ru-RU" sz="2800" b="1" i="1" dirty="0">
                <a:solidFill>
                  <a:srgbClr val="17240E"/>
                </a:solidFill>
                <a:latin typeface="Times New Roman" panose="02020603050405020304" pitchFamily="18" charset="0"/>
                <a:cs typeface="Times New Roman" panose="02020603050405020304" pitchFamily="18" charset="0"/>
              </a:rPr>
              <a:t>Признаки одарённости. </a:t>
            </a:r>
            <a:r>
              <a:rPr lang="ru-RU" sz="2800" i="1" dirty="0" smtClean="0">
                <a:solidFill>
                  <a:srgbClr val="17240E"/>
                </a:solidFill>
                <a:latin typeface="Times New Roman" panose="02020603050405020304" pitchFamily="18" charset="0"/>
                <a:cs typeface="Times New Roman" panose="02020603050405020304" pitchFamily="18" charset="0"/>
              </a:rPr>
              <a:t>Взрослый </a:t>
            </a:r>
            <a:r>
              <a:rPr lang="ru-RU" sz="2800" i="1" dirty="0">
                <a:solidFill>
                  <a:srgbClr val="17240E"/>
                </a:solidFill>
                <a:latin typeface="Times New Roman" panose="02020603050405020304" pitchFamily="18" charset="0"/>
                <a:cs typeface="Times New Roman" panose="02020603050405020304" pitchFamily="18" charset="0"/>
              </a:rPr>
              <a:t>период </a:t>
            </a:r>
            <a:r>
              <a:rPr lang="ru-RU" sz="2800" i="1" dirty="0" smtClean="0">
                <a:solidFill>
                  <a:srgbClr val="17240E"/>
                </a:solidFill>
                <a:latin typeface="Times New Roman" panose="02020603050405020304" pitchFamily="18" charset="0"/>
                <a:cs typeface="Times New Roman" panose="02020603050405020304" pitchFamily="18" charset="0"/>
              </a:rPr>
              <a:t>(после 18 лет</a:t>
            </a:r>
            <a:r>
              <a:rPr lang="ru-RU" sz="2800" i="1" dirty="0">
                <a:solidFill>
                  <a:srgbClr val="17240E"/>
                </a:solidFill>
                <a:latin typeface="Times New Roman" panose="02020603050405020304" pitchFamily="18" charset="0"/>
                <a:cs typeface="Times New Roman" panose="02020603050405020304" pitchFamily="18" charset="0"/>
              </a:rPr>
              <a:t>)</a:t>
            </a:r>
            <a:endParaRPr lang="ru-RU" dirty="0">
              <a:solidFill>
                <a:srgbClr val="17240E"/>
              </a:solidFill>
            </a:endParaRPr>
          </a:p>
        </p:txBody>
      </p:sp>
      <p:sp>
        <p:nvSpPr>
          <p:cNvPr id="5" name="TextBox 4"/>
          <p:cNvSpPr txBox="1"/>
          <p:nvPr/>
        </p:nvSpPr>
        <p:spPr>
          <a:xfrm>
            <a:off x="1357745" y="1260764"/>
            <a:ext cx="10363200" cy="1815882"/>
          </a:xfrm>
          <a:prstGeom prst="rect">
            <a:avLst/>
          </a:prstGeom>
          <a:noFill/>
        </p:spPr>
        <p:txBody>
          <a:bodyPr wrap="square" rtlCol="0">
            <a:spAutoFit/>
          </a:bodyPr>
          <a:lstStyle/>
          <a:p>
            <a:pPr algn="just"/>
            <a:r>
              <a:rPr lang="ru-RU" dirty="0" smtClean="0"/>
              <a:t>        </a:t>
            </a:r>
            <a:r>
              <a:rPr lang="ru-RU" sz="2800" i="1" dirty="0" smtClean="0">
                <a:solidFill>
                  <a:srgbClr val="17240E"/>
                </a:solidFill>
                <a:latin typeface="Times New Roman" panose="02020603050405020304" pitchFamily="18" charset="0"/>
                <a:cs typeface="Times New Roman" panose="02020603050405020304" pitchFamily="18" charset="0"/>
              </a:rPr>
              <a:t>Лёгкость усвоения новых идей и знаний, комбинирование знаний оригинальными способами, гибкость в концентрациях, способах действий, социальных ситуациях. Отлично развиты навыки общения, открыт, дружелюбен, ценит юмор</a:t>
            </a:r>
            <a:r>
              <a:rPr lang="ru-RU" sz="2800" i="1" dirty="0" smtClean="0">
                <a:latin typeface="Times New Roman" panose="02020603050405020304" pitchFamily="18" charset="0"/>
                <a:cs typeface="Times New Roman" panose="02020603050405020304" pitchFamily="18" charset="0"/>
              </a:rPr>
              <a:t>.</a:t>
            </a:r>
            <a:endParaRPr lang="ru-RU" sz="28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357746" y="3076646"/>
            <a:ext cx="6996546" cy="3108543"/>
          </a:xfrm>
          <a:prstGeom prst="rect">
            <a:avLst/>
          </a:prstGeom>
          <a:noFill/>
        </p:spPr>
        <p:txBody>
          <a:bodyPr wrap="square" rtlCol="0">
            <a:spAutoFit/>
          </a:bodyPr>
          <a:lstStyle/>
          <a:p>
            <a:pPr algn="just"/>
            <a:r>
              <a:rPr lang="ru-RU" sz="2800" i="1" dirty="0" smtClean="0">
                <a:solidFill>
                  <a:srgbClr val="17240E"/>
                </a:solidFill>
                <a:latin typeface="Times New Roman" panose="02020603050405020304" pitchFamily="18" charset="0"/>
                <a:cs typeface="Times New Roman" panose="02020603050405020304" pitchFamily="18" charset="0"/>
              </a:rPr>
              <a:t>Живое и непосредственное воображение.  Не подавляет своих чувств и эмоций. Активен, настойчив, энергичен, склонен к риску. Нетерпелив при выполнении рутинной работы, предпочитает сложные задания. Независим в суждениях и поведении.</a:t>
            </a:r>
            <a:endParaRPr lang="ru-RU" sz="2800" i="1" dirty="0">
              <a:solidFill>
                <a:srgbClr val="1724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84306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82636" y="3082637"/>
            <a:ext cx="6858000" cy="692726"/>
          </a:xfrm>
          <a:prstGeom prst="rect">
            <a:avLst/>
          </a:prstGeom>
        </p:spPr>
      </p:pic>
      <p:sp>
        <p:nvSpPr>
          <p:cNvPr id="2" name="TextBox 1"/>
          <p:cNvSpPr txBox="1"/>
          <p:nvPr/>
        </p:nvSpPr>
        <p:spPr>
          <a:xfrm>
            <a:off x="2120347" y="358588"/>
            <a:ext cx="9121393" cy="584775"/>
          </a:xfrm>
          <a:prstGeom prst="rect">
            <a:avLst/>
          </a:prstGeom>
          <a:noFill/>
        </p:spPr>
        <p:txBody>
          <a:bodyPr wrap="square" rtlCol="0">
            <a:spAutoFit/>
          </a:bodyPr>
          <a:lstStyle/>
          <a:p>
            <a:pPr algn="ctr"/>
            <a:r>
              <a:rPr lang="ru-RU" sz="3200" b="1" i="1" dirty="0" smtClean="0">
                <a:solidFill>
                  <a:srgbClr val="17240E"/>
                </a:solidFill>
                <a:latin typeface="Times New Roman" panose="02020603050405020304" pitchFamily="18" charset="0"/>
                <a:cs typeface="Times New Roman" panose="02020603050405020304" pitchFamily="18" charset="0"/>
              </a:rPr>
              <a:t>Проблемы одарённых детей</a:t>
            </a:r>
            <a:endParaRPr lang="ru-RU" sz="3200" b="1" i="1" dirty="0">
              <a:solidFill>
                <a:srgbClr val="17240E"/>
              </a:solidFill>
              <a:latin typeface="Times New Roman" panose="02020603050405020304" pitchFamily="18" charset="0"/>
              <a:cs typeface="Times New Roman" panose="02020603050405020304" pitchFamily="18" charset="0"/>
            </a:endParaRPr>
          </a:p>
        </p:txBody>
      </p:sp>
      <p:sp>
        <p:nvSpPr>
          <p:cNvPr id="3" name="Скругленный прямоугольник 2"/>
          <p:cNvSpPr/>
          <p:nvPr/>
        </p:nvSpPr>
        <p:spPr>
          <a:xfrm>
            <a:off x="932329" y="1239562"/>
            <a:ext cx="11044518"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с</a:t>
            </a:r>
            <a:r>
              <a:rPr lang="ru-RU" sz="2800" i="1" dirty="0" smtClean="0">
                <a:solidFill>
                  <a:srgbClr val="17240E"/>
                </a:solidFill>
                <a:latin typeface="Times New Roman" panose="02020603050405020304" pitchFamily="18" charset="0"/>
                <a:cs typeface="Times New Roman" panose="02020603050405020304" pitchFamily="18" charset="0"/>
              </a:rPr>
              <a:t>верхчувствительность;</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932329" y="2205318"/>
            <a:ext cx="11044518" cy="1254288"/>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н</a:t>
            </a:r>
            <a:r>
              <a:rPr lang="ru-RU" sz="2800" i="1" dirty="0" smtClean="0">
                <a:solidFill>
                  <a:srgbClr val="17240E"/>
                </a:solidFill>
                <a:latin typeface="Times New Roman" panose="02020603050405020304" pitchFamily="18" charset="0"/>
                <a:cs typeface="Times New Roman" panose="02020603050405020304" pitchFamily="18" charset="0"/>
              </a:rPr>
              <a:t>есоответствие между физическим, интеллектуальным и социальным развитием;</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932329" y="3638901"/>
            <a:ext cx="11044518"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о</a:t>
            </a:r>
            <a:r>
              <a:rPr lang="ru-RU" sz="2800" i="1" dirty="0" smtClean="0">
                <a:solidFill>
                  <a:srgbClr val="17240E"/>
                </a:solidFill>
                <a:latin typeface="Times New Roman" panose="02020603050405020304" pitchFamily="18" charset="0"/>
                <a:cs typeface="Times New Roman" panose="02020603050405020304" pitchFamily="18" charset="0"/>
              </a:rPr>
              <a:t>щущение неудовлетворённости;</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932329" y="4642949"/>
            <a:ext cx="11044518"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п</a:t>
            </a:r>
            <a:r>
              <a:rPr lang="ru-RU" sz="2800" i="1" dirty="0" smtClean="0">
                <a:solidFill>
                  <a:srgbClr val="17240E"/>
                </a:solidFill>
                <a:latin typeface="Times New Roman" panose="02020603050405020304" pitchFamily="18" charset="0"/>
                <a:cs typeface="Times New Roman" panose="02020603050405020304" pitchFamily="18" charset="0"/>
              </a:rPr>
              <a:t>огружение в философские проблемы;</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932329" y="5608705"/>
            <a:ext cx="11044518"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smtClean="0">
                <a:solidFill>
                  <a:srgbClr val="17240E"/>
                </a:solidFill>
                <a:latin typeface="Times New Roman" panose="02020603050405020304" pitchFamily="18" charset="0"/>
                <a:cs typeface="Times New Roman" panose="02020603050405020304" pitchFamily="18" charset="0"/>
              </a:rPr>
              <a:t>нетерпимость;</a:t>
            </a:r>
            <a:endParaRPr lang="ru-RU" sz="2800" i="1" dirty="0">
              <a:solidFill>
                <a:srgbClr val="17240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6973" y="3869635"/>
            <a:ext cx="2911617" cy="2894979"/>
          </a:xfrm>
          <a:prstGeom prst="rect">
            <a:avLst/>
          </a:prstGeom>
        </p:spPr>
      </p:pic>
    </p:spTree>
    <p:extLst>
      <p:ext uri="{BB962C8B-B14F-4D97-AF65-F5344CB8AC3E}">
        <p14:creationId xmlns:p14="http://schemas.microsoft.com/office/powerpoint/2010/main" val="279784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82636" y="3082637"/>
            <a:ext cx="6858000" cy="692726"/>
          </a:xfrm>
          <a:prstGeom prst="rect">
            <a:avLst/>
          </a:prstGeom>
        </p:spPr>
      </p:pic>
      <p:sp>
        <p:nvSpPr>
          <p:cNvPr id="3" name="Скругленный прямоугольник 2"/>
          <p:cNvSpPr/>
          <p:nvPr/>
        </p:nvSpPr>
        <p:spPr>
          <a:xfrm>
            <a:off x="1004047" y="618509"/>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н</a:t>
            </a:r>
            <a:r>
              <a:rPr lang="ru-RU" sz="2800" i="1" dirty="0" smtClean="0">
                <a:solidFill>
                  <a:srgbClr val="17240E"/>
                </a:solidFill>
                <a:latin typeface="Times New Roman" panose="02020603050405020304" pitchFamily="18" charset="0"/>
                <a:cs typeface="Times New Roman" panose="02020603050405020304" pitchFamily="18" charset="0"/>
              </a:rPr>
              <a:t>ереалистические цели;</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5" name="Скругленный прямоугольник 4"/>
          <p:cNvSpPr/>
          <p:nvPr/>
        </p:nvSpPr>
        <p:spPr>
          <a:xfrm>
            <a:off x="1004047" y="1608557"/>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п</a:t>
            </a:r>
            <a:r>
              <a:rPr lang="ru-RU" sz="2800" i="1" dirty="0" smtClean="0">
                <a:solidFill>
                  <a:srgbClr val="17240E"/>
                </a:solidFill>
                <a:latin typeface="Times New Roman" panose="02020603050405020304" pitchFamily="18" charset="0"/>
                <a:cs typeface="Times New Roman" panose="02020603050405020304" pitchFamily="18" charset="0"/>
              </a:rPr>
              <a:t>отребность во внимании взрослых;</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6" name="Скругленный прямоугольник 5"/>
          <p:cNvSpPr/>
          <p:nvPr/>
        </p:nvSpPr>
        <p:spPr>
          <a:xfrm>
            <a:off x="1004047" y="2609646"/>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н</a:t>
            </a:r>
            <a:r>
              <a:rPr lang="ru-RU" sz="2800" i="1" dirty="0" smtClean="0">
                <a:solidFill>
                  <a:srgbClr val="17240E"/>
                </a:solidFill>
                <a:latin typeface="Times New Roman" panose="02020603050405020304" pitchFamily="18" charset="0"/>
                <a:cs typeface="Times New Roman" panose="02020603050405020304" pitchFamily="18" charset="0"/>
              </a:rPr>
              <a:t>еприязнь к школе;</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7" name="Скругленный прямоугольник 6"/>
          <p:cNvSpPr/>
          <p:nvPr/>
        </p:nvSpPr>
        <p:spPr>
          <a:xfrm>
            <a:off x="1004047" y="3629549"/>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к</a:t>
            </a:r>
            <a:r>
              <a:rPr lang="ru-RU" sz="2800" i="1" dirty="0" smtClean="0">
                <a:solidFill>
                  <a:srgbClr val="17240E"/>
                </a:solidFill>
                <a:latin typeface="Times New Roman" panose="02020603050405020304" pitchFamily="18" charset="0"/>
                <a:cs typeface="Times New Roman" panose="02020603050405020304" pitchFamily="18" charset="0"/>
              </a:rPr>
              <a:t>омфортность;</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1004047" y="4627366"/>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и</a:t>
            </a:r>
            <a:r>
              <a:rPr lang="ru-RU" sz="2800" i="1" dirty="0" smtClean="0">
                <a:solidFill>
                  <a:srgbClr val="17240E"/>
                </a:solidFill>
                <a:latin typeface="Times New Roman" panose="02020603050405020304" pitchFamily="18" charset="0"/>
                <a:cs typeface="Times New Roman" panose="02020603050405020304" pitchFamily="18" charset="0"/>
              </a:rPr>
              <a:t>гровые интересы;</a:t>
            </a:r>
            <a:endParaRPr lang="ru-RU" sz="2800" i="1" dirty="0">
              <a:solidFill>
                <a:srgbClr val="17240E"/>
              </a:solidFill>
              <a:latin typeface="Times New Roman" panose="02020603050405020304" pitchFamily="18" charset="0"/>
              <a:cs typeface="Times New Roman" panose="02020603050405020304" pitchFamily="18" charset="0"/>
            </a:endParaRPr>
          </a:p>
        </p:txBody>
      </p:sp>
      <p:sp>
        <p:nvSpPr>
          <p:cNvPr id="9" name="Скругленный прямоугольник 8"/>
          <p:cNvSpPr/>
          <p:nvPr/>
        </p:nvSpPr>
        <p:spPr>
          <a:xfrm>
            <a:off x="1004047" y="5625183"/>
            <a:ext cx="10972800" cy="824753"/>
          </a:xfrm>
          <a:prstGeom prst="roundRect">
            <a:avLst/>
          </a:prstGeom>
          <a:solidFill>
            <a:srgbClr val="92D050"/>
          </a:solidFill>
          <a:ln>
            <a:solidFill>
              <a:srgbClr val="1724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800" i="1" dirty="0" smtClean="0">
                <a:solidFill>
                  <a:srgbClr val="002A29"/>
                </a:solidFill>
                <a:latin typeface="Times New Roman" panose="02020603050405020304" pitchFamily="18" charset="0"/>
                <a:ea typeface="Times New Roman" panose="02020603050405020304" pitchFamily="18" charset="0"/>
              </a:rPr>
              <a:t>       – </a:t>
            </a:r>
            <a:r>
              <a:rPr lang="ru-RU" sz="2800" i="1" dirty="0">
                <a:solidFill>
                  <a:srgbClr val="17240E"/>
                </a:solidFill>
                <a:latin typeface="Times New Roman" panose="02020603050405020304" pitchFamily="18" charset="0"/>
                <a:cs typeface="Times New Roman" panose="02020603050405020304" pitchFamily="18" charset="0"/>
              </a:rPr>
              <a:t>с</a:t>
            </a:r>
            <a:r>
              <a:rPr lang="ru-RU" sz="2800" i="1" dirty="0" smtClean="0">
                <a:solidFill>
                  <a:srgbClr val="17240E"/>
                </a:solidFill>
                <a:latin typeface="Times New Roman" panose="02020603050405020304" pitchFamily="18" charset="0"/>
                <a:cs typeface="Times New Roman" panose="02020603050405020304" pitchFamily="18" charset="0"/>
              </a:rPr>
              <a:t>тремление к совершенству.</a:t>
            </a:r>
            <a:endParaRPr lang="ru-RU" sz="2800" i="1" dirty="0">
              <a:solidFill>
                <a:srgbClr val="17240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72939" y="3800205"/>
            <a:ext cx="2988367" cy="2971291"/>
          </a:xfrm>
          <a:prstGeom prst="rect">
            <a:avLst/>
          </a:prstGeom>
        </p:spPr>
      </p:pic>
    </p:spTree>
    <p:extLst>
      <p:ext uri="{BB962C8B-B14F-4D97-AF65-F5344CB8AC3E}">
        <p14:creationId xmlns:p14="http://schemas.microsoft.com/office/powerpoint/2010/main" val="1338107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3082636" y="3082637"/>
            <a:ext cx="6858000" cy="692726"/>
          </a:xfrm>
          <a:prstGeom prst="rect">
            <a:avLst/>
          </a:prstGeom>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7808" y="3959578"/>
            <a:ext cx="4382198" cy="2614713"/>
          </a:xfrm>
          <a:prstGeom prst="rect">
            <a:avLst/>
          </a:prstGeom>
        </p:spPr>
      </p:pic>
      <p:sp>
        <p:nvSpPr>
          <p:cNvPr id="3" name="TextBox 2"/>
          <p:cNvSpPr txBox="1"/>
          <p:nvPr/>
        </p:nvSpPr>
        <p:spPr>
          <a:xfrm>
            <a:off x="1828800" y="268941"/>
            <a:ext cx="9502588" cy="954107"/>
          </a:xfrm>
          <a:prstGeom prst="rect">
            <a:avLst/>
          </a:prstGeom>
          <a:noFill/>
        </p:spPr>
        <p:txBody>
          <a:bodyPr wrap="square" rtlCol="0">
            <a:spAutoFit/>
          </a:bodyPr>
          <a:lstStyle/>
          <a:p>
            <a:pPr algn="ctr"/>
            <a:r>
              <a:rPr lang="ru-RU" sz="2800" b="1" i="1" dirty="0" smtClean="0">
                <a:solidFill>
                  <a:srgbClr val="17240E"/>
                </a:solidFill>
                <a:latin typeface="Times New Roman" panose="02020603050405020304" pitchFamily="18" charset="0"/>
                <a:cs typeface="Times New Roman" panose="02020603050405020304" pitchFamily="18" charset="0"/>
              </a:rPr>
              <a:t>Требования к личности педагога, работающего с одарёнными детьми:</a:t>
            </a:r>
            <a:endParaRPr lang="ru-RU" sz="2800" b="1" i="1" dirty="0">
              <a:solidFill>
                <a:srgbClr val="17240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129553" y="1631576"/>
            <a:ext cx="10578353" cy="3970318"/>
          </a:xfrm>
          <a:prstGeom prst="rect">
            <a:avLst/>
          </a:prstGeom>
          <a:noFill/>
        </p:spPr>
        <p:txBody>
          <a:bodyPr wrap="square" rtlCol="0">
            <a:spAutoFit/>
          </a:bodyPr>
          <a:lstStyle/>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нравственность;</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мотивационная готовность к работе с одарёнными детьми;</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знание психологии одарённых детей;</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эрудированность;</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знание всех областей человеческой жизни;</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любознательность;</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поисковая активность;</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увлечённость своим делом;</a:t>
            </a:r>
          </a:p>
          <a:p>
            <a:r>
              <a:rPr lang="ru-RU" sz="2800" i="1" dirty="0">
                <a:solidFill>
                  <a:srgbClr val="002A29"/>
                </a:solidFill>
                <a:latin typeface="Times New Roman" panose="02020603050405020304" pitchFamily="18" charset="0"/>
                <a:ea typeface="Times New Roman" panose="02020603050405020304" pitchFamily="18" charset="0"/>
              </a:rPr>
              <a:t>– </a:t>
            </a:r>
            <a:r>
              <a:rPr lang="ru-RU" sz="2800" i="1" dirty="0" smtClean="0">
                <a:solidFill>
                  <a:srgbClr val="17240E"/>
                </a:solidFill>
                <a:latin typeface="Times New Roman" panose="02020603050405020304" pitchFamily="18" charset="0"/>
                <a:cs typeface="Times New Roman" panose="02020603050405020304" pitchFamily="18" charset="0"/>
              </a:rPr>
              <a:t>желание работать нестандартно.</a:t>
            </a:r>
            <a:endParaRPr lang="ru-RU" sz="2800" i="1" dirty="0">
              <a:solidFill>
                <a:srgbClr val="17240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20794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514</TotalTime>
  <Words>3039</Words>
  <Application>Microsoft Office PowerPoint</Application>
  <PresentationFormat>Широкоэкранный</PresentationFormat>
  <Paragraphs>100</Paragraphs>
  <Slides>13</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РОССИЙСКАЯ ФЕДЕРАЦИЯ МИНИСТЕРСТВО ОБРАЗОВАНИЯ И НАУКИ АМУРСКОЙ ОБЛАСТИ 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Детская одаренность.</dc:title>
  <dc:subject>ОП.01 Педагогика.</dc:subject>
  <dc:creator>преподаватель высшей квалификационной категории О.Г. Гольская </dc:creator>
  <cp:lastModifiedBy>Admin</cp:lastModifiedBy>
  <cp:revision>62</cp:revision>
  <dcterms:created xsi:type="dcterms:W3CDTF">2017-12-27T10:17:01Z</dcterms:created>
  <dcterms:modified xsi:type="dcterms:W3CDTF">2020-01-28T00:36:50Z</dcterms:modified>
</cp:coreProperties>
</file>