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74" r:id="rId3"/>
    <p:sldId id="275" r:id="rId4"/>
    <p:sldId id="276" r:id="rId5"/>
    <p:sldId id="277" r:id="rId6"/>
    <p:sldId id="269" r:id="rId7"/>
    <p:sldId id="263" r:id="rId8"/>
    <p:sldId id="278" r:id="rId9"/>
    <p:sldId id="264" r:id="rId10"/>
    <p:sldId id="279" r:id="rId11"/>
    <p:sldId id="284" r:id="rId12"/>
    <p:sldId id="280" r:id="rId13"/>
    <p:sldId id="285" r:id="rId14"/>
    <p:sldId id="282" r:id="rId15"/>
    <p:sldId id="283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ena" initials="l" lastIdx="1" clrIdx="0">
    <p:extLst>
      <p:ext uri="{19B8F6BF-5375-455C-9EA6-DF929625EA0E}">
        <p15:presenceInfo xmlns:p15="http://schemas.microsoft.com/office/powerpoint/2012/main" userId="lena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03" autoAdjust="0"/>
    <p:restoredTop sz="94660"/>
  </p:normalViewPr>
  <p:slideViewPr>
    <p:cSldViewPr snapToGrid="0">
      <p:cViewPr varScale="1">
        <p:scale>
          <a:sx n="49" d="100"/>
          <a:sy n="49" d="100"/>
        </p:scale>
        <p:origin x="48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6DB430-F7D6-4E7E-8490-7736965FF009}" type="datetimeFigureOut">
              <a:rPr lang="ru-RU" smtClean="0"/>
              <a:t>07.10.2019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028C3-CFB9-45E2-9A52-A6A0B62DC1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38956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6DB430-F7D6-4E7E-8490-7736965FF009}" type="datetimeFigureOut">
              <a:rPr lang="ru-RU" smtClean="0"/>
              <a:t>07.10.2019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028C3-CFB9-45E2-9A52-A6A0B62DC1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40254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6DB430-F7D6-4E7E-8490-7736965FF009}" type="datetimeFigureOut">
              <a:rPr lang="ru-RU" smtClean="0"/>
              <a:t>07.10.2019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028C3-CFB9-45E2-9A52-A6A0B62DC1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53149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6DB430-F7D6-4E7E-8490-7736965FF009}" type="datetimeFigureOut">
              <a:rPr lang="ru-RU" smtClean="0"/>
              <a:t>07.10.2019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028C3-CFB9-45E2-9A52-A6A0B62DC1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72355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6DB430-F7D6-4E7E-8490-7736965FF009}" type="datetimeFigureOut">
              <a:rPr lang="ru-RU" smtClean="0"/>
              <a:t>07.10.2019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028C3-CFB9-45E2-9A52-A6A0B62DC1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54713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6DB430-F7D6-4E7E-8490-7736965FF009}" type="datetimeFigureOut">
              <a:rPr lang="ru-RU" smtClean="0"/>
              <a:t>07.10.2019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028C3-CFB9-45E2-9A52-A6A0B62DC1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60055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6DB430-F7D6-4E7E-8490-7736965FF009}" type="datetimeFigureOut">
              <a:rPr lang="ru-RU" smtClean="0"/>
              <a:t>07.10.2019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028C3-CFB9-45E2-9A52-A6A0B62DC1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82188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6DB430-F7D6-4E7E-8490-7736965FF009}" type="datetimeFigureOut">
              <a:rPr lang="ru-RU" smtClean="0"/>
              <a:t>07.10.2019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028C3-CFB9-45E2-9A52-A6A0B62DC1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71589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6DB430-F7D6-4E7E-8490-7736965FF009}" type="datetimeFigureOut">
              <a:rPr lang="ru-RU" smtClean="0"/>
              <a:t>07.10.2019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028C3-CFB9-45E2-9A52-A6A0B62DC1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54830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6DB430-F7D6-4E7E-8490-7736965FF009}" type="datetimeFigureOut">
              <a:rPr lang="ru-RU" smtClean="0"/>
              <a:t>07.10.2019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028C3-CFB9-45E2-9A52-A6A0B62DC1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4297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6DB430-F7D6-4E7E-8490-7736965FF009}" type="datetimeFigureOut">
              <a:rPr lang="ru-RU" smtClean="0"/>
              <a:t>07.10.2019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E028C3-CFB9-45E2-9A52-A6A0B62DC1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14970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6DB430-F7D6-4E7E-8490-7736965FF009}" type="datetimeFigureOut">
              <a:rPr lang="ru-RU" smtClean="0"/>
              <a:t>07.10.2019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E028C3-CFB9-45E2-9A52-A6A0B62DC1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98913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04545" y="3307403"/>
            <a:ext cx="9144000" cy="1039137"/>
          </a:xfrm>
        </p:spPr>
        <p:txBody>
          <a:bodyPr>
            <a:noAutofit/>
          </a:bodyPr>
          <a:lstStyle/>
          <a:p>
            <a:r>
              <a:rPr lang="ru-RU" sz="9600" dirty="0" smtClean="0"/>
              <a:t>По реке плывут большие плоты.</a:t>
            </a:r>
            <a:endParaRPr lang="ru-RU" sz="9600" dirty="0"/>
          </a:p>
        </p:txBody>
      </p:sp>
    </p:spTree>
    <p:extLst>
      <p:ext uri="{BB962C8B-B14F-4D97-AF65-F5344CB8AC3E}">
        <p14:creationId xmlns:p14="http://schemas.microsoft.com/office/powerpoint/2010/main" val="2250720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9290" y="2116103"/>
            <a:ext cx="10515600" cy="1325563"/>
          </a:xfrm>
        </p:spPr>
        <p:txBody>
          <a:bodyPr>
            <a:noAutofit/>
          </a:bodyPr>
          <a:lstStyle/>
          <a:p>
            <a:pPr algn="ctr"/>
            <a:r>
              <a:rPr lang="ru-RU" sz="8000" dirty="0" smtClean="0"/>
              <a:t>Работа в группах</a:t>
            </a:r>
            <a:endParaRPr lang="ru-RU" sz="8000" dirty="0"/>
          </a:p>
        </p:txBody>
      </p:sp>
    </p:spTree>
    <p:extLst>
      <p:ext uri="{BB962C8B-B14F-4D97-AF65-F5344CB8AC3E}">
        <p14:creationId xmlns:p14="http://schemas.microsoft.com/office/powerpoint/2010/main" val="3536326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08561" y="362455"/>
            <a:ext cx="5466945" cy="5788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600" dirty="0">
                <a:solidFill>
                  <a:srgbClr val="00000A"/>
                </a:solidFill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[</a:t>
            </a:r>
            <a:r>
              <a:rPr lang="ru-RU" sz="3600" dirty="0" err="1">
                <a:solidFill>
                  <a:srgbClr val="00000A"/>
                </a:solidFill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тОрты</a:t>
            </a:r>
            <a:r>
              <a:rPr lang="ru-RU" sz="3600" dirty="0">
                <a:solidFill>
                  <a:srgbClr val="00000A"/>
                </a:solidFill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] – торт_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600" dirty="0">
                <a:solidFill>
                  <a:srgbClr val="00000A"/>
                </a:solidFill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[</a:t>
            </a:r>
            <a:r>
              <a:rPr lang="ru-RU" sz="3600" dirty="0" err="1">
                <a:solidFill>
                  <a:srgbClr val="00000A"/>
                </a:solidFill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тОрт</a:t>
            </a:r>
            <a:r>
              <a:rPr lang="ru-RU" sz="3600" dirty="0">
                <a:solidFill>
                  <a:srgbClr val="00000A"/>
                </a:solidFill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] – торт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600" dirty="0">
                <a:solidFill>
                  <a:srgbClr val="00000A"/>
                </a:solidFill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 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600" dirty="0">
                <a:solidFill>
                  <a:srgbClr val="00000A"/>
                </a:solidFill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[</a:t>
            </a:r>
            <a:r>
              <a:rPr lang="ru-RU" sz="3600" dirty="0" err="1">
                <a:solidFill>
                  <a:srgbClr val="00000A"/>
                </a:solidFill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нарОды</a:t>
            </a:r>
            <a:r>
              <a:rPr lang="ru-RU" sz="3600" dirty="0">
                <a:solidFill>
                  <a:srgbClr val="00000A"/>
                </a:solidFill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] – </a:t>
            </a:r>
            <a:r>
              <a:rPr lang="ru-RU" sz="3600" dirty="0" err="1">
                <a:solidFill>
                  <a:srgbClr val="00000A"/>
                </a:solidFill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н_род</a:t>
            </a:r>
            <a:r>
              <a:rPr lang="ru-RU" sz="3600" dirty="0">
                <a:solidFill>
                  <a:srgbClr val="00000A"/>
                </a:solidFill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_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600" dirty="0">
                <a:solidFill>
                  <a:srgbClr val="00000A"/>
                </a:solidFill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[</a:t>
            </a:r>
            <a:r>
              <a:rPr lang="ru-RU" sz="3600" dirty="0" err="1">
                <a:solidFill>
                  <a:srgbClr val="00000A"/>
                </a:solidFill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нарОт</a:t>
            </a:r>
            <a:r>
              <a:rPr lang="ru-RU" sz="3600" dirty="0">
                <a:solidFill>
                  <a:srgbClr val="00000A"/>
                </a:solidFill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] – </a:t>
            </a:r>
            <a:r>
              <a:rPr lang="ru-RU" sz="3600" dirty="0" err="1">
                <a:solidFill>
                  <a:srgbClr val="00000A"/>
                </a:solidFill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н_ро</a:t>
            </a:r>
            <a:r>
              <a:rPr lang="ru-RU" sz="3600" dirty="0">
                <a:solidFill>
                  <a:srgbClr val="00000A"/>
                </a:solidFill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_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600" dirty="0">
                <a:solidFill>
                  <a:srgbClr val="00000A"/>
                </a:solidFill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 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600" dirty="0">
                <a:solidFill>
                  <a:srgbClr val="00000A"/>
                </a:solidFill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[</a:t>
            </a:r>
            <a:r>
              <a:rPr lang="ru-RU" sz="3600" dirty="0" err="1">
                <a:solidFill>
                  <a:srgbClr val="00000A"/>
                </a:solidFill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пал’Оты</a:t>
            </a:r>
            <a:r>
              <a:rPr lang="ru-RU" sz="3600" dirty="0">
                <a:solidFill>
                  <a:srgbClr val="00000A"/>
                </a:solidFill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] – </a:t>
            </a:r>
            <a:r>
              <a:rPr lang="ru-RU" sz="3600" dirty="0" err="1">
                <a:solidFill>
                  <a:srgbClr val="00000A"/>
                </a:solidFill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п_лёт</a:t>
            </a:r>
            <a:r>
              <a:rPr lang="ru-RU" sz="3600" dirty="0">
                <a:solidFill>
                  <a:srgbClr val="00000A"/>
                </a:solidFill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_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600" dirty="0">
                <a:solidFill>
                  <a:srgbClr val="00000A"/>
                </a:solidFill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[</a:t>
            </a:r>
            <a:r>
              <a:rPr lang="ru-RU" sz="3600" dirty="0" err="1">
                <a:solidFill>
                  <a:srgbClr val="00000A"/>
                </a:solidFill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пал’От</a:t>
            </a:r>
            <a:r>
              <a:rPr lang="ru-RU" sz="3600" dirty="0">
                <a:solidFill>
                  <a:srgbClr val="00000A"/>
                </a:solidFill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] – </a:t>
            </a:r>
            <a:r>
              <a:rPr lang="ru-RU" sz="3600" dirty="0" err="1">
                <a:solidFill>
                  <a:srgbClr val="00000A"/>
                </a:solidFill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п_лёт</a:t>
            </a:r>
            <a:endParaRPr lang="ru-RU" sz="3600" dirty="0">
              <a:solidFill>
                <a:srgbClr val="00000A"/>
              </a:solidFill>
              <a:latin typeface="+mj-lt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600" dirty="0">
                <a:solidFill>
                  <a:srgbClr val="00000A"/>
                </a:solidFill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 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6614571" y="362455"/>
            <a:ext cx="5350449" cy="51891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600" dirty="0">
                <a:solidFill>
                  <a:srgbClr val="00000A"/>
                </a:solidFill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[</a:t>
            </a:r>
            <a:r>
              <a:rPr lang="ru-RU" sz="3600" dirty="0" err="1">
                <a:solidFill>
                  <a:srgbClr val="00000A"/>
                </a:solidFill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кравАт’и</a:t>
            </a:r>
            <a:r>
              <a:rPr lang="ru-RU" sz="3600" dirty="0">
                <a:solidFill>
                  <a:srgbClr val="00000A"/>
                </a:solidFill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] – </a:t>
            </a:r>
            <a:r>
              <a:rPr lang="ru-RU" sz="3600" dirty="0" err="1">
                <a:solidFill>
                  <a:srgbClr val="00000A"/>
                </a:solidFill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кр_ват</a:t>
            </a:r>
            <a:r>
              <a:rPr lang="ru-RU" sz="3600" dirty="0">
                <a:solidFill>
                  <a:srgbClr val="00000A"/>
                </a:solidFill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_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600" dirty="0">
                <a:solidFill>
                  <a:srgbClr val="00000A"/>
                </a:solidFill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[</a:t>
            </a:r>
            <a:r>
              <a:rPr lang="ru-RU" sz="3600" dirty="0" err="1">
                <a:solidFill>
                  <a:srgbClr val="00000A"/>
                </a:solidFill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кравАт</a:t>
            </a:r>
            <a:r>
              <a:rPr lang="ru-RU" sz="3600" dirty="0">
                <a:solidFill>
                  <a:srgbClr val="00000A"/>
                </a:solidFill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’] – </a:t>
            </a:r>
            <a:r>
              <a:rPr lang="ru-RU" sz="3600" dirty="0" err="1">
                <a:solidFill>
                  <a:srgbClr val="00000A"/>
                </a:solidFill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кр_вать</a:t>
            </a:r>
            <a:endParaRPr lang="ru-RU" sz="3600" dirty="0">
              <a:solidFill>
                <a:srgbClr val="00000A"/>
              </a:solidFill>
              <a:latin typeface="+mj-lt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600" dirty="0">
                <a:solidFill>
                  <a:srgbClr val="00000A"/>
                </a:solidFill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 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600" dirty="0">
                <a:solidFill>
                  <a:srgbClr val="00000A"/>
                </a:solidFill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[</a:t>
            </a:r>
            <a:r>
              <a:rPr lang="ru-RU" sz="3600" dirty="0" err="1">
                <a:solidFill>
                  <a:srgbClr val="00000A"/>
                </a:solidFill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плОщад</a:t>
            </a:r>
            <a:r>
              <a:rPr lang="en-US" sz="3600" dirty="0">
                <a:solidFill>
                  <a:srgbClr val="00000A"/>
                </a:solidFill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’</a:t>
            </a:r>
            <a:r>
              <a:rPr lang="ru-RU" sz="3600" dirty="0">
                <a:solidFill>
                  <a:srgbClr val="00000A"/>
                </a:solidFill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и] – </a:t>
            </a:r>
            <a:r>
              <a:rPr lang="ru-RU" sz="3600" dirty="0" err="1">
                <a:solidFill>
                  <a:srgbClr val="00000A"/>
                </a:solidFill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площ_д</a:t>
            </a:r>
            <a:r>
              <a:rPr lang="ru-RU" sz="3600" dirty="0">
                <a:solidFill>
                  <a:srgbClr val="00000A"/>
                </a:solidFill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_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600" dirty="0">
                <a:solidFill>
                  <a:srgbClr val="00000A"/>
                </a:solidFill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[</a:t>
            </a:r>
            <a:r>
              <a:rPr lang="ru-RU" sz="3600" dirty="0" err="1">
                <a:solidFill>
                  <a:srgbClr val="00000A"/>
                </a:solidFill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плОщат</a:t>
            </a:r>
            <a:r>
              <a:rPr lang="ru-RU" sz="3600" dirty="0">
                <a:solidFill>
                  <a:srgbClr val="00000A"/>
                </a:solidFill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’] – </a:t>
            </a:r>
            <a:r>
              <a:rPr lang="ru-RU" sz="3600" dirty="0" err="1">
                <a:solidFill>
                  <a:srgbClr val="00000A"/>
                </a:solidFill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площ</a:t>
            </a:r>
            <a:r>
              <a:rPr lang="ru-RU" sz="3600" dirty="0">
                <a:solidFill>
                  <a:srgbClr val="00000A"/>
                </a:solidFill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__ь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600" dirty="0">
                <a:solidFill>
                  <a:srgbClr val="00000A"/>
                </a:solidFill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 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600" dirty="0">
                <a:solidFill>
                  <a:srgbClr val="00000A"/>
                </a:solidFill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[</a:t>
            </a:r>
            <a:r>
              <a:rPr lang="ru-RU" sz="3600" dirty="0" err="1">
                <a:solidFill>
                  <a:srgbClr val="00000A"/>
                </a:solidFill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с'Эт</a:t>
            </a:r>
            <a:r>
              <a:rPr lang="en-US" sz="3600" dirty="0">
                <a:solidFill>
                  <a:srgbClr val="00000A"/>
                </a:solidFill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’</a:t>
            </a:r>
            <a:r>
              <a:rPr lang="ru-RU" sz="3600" dirty="0">
                <a:solidFill>
                  <a:srgbClr val="00000A"/>
                </a:solidFill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и] – сет_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600" dirty="0">
                <a:solidFill>
                  <a:srgbClr val="00000A"/>
                </a:solidFill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[с</a:t>
            </a:r>
            <a:r>
              <a:rPr lang="en-US" sz="3600" dirty="0">
                <a:solidFill>
                  <a:srgbClr val="00000A"/>
                </a:solidFill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’</a:t>
            </a:r>
            <a:r>
              <a:rPr lang="ru-RU" sz="3600" dirty="0" err="1">
                <a:solidFill>
                  <a:srgbClr val="00000A"/>
                </a:solidFill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Эт</a:t>
            </a:r>
            <a:r>
              <a:rPr lang="ru-RU" sz="3600" dirty="0">
                <a:solidFill>
                  <a:srgbClr val="00000A"/>
                </a:solidFill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’] – сеть</a:t>
            </a:r>
          </a:p>
        </p:txBody>
      </p:sp>
    </p:spTree>
    <p:extLst>
      <p:ext uri="{BB962C8B-B14F-4D97-AF65-F5344CB8AC3E}">
        <p14:creationId xmlns:p14="http://schemas.microsoft.com/office/powerpoint/2010/main" val="996761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369022"/>
            <a:ext cx="12192000" cy="1325563"/>
          </a:xfrm>
        </p:spPr>
        <p:txBody>
          <a:bodyPr>
            <a:noAutofit/>
          </a:bodyPr>
          <a:lstStyle/>
          <a:p>
            <a:pPr algn="ctr"/>
            <a:r>
              <a:rPr lang="ru-RU" sz="8000" dirty="0" smtClean="0"/>
              <a:t>Самостоятельная работа</a:t>
            </a:r>
            <a:endParaRPr lang="ru-RU" sz="8000" dirty="0"/>
          </a:p>
        </p:txBody>
      </p:sp>
    </p:spTree>
    <p:extLst>
      <p:ext uri="{BB962C8B-B14F-4D97-AF65-F5344CB8AC3E}">
        <p14:creationId xmlns:p14="http://schemas.microsoft.com/office/powerpoint/2010/main" val="4019459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72376" y="583660"/>
            <a:ext cx="4338536" cy="58262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600" dirty="0">
                <a:solidFill>
                  <a:srgbClr val="00000A"/>
                </a:solidFill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[г р’ и б Ы] – </a:t>
            </a:r>
            <a:r>
              <a:rPr lang="ru-RU" sz="3600" dirty="0" err="1">
                <a:solidFill>
                  <a:srgbClr val="00000A"/>
                </a:solidFill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гр_бы</a:t>
            </a:r>
            <a:endParaRPr lang="ru-RU" sz="3600" dirty="0">
              <a:solidFill>
                <a:srgbClr val="00000A"/>
              </a:solidFill>
              <a:latin typeface="+mj-lt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600" dirty="0">
                <a:solidFill>
                  <a:srgbClr val="00000A"/>
                </a:solidFill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[г р’ И п] – </a:t>
            </a:r>
            <a:r>
              <a:rPr lang="ru-RU" sz="3600" dirty="0" err="1">
                <a:solidFill>
                  <a:srgbClr val="00000A"/>
                </a:solidFill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гри</a:t>
            </a:r>
            <a:r>
              <a:rPr lang="ru-RU" sz="3600" dirty="0">
                <a:solidFill>
                  <a:srgbClr val="00000A"/>
                </a:solidFill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_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600" dirty="0">
                <a:solidFill>
                  <a:srgbClr val="00000A"/>
                </a:solidFill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 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600" dirty="0">
                <a:solidFill>
                  <a:srgbClr val="00000A"/>
                </a:solidFill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[б’ э р’ и г А] – </a:t>
            </a:r>
            <a:r>
              <a:rPr lang="ru-RU" sz="3600" dirty="0" err="1">
                <a:solidFill>
                  <a:srgbClr val="00000A"/>
                </a:solidFill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б_р_га</a:t>
            </a:r>
            <a:endParaRPr lang="ru-RU" sz="3600" dirty="0">
              <a:solidFill>
                <a:srgbClr val="00000A"/>
              </a:solidFill>
              <a:latin typeface="+mj-lt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600" dirty="0">
                <a:solidFill>
                  <a:srgbClr val="00000A"/>
                </a:solidFill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[б’ Э р’ и к] – </a:t>
            </a:r>
            <a:r>
              <a:rPr lang="ru-RU" sz="3600" dirty="0" err="1">
                <a:solidFill>
                  <a:srgbClr val="00000A"/>
                </a:solidFill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бер</a:t>
            </a:r>
            <a:r>
              <a:rPr lang="ru-RU" sz="3600" dirty="0">
                <a:solidFill>
                  <a:srgbClr val="00000A"/>
                </a:solidFill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__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600" dirty="0">
                <a:solidFill>
                  <a:srgbClr val="00000A"/>
                </a:solidFill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 </a:t>
            </a:r>
            <a:endParaRPr lang="ru-RU" sz="3600" dirty="0" smtClean="0">
              <a:solidFill>
                <a:srgbClr val="00000A"/>
              </a:solidFill>
              <a:latin typeface="+mj-lt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600" dirty="0" smtClean="0">
                <a:solidFill>
                  <a:srgbClr val="00000A"/>
                </a:solidFill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[п а р у с А] – </a:t>
            </a:r>
            <a:r>
              <a:rPr lang="ru-RU" sz="3600" dirty="0" err="1" smtClean="0">
                <a:solidFill>
                  <a:srgbClr val="00000A"/>
                </a:solidFill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п_р_са</a:t>
            </a:r>
            <a:endParaRPr lang="ru-RU" sz="3600" dirty="0" smtClean="0">
              <a:solidFill>
                <a:srgbClr val="00000A"/>
              </a:solidFill>
              <a:latin typeface="+mj-lt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600" dirty="0" smtClean="0">
                <a:solidFill>
                  <a:srgbClr val="00000A"/>
                </a:solidFill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[п А р у с] – </a:t>
            </a:r>
            <a:r>
              <a:rPr lang="ru-RU" sz="3600" dirty="0" err="1" smtClean="0">
                <a:solidFill>
                  <a:srgbClr val="00000A"/>
                </a:solidFill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пар_с</a:t>
            </a:r>
            <a:endParaRPr lang="ru-RU" sz="3600" dirty="0" smtClean="0">
              <a:solidFill>
                <a:srgbClr val="00000A"/>
              </a:solidFill>
              <a:latin typeface="+mj-lt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600" dirty="0" smtClean="0">
                <a:solidFill>
                  <a:srgbClr val="00000A"/>
                </a:solidFill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 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6173146" y="583660"/>
            <a:ext cx="5402769" cy="32778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600" dirty="0">
                <a:solidFill>
                  <a:srgbClr val="00000A"/>
                </a:solidFill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[л А н д ы ш ы] – </a:t>
            </a:r>
            <a:r>
              <a:rPr lang="ru-RU" sz="3600" dirty="0" err="1">
                <a:solidFill>
                  <a:srgbClr val="00000A"/>
                </a:solidFill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ланд_ш</a:t>
            </a:r>
            <a:r>
              <a:rPr lang="ru-RU" sz="3600" dirty="0">
                <a:solidFill>
                  <a:srgbClr val="00000A"/>
                </a:solidFill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_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600" dirty="0">
                <a:solidFill>
                  <a:srgbClr val="00000A"/>
                </a:solidFill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[л А н д ы ш] – </a:t>
            </a:r>
            <a:r>
              <a:rPr lang="ru-RU" sz="3600" dirty="0" err="1">
                <a:solidFill>
                  <a:srgbClr val="00000A"/>
                </a:solidFill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ланд_ш</a:t>
            </a:r>
            <a:endParaRPr lang="ru-RU" sz="3600" dirty="0">
              <a:solidFill>
                <a:srgbClr val="00000A"/>
              </a:solidFill>
              <a:latin typeface="+mj-lt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600" dirty="0">
                <a:solidFill>
                  <a:srgbClr val="00000A"/>
                </a:solidFill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 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600" dirty="0">
                <a:solidFill>
                  <a:srgbClr val="00000A"/>
                </a:solidFill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[л у г А] – </a:t>
            </a:r>
            <a:r>
              <a:rPr lang="ru-RU" sz="3600" dirty="0" err="1">
                <a:solidFill>
                  <a:srgbClr val="00000A"/>
                </a:solidFill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л_га</a:t>
            </a:r>
            <a:endParaRPr lang="ru-RU" sz="3600" dirty="0">
              <a:solidFill>
                <a:srgbClr val="00000A"/>
              </a:solidFill>
              <a:latin typeface="+mj-lt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3600" dirty="0">
                <a:solidFill>
                  <a:srgbClr val="00000A"/>
                </a:solidFill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[л У к] – </a:t>
            </a:r>
            <a:r>
              <a:rPr lang="ru-RU" sz="3600" dirty="0" err="1">
                <a:solidFill>
                  <a:srgbClr val="00000A"/>
                </a:solidFill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лу</a:t>
            </a:r>
            <a:r>
              <a:rPr lang="ru-RU" sz="3600" dirty="0">
                <a:solidFill>
                  <a:srgbClr val="00000A"/>
                </a:solidFill>
                <a:latin typeface="+mj-lt"/>
                <a:ea typeface="Calibri" panose="020F0502020204030204" pitchFamily="34" charset="0"/>
                <a:cs typeface="Calibri" panose="020F0502020204030204" pitchFamily="34" charset="0"/>
              </a:rPr>
              <a:t>_</a:t>
            </a:r>
          </a:p>
        </p:txBody>
      </p:sp>
    </p:spTree>
    <p:extLst>
      <p:ext uri="{BB962C8B-B14F-4D97-AF65-F5344CB8AC3E}">
        <p14:creationId xmlns:p14="http://schemas.microsoft.com/office/powerpoint/2010/main" val="2081139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Критерии оценки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i="1" dirty="0" smtClean="0"/>
              <a:t>0  ошибок – 5</a:t>
            </a:r>
          </a:p>
          <a:p>
            <a:pPr marL="0" indent="0">
              <a:buNone/>
            </a:pPr>
            <a:r>
              <a:rPr lang="ru-RU" sz="3600" i="1" dirty="0" smtClean="0"/>
              <a:t>1 ошибка – 4</a:t>
            </a:r>
          </a:p>
          <a:p>
            <a:pPr marL="0" indent="0">
              <a:buNone/>
            </a:pPr>
            <a:r>
              <a:rPr lang="ru-RU" sz="3600" i="1" dirty="0" smtClean="0"/>
              <a:t>2 ошибки - 3</a:t>
            </a:r>
          </a:p>
          <a:p>
            <a:pPr marL="0" indent="0">
              <a:buNone/>
            </a:pPr>
            <a:r>
              <a:rPr lang="ru-RU" sz="3600" i="1" dirty="0" smtClean="0"/>
              <a:t>3-4 ошибки - 2</a:t>
            </a:r>
            <a:endParaRPr lang="ru-RU" sz="3600" i="1" dirty="0"/>
          </a:p>
        </p:txBody>
      </p:sp>
    </p:spTree>
    <p:extLst>
      <p:ext uri="{BB962C8B-B14F-4D97-AF65-F5344CB8AC3E}">
        <p14:creationId xmlns:p14="http://schemas.microsoft.com/office/powerpoint/2010/main" val="3428141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291202"/>
            <a:ext cx="12192000" cy="1325563"/>
          </a:xfrm>
        </p:spPr>
        <p:txBody>
          <a:bodyPr/>
          <a:lstStyle/>
          <a:p>
            <a:pPr algn="ctr"/>
            <a:r>
              <a:rPr lang="ru-RU" u="sng" dirty="0" smtClean="0"/>
              <a:t>Домашнее задание: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Стр.65 №62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94678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04545" y="3307403"/>
            <a:ext cx="9144000" cy="1039137"/>
          </a:xfrm>
        </p:spPr>
        <p:txBody>
          <a:bodyPr>
            <a:noAutofit/>
          </a:bodyPr>
          <a:lstStyle/>
          <a:p>
            <a:r>
              <a:rPr lang="ru-RU" sz="9600" dirty="0" smtClean="0"/>
              <a:t>П</a:t>
            </a:r>
            <a:r>
              <a:rPr lang="ru-RU" sz="9600" u="sng" dirty="0" smtClean="0"/>
              <a:t>о</a:t>
            </a:r>
            <a:r>
              <a:rPr lang="ru-RU" sz="9600" dirty="0" smtClean="0"/>
              <a:t> р</a:t>
            </a:r>
            <a:r>
              <a:rPr lang="ru-RU" sz="9600" u="sng" dirty="0" smtClean="0"/>
              <a:t>е</a:t>
            </a:r>
            <a:r>
              <a:rPr lang="ru-RU" sz="9600" dirty="0" smtClean="0"/>
              <a:t>ке пл</a:t>
            </a:r>
            <a:r>
              <a:rPr lang="ru-RU" sz="9600" u="sng" dirty="0" smtClean="0"/>
              <a:t>ы</a:t>
            </a:r>
            <a:r>
              <a:rPr lang="ru-RU" sz="9600" dirty="0" smtClean="0"/>
              <a:t>вут б</a:t>
            </a:r>
            <a:r>
              <a:rPr lang="ru-RU" sz="9600" u="sng" dirty="0" smtClean="0"/>
              <a:t>о</a:t>
            </a:r>
            <a:r>
              <a:rPr lang="ru-RU" sz="9600" dirty="0" smtClean="0"/>
              <a:t>льши</a:t>
            </a:r>
            <a:r>
              <a:rPr lang="ru-RU" sz="9600" u="sng" dirty="0" smtClean="0"/>
              <a:t>е</a:t>
            </a:r>
            <a:r>
              <a:rPr lang="ru-RU" sz="9600" dirty="0" smtClean="0"/>
              <a:t> пл</a:t>
            </a:r>
            <a:r>
              <a:rPr lang="ru-RU" sz="9600" u="sng" dirty="0" smtClean="0"/>
              <a:t>о</a:t>
            </a:r>
            <a:r>
              <a:rPr lang="ru-RU" sz="9600" dirty="0" smtClean="0"/>
              <a:t>ты.</a:t>
            </a:r>
            <a:endParaRPr lang="ru-RU" sz="9600" dirty="0"/>
          </a:p>
        </p:txBody>
      </p:sp>
    </p:spTree>
    <p:extLst>
      <p:ext uri="{BB962C8B-B14F-4D97-AF65-F5344CB8AC3E}">
        <p14:creationId xmlns:p14="http://schemas.microsoft.com/office/powerpoint/2010/main" val="1570482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Критерии оценки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i="1" dirty="0" smtClean="0"/>
              <a:t>0 – 1 ошибка – 5</a:t>
            </a:r>
          </a:p>
          <a:p>
            <a:pPr marL="0" indent="0">
              <a:buNone/>
            </a:pPr>
            <a:r>
              <a:rPr lang="ru-RU" sz="3600" i="1" dirty="0" smtClean="0"/>
              <a:t>2 – 3 ошибки – 4</a:t>
            </a:r>
          </a:p>
          <a:p>
            <a:pPr marL="0" indent="0">
              <a:buNone/>
            </a:pPr>
            <a:r>
              <a:rPr lang="ru-RU" sz="3600" i="1" dirty="0"/>
              <a:t>4</a:t>
            </a:r>
            <a:r>
              <a:rPr lang="ru-RU" sz="3600" i="1" dirty="0" smtClean="0"/>
              <a:t> ошибки - 3</a:t>
            </a:r>
          </a:p>
          <a:p>
            <a:pPr marL="0" indent="0">
              <a:buNone/>
            </a:pPr>
            <a:r>
              <a:rPr lang="ru-RU" sz="3600" i="1" dirty="0"/>
              <a:t>5</a:t>
            </a:r>
            <a:r>
              <a:rPr lang="ru-RU" sz="3600" i="1" dirty="0" smtClean="0"/>
              <a:t> и больше ошибок - 2</a:t>
            </a:r>
            <a:endParaRPr lang="ru-RU" sz="3600" i="1" dirty="0"/>
          </a:p>
        </p:txBody>
      </p:sp>
    </p:spTree>
    <p:extLst>
      <p:ext uri="{BB962C8B-B14F-4D97-AF65-F5344CB8AC3E}">
        <p14:creationId xmlns:p14="http://schemas.microsoft.com/office/powerpoint/2010/main" val="48589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478604"/>
            <a:ext cx="12192000" cy="2879387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dirty="0" err="1" smtClean="0"/>
              <a:t>Бо</a:t>
            </a:r>
            <a:r>
              <a:rPr lang="ru-RU" dirty="0" smtClean="0"/>
              <a:t> </a:t>
            </a:r>
            <a:r>
              <a:rPr lang="ru-RU" dirty="0" err="1" smtClean="0"/>
              <a:t>реге</a:t>
            </a:r>
            <a:r>
              <a:rPr lang="ru-RU" dirty="0" smtClean="0"/>
              <a:t> </a:t>
            </a:r>
            <a:r>
              <a:rPr lang="ru-RU" dirty="0" err="1" smtClean="0"/>
              <a:t>блыфуд</a:t>
            </a:r>
            <a:r>
              <a:rPr lang="ru-RU" dirty="0" smtClean="0"/>
              <a:t> </a:t>
            </a:r>
            <a:r>
              <a:rPr lang="ru-RU" dirty="0" err="1" smtClean="0"/>
              <a:t>польжие</a:t>
            </a:r>
            <a:r>
              <a:rPr lang="ru-RU" dirty="0" smtClean="0"/>
              <a:t> </a:t>
            </a:r>
            <a:r>
              <a:rPr lang="ru-RU" dirty="0" err="1" smtClean="0"/>
              <a:t>блоды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276273" y="2066649"/>
            <a:ext cx="809341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>
                <a:latin typeface="+mj-lt"/>
              </a:rPr>
              <a:t>По реке плывут большие плоты.</a:t>
            </a:r>
          </a:p>
        </p:txBody>
      </p:sp>
    </p:spTree>
    <p:extLst>
      <p:ext uri="{BB962C8B-B14F-4D97-AF65-F5344CB8AC3E}">
        <p14:creationId xmlns:p14="http://schemas.microsoft.com/office/powerpoint/2010/main" val="29931321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960461"/>
            <a:ext cx="12192000" cy="1325563"/>
          </a:xfrm>
        </p:spPr>
        <p:txBody>
          <a:bodyPr/>
          <a:lstStyle/>
          <a:p>
            <a:pPr algn="ctr"/>
            <a:r>
              <a:rPr lang="ru-RU" u="sng" dirty="0" smtClean="0"/>
              <a:t>Учебник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стр.53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8424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409914"/>
            <a:ext cx="1690991" cy="821649"/>
          </a:xfrm>
        </p:spPr>
        <p:txBody>
          <a:bodyPr/>
          <a:lstStyle/>
          <a:p>
            <a:r>
              <a:rPr lang="ru-RU" dirty="0" smtClean="0">
                <a:solidFill>
                  <a:srgbClr val="0070C0"/>
                </a:solidFill>
              </a:rPr>
              <a:t>Тема: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838199" y="2132317"/>
            <a:ext cx="1690991" cy="82164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 smtClean="0">
                <a:solidFill>
                  <a:srgbClr val="00B050"/>
                </a:solidFill>
              </a:rPr>
              <a:t>Цели: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2256817" y="341144"/>
            <a:ext cx="9935183" cy="158040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 smtClean="0"/>
              <a:t>бывают ли у согласных звуков сильные и слабые позиции?</a:t>
            </a:r>
            <a:endParaRPr lang="ru-RU" dirty="0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2256817" y="2132317"/>
            <a:ext cx="1690991" cy="82164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ru-RU" dirty="0"/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2256817" y="1990321"/>
            <a:ext cx="9494197" cy="294552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 smtClean="0"/>
              <a:t>узнаем, бывают ли у согласных звуков сильные и слабые позиции; определим, можно ли их обозначать, буквами по слуху.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896517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9290" y="2116103"/>
            <a:ext cx="10515600" cy="1325563"/>
          </a:xfrm>
        </p:spPr>
        <p:txBody>
          <a:bodyPr>
            <a:noAutofit/>
          </a:bodyPr>
          <a:lstStyle/>
          <a:p>
            <a:pPr algn="ctr"/>
            <a:r>
              <a:rPr lang="ru-RU" sz="8000" dirty="0" smtClean="0"/>
              <a:t>Восьмое октября</a:t>
            </a:r>
            <a:br>
              <a:rPr lang="ru-RU" sz="8000" dirty="0" smtClean="0"/>
            </a:br>
            <a:r>
              <a:rPr lang="ru-RU" sz="8000" dirty="0" smtClean="0"/>
              <a:t>В классе</a:t>
            </a:r>
            <a:endParaRPr lang="ru-RU" sz="8000" dirty="0"/>
          </a:p>
        </p:txBody>
      </p:sp>
    </p:spTree>
    <p:extLst>
      <p:ext uri="{BB962C8B-B14F-4D97-AF65-F5344CB8AC3E}">
        <p14:creationId xmlns:p14="http://schemas.microsoft.com/office/powerpoint/2010/main" val="3270652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960461"/>
            <a:ext cx="12192000" cy="1325563"/>
          </a:xfrm>
        </p:spPr>
        <p:txBody>
          <a:bodyPr/>
          <a:lstStyle/>
          <a:p>
            <a:pPr algn="ctr"/>
            <a:r>
              <a:rPr lang="ru-RU" u="sng" dirty="0" smtClean="0"/>
              <a:t>Учебник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стр.53 №1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28179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9290" y="2116103"/>
            <a:ext cx="10515600" cy="1325563"/>
          </a:xfrm>
        </p:spPr>
        <p:txBody>
          <a:bodyPr>
            <a:noAutofit/>
          </a:bodyPr>
          <a:lstStyle/>
          <a:p>
            <a:pPr algn="ctr"/>
            <a:r>
              <a:rPr lang="ru-RU" sz="8000" dirty="0" smtClean="0"/>
              <a:t>Упражнение 58</a:t>
            </a:r>
            <a:endParaRPr lang="ru-RU" sz="8000" dirty="0"/>
          </a:p>
        </p:txBody>
      </p:sp>
    </p:spTree>
    <p:extLst>
      <p:ext uri="{BB962C8B-B14F-4D97-AF65-F5344CB8AC3E}">
        <p14:creationId xmlns:p14="http://schemas.microsoft.com/office/powerpoint/2010/main" val="4131179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456</TotalTime>
  <Words>175</Words>
  <Application>Microsoft Office PowerPoint</Application>
  <PresentationFormat>Широкоэкранный</PresentationFormat>
  <Paragraphs>56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9" baseType="lpstr">
      <vt:lpstr>Arial</vt:lpstr>
      <vt:lpstr>Calibri</vt:lpstr>
      <vt:lpstr>Calibri Light</vt:lpstr>
      <vt:lpstr>Тема Office</vt:lpstr>
      <vt:lpstr>По реке плывут большие плоты.</vt:lpstr>
      <vt:lpstr>По реке плывут большие плоты.</vt:lpstr>
      <vt:lpstr>Критерии оценки</vt:lpstr>
      <vt:lpstr>   Бо реге блыфуд польжие блоды.</vt:lpstr>
      <vt:lpstr>Учебник стр.53</vt:lpstr>
      <vt:lpstr>Тема:</vt:lpstr>
      <vt:lpstr>Восьмое октября В классе</vt:lpstr>
      <vt:lpstr>Учебник стр.53 №1</vt:lpstr>
      <vt:lpstr>Упражнение 58</vt:lpstr>
      <vt:lpstr>Работа в группах</vt:lpstr>
      <vt:lpstr>Презентация PowerPoint</vt:lpstr>
      <vt:lpstr>Самостоятельная работа</vt:lpstr>
      <vt:lpstr>Презентация PowerPoint</vt:lpstr>
      <vt:lpstr>Критерии оценки</vt:lpstr>
      <vt:lpstr>Домашнее задание: Стр.65 №62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Карандаши</dc:title>
  <dc:creator>lena</dc:creator>
  <cp:lastModifiedBy>lena</cp:lastModifiedBy>
  <cp:revision>26</cp:revision>
  <dcterms:created xsi:type="dcterms:W3CDTF">2019-02-27T17:20:53Z</dcterms:created>
  <dcterms:modified xsi:type="dcterms:W3CDTF">2019-10-07T13:59:22Z</dcterms:modified>
</cp:coreProperties>
</file>