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omments/comment1.xml" ContentType="application/vnd.openxmlformats-officedocument.presentationml.comments+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13" r:id="rId2"/>
  </p:sldMasterIdLst>
  <p:sldIdLst>
    <p:sldId id="256" r:id="rId3"/>
    <p:sldId id="276" r:id="rId4"/>
    <p:sldId id="291" r:id="rId5"/>
    <p:sldId id="260" r:id="rId6"/>
    <p:sldId id="272" r:id="rId7"/>
    <p:sldId id="273" r:id="rId8"/>
    <p:sldId id="283" r:id="rId9"/>
    <p:sldId id="289" r:id="rId10"/>
    <p:sldId id="290" r:id="rId11"/>
    <p:sldId id="294" r:id="rId12"/>
    <p:sldId id="295" r:id="rId13"/>
    <p:sldId id="297" r:id="rId14"/>
    <p:sldId id="288" r:id="rId15"/>
    <p:sldId id="292" r:id="rId16"/>
    <p:sldId id="282" r:id="rId1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1601"/>
    <a:srgbClr val="4F0195"/>
    <a:srgbClr val="4001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983" autoAdjust="0"/>
    <p:restoredTop sz="94660"/>
  </p:normalViewPr>
  <p:slideViewPr>
    <p:cSldViewPr>
      <p:cViewPr varScale="1">
        <p:scale>
          <a:sx n="109" d="100"/>
          <a:sy n="109" d="100"/>
        </p:scale>
        <p:origin x="120"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Excel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ru-RU" dirty="0" smtClean="0">
                <a:latin typeface="Times New Roman" pitchFamily="18" charset="0"/>
                <a:cs typeface="Times New Roman" pitchFamily="18" charset="0"/>
              </a:rPr>
              <a:t>Хочешь</a:t>
            </a:r>
            <a:r>
              <a:rPr lang="ru-RU" baseline="0" dirty="0" smtClean="0">
                <a:latin typeface="Times New Roman" pitchFamily="18" charset="0"/>
                <a:cs typeface="Times New Roman" pitchFamily="18" charset="0"/>
              </a:rPr>
              <a:t> гербарий?</a:t>
            </a:r>
            <a:endParaRPr lang="ru-RU" dirty="0">
              <a:latin typeface="Times New Roman" pitchFamily="18" charset="0"/>
              <a:cs typeface="Times New Roman" pitchFamily="18" charset="0"/>
            </a:endParaRPr>
          </a:p>
        </c:rich>
      </c:tx>
      <c:overlay val="0"/>
    </c:title>
    <c:autoTitleDeleted val="0"/>
    <c:plotArea>
      <c:layout/>
      <c:pieChart>
        <c:varyColors val="1"/>
        <c:ser>
          <c:idx val="0"/>
          <c:order val="0"/>
          <c:tx>
            <c:strRef>
              <c:f>Лист1!$B$1</c:f>
              <c:strCache>
                <c:ptCount val="1"/>
                <c:pt idx="0">
                  <c:v>Продажи</c:v>
                </c:pt>
              </c:strCache>
            </c:strRef>
          </c:tx>
          <c:dPt>
            <c:idx val="1"/>
            <c:bubble3D val="0"/>
            <c:spPr>
              <a:solidFill>
                <a:srgbClr val="FF0000"/>
              </a:solidFill>
            </c:spPr>
          </c:dPt>
          <c:dPt>
            <c:idx val="2"/>
            <c:bubble3D val="0"/>
            <c:spPr>
              <a:solidFill>
                <a:srgbClr val="00B0F0"/>
              </a:solidFill>
            </c:spPr>
          </c:dPt>
          <c:cat>
            <c:strRef>
              <c:f>Лист1!$A$2:$A$4</c:f>
              <c:strCache>
                <c:ptCount val="3"/>
                <c:pt idx="0">
                  <c:v>Имею гербарий</c:v>
                </c:pt>
                <c:pt idx="1">
                  <c:v>Хочу сделать гербарий</c:v>
                </c:pt>
                <c:pt idx="2">
                  <c:v> Мне это неинтересно</c:v>
                </c:pt>
              </c:strCache>
            </c:strRef>
          </c:cat>
          <c:val>
            <c:numRef>
              <c:f>Лист1!$B$2:$B$4</c:f>
              <c:numCache>
                <c:formatCode>General</c:formatCode>
                <c:ptCount val="3"/>
                <c:pt idx="0">
                  <c:v>60</c:v>
                </c:pt>
                <c:pt idx="1">
                  <c:v>30</c:v>
                </c:pt>
                <c:pt idx="2">
                  <c:v>10</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61560929946228715"/>
          <c:y val="0.29058666761677415"/>
          <c:w val="0.3731468486891838"/>
          <c:h val="0.54132411729076857"/>
        </c:manualLayout>
      </c:layout>
      <c:overlay val="0"/>
      <c:txPr>
        <a:bodyPr/>
        <a:lstStyle/>
        <a:p>
          <a:pPr>
            <a:defRPr sz="2000">
              <a:latin typeface="Times New Roman" pitchFamily="18" charset="0"/>
              <a:cs typeface="Times New Roman" pitchFamily="18" charset="0"/>
            </a:defRPr>
          </a:pPr>
          <a:endParaRPr lang="ru-RU"/>
        </a:p>
      </c:txPr>
    </c:legend>
    <c:plotVisOnly val="1"/>
    <c:dispBlanksAs val="gap"/>
    <c:showDLblsOverMax val="0"/>
  </c:chart>
  <c:txPr>
    <a:bodyPr/>
    <a:lstStyle/>
    <a:p>
      <a:pPr>
        <a:defRPr sz="1800"/>
      </a:pPr>
      <a:endParaRPr lang="ru-RU"/>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ru-RU" dirty="0" smtClean="0"/>
              <a:t>Необычный</a:t>
            </a:r>
            <a:r>
              <a:rPr lang="ru-RU" baseline="0" dirty="0" smtClean="0"/>
              <a:t> вид?</a:t>
            </a:r>
            <a:endParaRPr lang="ru-RU" dirty="0"/>
          </a:p>
        </c:rich>
      </c:tx>
      <c:overlay val="0"/>
    </c:title>
    <c:autoTitleDeleted val="0"/>
    <c:view3D>
      <c:rotX val="30"/>
      <c:rotY val="0"/>
      <c:rAngAx val="0"/>
    </c:view3D>
    <c:floor>
      <c:thickness val="0"/>
    </c:floor>
    <c:sideWall>
      <c:thickness val="0"/>
    </c:sideWall>
    <c:backWall>
      <c:thickness val="0"/>
    </c:backWall>
    <c:plotArea>
      <c:layout/>
      <c:pie3DChart>
        <c:varyColors val="1"/>
        <c:ser>
          <c:idx val="0"/>
          <c:order val="0"/>
          <c:tx>
            <c:strRef>
              <c:f>Лист1!$B$1</c:f>
              <c:strCache>
                <c:ptCount val="1"/>
                <c:pt idx="0">
                  <c:v>Продажи</c:v>
                </c:pt>
              </c:strCache>
            </c:strRef>
          </c:tx>
          <c:explosion val="25"/>
          <c:dPt>
            <c:idx val="0"/>
            <c:bubble3D val="0"/>
            <c:spPr>
              <a:solidFill>
                <a:srgbClr val="00B0F0"/>
              </a:solidFill>
            </c:spPr>
          </c:dPt>
          <c:dPt>
            <c:idx val="1"/>
            <c:bubble3D val="0"/>
            <c:spPr>
              <a:solidFill>
                <a:schemeClr val="accent3"/>
              </a:solidFill>
            </c:spPr>
          </c:dPt>
          <c:cat>
            <c:strRef>
              <c:f>Лист1!$A$2:$A$3</c:f>
              <c:strCache>
                <c:ptCount val="2"/>
                <c:pt idx="0">
                  <c:v>Хочу гербарий в виде альбома</c:v>
                </c:pt>
                <c:pt idx="1">
                  <c:v>Хочу гербарий необычного вида</c:v>
                </c:pt>
              </c:strCache>
            </c:strRef>
          </c:cat>
          <c:val>
            <c:numRef>
              <c:f>Лист1!$B$2:$B$3</c:f>
              <c:numCache>
                <c:formatCode>General</c:formatCode>
                <c:ptCount val="2"/>
                <c:pt idx="0">
                  <c:v>30</c:v>
                </c:pt>
                <c:pt idx="1">
                  <c:v>70</c:v>
                </c:pt>
              </c:numCache>
            </c:numRef>
          </c:val>
        </c:ser>
        <c:dLbls>
          <c:showLegendKey val="0"/>
          <c:showVal val="0"/>
          <c:showCatName val="0"/>
          <c:showSerName val="0"/>
          <c:showPercent val="0"/>
          <c:showBubbleSize val="0"/>
          <c:showLeaderLines val="1"/>
        </c:dLbls>
      </c:pie3DChart>
    </c:plotArea>
    <c:legend>
      <c:legendPos val="r"/>
      <c:overlay val="0"/>
      <c:txPr>
        <a:bodyPr/>
        <a:lstStyle/>
        <a:p>
          <a:pPr>
            <a:defRPr sz="2000">
              <a:latin typeface="Times New Roman" pitchFamily="18" charset="0"/>
              <a:cs typeface="Times New Roman" pitchFamily="18" charset="0"/>
            </a:defRPr>
          </a:pPr>
          <a:endParaRPr lang="ru-RU"/>
        </a:p>
      </c:txPr>
    </c:legend>
    <c:plotVisOnly val="1"/>
    <c:dispBlanksAs val="gap"/>
    <c:showDLblsOverMax val="0"/>
  </c:chart>
  <c:txPr>
    <a:bodyPr/>
    <a:lstStyle/>
    <a:p>
      <a:pPr>
        <a:defRPr sz="1800"/>
      </a:pPr>
      <a:endParaRPr lang="ru-RU"/>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ru-RU" dirty="0" smtClean="0">
                <a:latin typeface="Times New Roman" pitchFamily="18" charset="0"/>
                <a:cs typeface="Times New Roman" pitchFamily="18" charset="0"/>
              </a:rPr>
              <a:t>Какой необычный вид?</a:t>
            </a:r>
            <a:endParaRPr lang="ru-RU" dirty="0">
              <a:latin typeface="Times New Roman" pitchFamily="18" charset="0"/>
              <a:cs typeface="Times New Roman" pitchFamily="18" charset="0"/>
            </a:endParaRPr>
          </a:p>
        </c:rich>
      </c:tx>
      <c:overlay val="0"/>
    </c:title>
    <c:autoTitleDeleted val="0"/>
    <c:plotArea>
      <c:layout/>
      <c:pieChart>
        <c:varyColors val="1"/>
        <c:ser>
          <c:idx val="0"/>
          <c:order val="0"/>
          <c:tx>
            <c:strRef>
              <c:f>Лист1!$B$1</c:f>
              <c:strCache>
                <c:ptCount val="1"/>
                <c:pt idx="0">
                  <c:v>Продажи</c:v>
                </c:pt>
              </c:strCache>
            </c:strRef>
          </c:tx>
          <c:dPt>
            <c:idx val="0"/>
            <c:bubble3D val="0"/>
            <c:spPr>
              <a:solidFill>
                <a:srgbClr val="FFFF00"/>
              </a:solidFill>
            </c:spPr>
          </c:dPt>
          <c:dPt>
            <c:idx val="1"/>
            <c:bubble3D val="0"/>
            <c:spPr>
              <a:solidFill>
                <a:srgbClr val="00B0F0"/>
              </a:solidFill>
            </c:spPr>
          </c:dPt>
          <c:dPt>
            <c:idx val="3"/>
            <c:bubble3D val="0"/>
            <c:spPr>
              <a:solidFill>
                <a:srgbClr val="FFC000"/>
              </a:solidFill>
            </c:spPr>
          </c:dPt>
          <c:cat>
            <c:strRef>
              <c:f>Лист1!$A$2:$A$5</c:f>
              <c:strCache>
                <c:ptCount val="4"/>
                <c:pt idx="0">
                  <c:v>Картина</c:v>
                </c:pt>
                <c:pt idx="1">
                  <c:v>Аппликация</c:v>
                </c:pt>
                <c:pt idx="2">
                  <c:v>Декор </c:v>
                </c:pt>
                <c:pt idx="3">
                  <c:v>Другой </c:v>
                </c:pt>
              </c:strCache>
            </c:strRef>
          </c:cat>
          <c:val>
            <c:numRef>
              <c:f>Лист1!$B$2:$B$5</c:f>
              <c:numCache>
                <c:formatCode>General</c:formatCode>
                <c:ptCount val="4"/>
                <c:pt idx="0">
                  <c:v>15</c:v>
                </c:pt>
                <c:pt idx="1">
                  <c:v>40</c:v>
                </c:pt>
                <c:pt idx="2">
                  <c:v>5</c:v>
                </c:pt>
                <c:pt idx="3">
                  <c:v>40</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7109489829396326"/>
          <c:y val="0.28818799212598423"/>
          <c:w val="0.2765510170603675"/>
          <c:h val="0.39812401574803152"/>
        </c:manualLayout>
      </c:layout>
      <c:overlay val="0"/>
      <c:txPr>
        <a:bodyPr/>
        <a:lstStyle/>
        <a:p>
          <a:pPr>
            <a:defRPr sz="2000">
              <a:latin typeface="Times New Roman" pitchFamily="18" charset="0"/>
              <a:cs typeface="Times New Roman" pitchFamily="18" charset="0"/>
            </a:defRPr>
          </a:pPr>
          <a:endParaRPr lang="ru-RU"/>
        </a:p>
      </c:txPr>
    </c:legend>
    <c:plotVisOnly val="1"/>
    <c:dispBlanksAs val="gap"/>
    <c:showDLblsOverMax val="0"/>
  </c:chart>
  <c:txPr>
    <a:bodyPr/>
    <a:lstStyle/>
    <a:p>
      <a:pPr>
        <a:defRPr sz="1800"/>
      </a:pPr>
      <a:endParaRPr lang="ru-RU"/>
    </a:p>
  </c:txPr>
  <c:externalData r:id="rId1">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0" dt="2017-04-04T20:34:46.908" idx="1">
    <p:pos x="10" y="10"/>
    <p:text/>
  </p:cm>
  <p:cm authorId="0" dt="2017-04-04T20:34:49.438" idx="2">
    <p:pos x="146" y="146"/>
    <p:text/>
  </p:cm>
  <p:cm authorId="0" dt="2017-04-04T20:34:50.808" idx="3">
    <p:pos x="282" y="282"/>
    <p:text/>
  </p:cm>
</p:cmLst>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4" name="Picture 7" descr="AbstractionMaster"/>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074" name="Rectangle 2"/>
          <p:cNvSpPr>
            <a:spLocks noGrp="1" noChangeArrowheads="1"/>
          </p:cNvSpPr>
          <p:nvPr>
            <p:ph type="ctrTitle"/>
          </p:nvPr>
        </p:nvSpPr>
        <p:spPr>
          <a:xfrm>
            <a:off x="0" y="4868863"/>
            <a:ext cx="6659563" cy="936625"/>
          </a:xfrm>
        </p:spPr>
        <p:txBody>
          <a:bodyPr/>
          <a:lstStyle>
            <a:lvl1pPr>
              <a:defRPr/>
            </a:lvl1pPr>
          </a:lstStyle>
          <a:p>
            <a:r>
              <a:rPr lang="ru-RU"/>
              <a:t>Образец заголовка</a:t>
            </a:r>
          </a:p>
        </p:txBody>
      </p:sp>
      <p:sp>
        <p:nvSpPr>
          <p:cNvPr id="3075" name="Rectangle 3"/>
          <p:cNvSpPr>
            <a:spLocks noGrp="1" noChangeArrowheads="1"/>
          </p:cNvSpPr>
          <p:nvPr>
            <p:ph type="subTitle" idx="1"/>
          </p:nvPr>
        </p:nvSpPr>
        <p:spPr>
          <a:xfrm>
            <a:off x="3779838" y="6165850"/>
            <a:ext cx="5364162" cy="692150"/>
          </a:xfrm>
        </p:spPr>
        <p:txBody>
          <a:bodyPr/>
          <a:lstStyle>
            <a:lvl1pPr marL="0" indent="0" algn="ctr">
              <a:buFontTx/>
              <a:buNone/>
              <a:defRPr/>
            </a:lvl1pPr>
          </a:lstStyle>
          <a:p>
            <a:r>
              <a:rPr lang="ru-RU"/>
              <a:t>Образец подзаголовка</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480175" y="692150"/>
            <a:ext cx="1908175" cy="53292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755650" y="692150"/>
            <a:ext cx="5572125" cy="53292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650" y="692150"/>
            <a:ext cx="7632700" cy="792163"/>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755650" y="1600200"/>
            <a:ext cx="3740150" cy="44211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3740150" cy="44211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A98AF03-7270-45C2-A683-C5E353EF01A5}" type="datetime4">
              <a:rPr lang="en-US" smtClean="0"/>
              <a:pPr/>
              <a:t>January 30, 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dirty="0"/>
          </a:p>
        </p:txBody>
      </p:sp>
    </p:spTree>
    <p:extLst>
      <p:ext uri="{BB962C8B-B14F-4D97-AF65-F5344CB8AC3E}">
        <p14:creationId xmlns:p14="http://schemas.microsoft.com/office/powerpoint/2010/main" val="30075276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5A93482-8E69-40F7-BCAD-5662A6CADB27}" type="datetime4">
              <a:rPr lang="en-US" smtClean="0"/>
              <a:pPr/>
              <a:t>January 30, 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dirty="0"/>
          </a:p>
        </p:txBody>
      </p:sp>
    </p:spTree>
    <p:extLst>
      <p:ext uri="{BB962C8B-B14F-4D97-AF65-F5344CB8AC3E}">
        <p14:creationId xmlns:p14="http://schemas.microsoft.com/office/powerpoint/2010/main" val="29539111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BB7EAE1-CAAC-4AEF-919E-158692B1E55E}" type="datetime4">
              <a:rPr lang="en-US" smtClean="0"/>
              <a:pPr/>
              <a:t>January 30, 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dirty="0"/>
          </a:p>
        </p:txBody>
      </p:sp>
    </p:spTree>
    <p:extLst>
      <p:ext uri="{BB962C8B-B14F-4D97-AF65-F5344CB8AC3E}">
        <p14:creationId xmlns:p14="http://schemas.microsoft.com/office/powerpoint/2010/main" val="15294304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9525A706-D8F2-4D1A-855A-CADC92600C26}" type="datetime4">
              <a:rPr lang="en-US" smtClean="0"/>
              <a:pPr/>
              <a:t>January 30, 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dirty="0"/>
          </a:p>
        </p:txBody>
      </p:sp>
    </p:spTree>
    <p:extLst>
      <p:ext uri="{BB962C8B-B14F-4D97-AF65-F5344CB8AC3E}">
        <p14:creationId xmlns:p14="http://schemas.microsoft.com/office/powerpoint/2010/main" val="17091858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9B4F123-1704-49AC-9D15-C4B1462B8014}" type="datetime4">
              <a:rPr lang="en-US" smtClean="0"/>
              <a:pPr/>
              <a:t>January 30, 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B37D5FE-740C-46F5-801A-FA5477D9711F}" type="slidenum">
              <a:rPr lang="en-US" smtClean="0"/>
              <a:pPr/>
              <a:t>‹#›</a:t>
            </a:fld>
            <a:endParaRPr lang="en-US" dirty="0"/>
          </a:p>
        </p:txBody>
      </p:sp>
    </p:spTree>
    <p:extLst>
      <p:ext uri="{BB962C8B-B14F-4D97-AF65-F5344CB8AC3E}">
        <p14:creationId xmlns:p14="http://schemas.microsoft.com/office/powerpoint/2010/main" val="34972361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E3127EC2-47FB-48A1-8644-C8A81DDAA119}" type="datetime4">
              <a:rPr lang="en-US" smtClean="0"/>
              <a:pPr/>
              <a:t>January 30, 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B37D5FE-740C-46F5-801A-FA5477D9711F}" type="slidenum">
              <a:rPr lang="en-US" smtClean="0"/>
              <a:pPr/>
              <a:t>‹#›</a:t>
            </a:fld>
            <a:endParaRPr lang="en-US" dirty="0"/>
          </a:p>
        </p:txBody>
      </p:sp>
    </p:spTree>
    <p:extLst>
      <p:ext uri="{BB962C8B-B14F-4D97-AF65-F5344CB8AC3E}">
        <p14:creationId xmlns:p14="http://schemas.microsoft.com/office/powerpoint/2010/main" val="15991764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3EC3ED-7435-49F9-84C8-03CCA2F8DEDB}" type="datetime4">
              <a:rPr lang="en-US" smtClean="0"/>
              <a:pPr/>
              <a:t>January 30, 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B37D5FE-740C-46F5-801A-FA5477D9711F}" type="slidenum">
              <a:rPr lang="en-US" smtClean="0"/>
              <a:pPr/>
              <a:t>‹#›</a:t>
            </a:fld>
            <a:endParaRPr lang="en-US" dirty="0"/>
          </a:p>
        </p:txBody>
      </p:sp>
    </p:spTree>
    <p:extLst>
      <p:ext uri="{BB962C8B-B14F-4D97-AF65-F5344CB8AC3E}">
        <p14:creationId xmlns:p14="http://schemas.microsoft.com/office/powerpoint/2010/main" val="2402253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Date Placeholder 4"/>
          <p:cNvSpPr>
            <a:spLocks noGrp="1"/>
          </p:cNvSpPr>
          <p:nvPr>
            <p:ph type="dt" sz="half" idx="10"/>
          </p:nvPr>
        </p:nvSpPr>
        <p:spPr/>
        <p:txBody>
          <a:bodyPr/>
          <a:lstStyle/>
          <a:p>
            <a:fld id="{3FC49BF1-FCD3-4395-8FF6-0047AF66228E}" type="datetime4">
              <a:rPr lang="en-US" smtClean="0"/>
              <a:pPr/>
              <a:t>January 30, 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dirty="0"/>
          </a:p>
        </p:txBody>
      </p:sp>
    </p:spTree>
    <p:extLst>
      <p:ext uri="{BB962C8B-B14F-4D97-AF65-F5344CB8AC3E}">
        <p14:creationId xmlns:p14="http://schemas.microsoft.com/office/powerpoint/2010/main" val="32785494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A861222-2C8B-4501-BE87-6797EC025925}" type="datetime4">
              <a:rPr lang="en-US" smtClean="0"/>
              <a:pPr/>
              <a:t>January 30, 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dirty="0"/>
          </a:p>
        </p:txBody>
      </p:sp>
    </p:spTree>
    <p:extLst>
      <p:ext uri="{BB962C8B-B14F-4D97-AF65-F5344CB8AC3E}">
        <p14:creationId xmlns:p14="http://schemas.microsoft.com/office/powerpoint/2010/main" val="38373645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6C01193-8287-4834-A286-6B880643E934}" type="datetime4">
              <a:rPr lang="en-US" smtClean="0"/>
              <a:pPr/>
              <a:t>January 30, 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dirty="0"/>
          </a:p>
        </p:txBody>
      </p:sp>
    </p:spTree>
    <p:extLst>
      <p:ext uri="{BB962C8B-B14F-4D97-AF65-F5344CB8AC3E}">
        <p14:creationId xmlns:p14="http://schemas.microsoft.com/office/powerpoint/2010/main" val="30461392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6C01193-8287-4834-A286-6B880643E934}" type="datetime4">
              <a:rPr lang="en-US" smtClean="0"/>
              <a:pPr/>
              <a:t>January 30, 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8716926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6C01193-8287-4834-A286-6B880643E934}" type="datetime4">
              <a:rPr lang="en-US" smtClean="0"/>
              <a:pPr/>
              <a:t>January 30, 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dirty="0"/>
          </a:p>
        </p:txBody>
      </p:sp>
    </p:spTree>
    <p:extLst>
      <p:ext uri="{BB962C8B-B14F-4D97-AF65-F5344CB8AC3E}">
        <p14:creationId xmlns:p14="http://schemas.microsoft.com/office/powerpoint/2010/main" val="2863713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6C01193-8287-4834-A286-6B880643E934}" type="datetime4">
              <a:rPr lang="en-US" smtClean="0"/>
              <a:pPr/>
              <a:t>January 30, 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125881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6C01193-8287-4834-A286-6B880643E934}" type="datetime4">
              <a:rPr lang="en-US" smtClean="0"/>
              <a:pPr/>
              <a:t>January 30, 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dirty="0"/>
          </a:p>
        </p:txBody>
      </p:sp>
    </p:spTree>
    <p:extLst>
      <p:ext uri="{BB962C8B-B14F-4D97-AF65-F5344CB8AC3E}">
        <p14:creationId xmlns:p14="http://schemas.microsoft.com/office/powerpoint/2010/main" val="197596950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2FB5AFD-D735-4504-A039-ADEBB6448D55}" type="datetime4">
              <a:rPr lang="en-US" smtClean="0"/>
              <a:pPr/>
              <a:t>January 30, 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dirty="0"/>
          </a:p>
        </p:txBody>
      </p:sp>
    </p:spTree>
    <p:extLst>
      <p:ext uri="{BB962C8B-B14F-4D97-AF65-F5344CB8AC3E}">
        <p14:creationId xmlns:p14="http://schemas.microsoft.com/office/powerpoint/2010/main" val="23902909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B5C8118-FB93-4E87-B380-0175F2FE2167}" type="datetime4">
              <a:rPr lang="en-US" smtClean="0"/>
              <a:pPr/>
              <a:t>January 30, 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dirty="0"/>
          </a:p>
        </p:txBody>
      </p:sp>
    </p:spTree>
    <p:extLst>
      <p:ext uri="{BB962C8B-B14F-4D97-AF65-F5344CB8AC3E}">
        <p14:creationId xmlns:p14="http://schemas.microsoft.com/office/powerpoint/2010/main" val="120295964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650" y="692150"/>
            <a:ext cx="7632700" cy="792163"/>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755650" y="1600200"/>
            <a:ext cx="3740150" cy="44211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3740150" cy="44211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3370536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755650" y="1600200"/>
            <a:ext cx="3740150" cy="44211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3740150" cy="44211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AbstractionSlaid"/>
          <p:cNvPicPr>
            <a:picLocks noChangeAspect="1" noChangeArrowheads="1"/>
          </p:cNvPicPr>
          <p:nvPr/>
        </p:nvPicPr>
        <p:blipFill>
          <a:blip r:embed="rId14" cstate="print"/>
          <a:srcRect/>
          <a:stretch>
            <a:fillRect/>
          </a:stretch>
        </p:blipFill>
        <p:spPr bwMode="auto">
          <a:xfrm>
            <a:off x="0" y="0"/>
            <a:ext cx="9144000" cy="68580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755650" y="692150"/>
            <a:ext cx="7632700" cy="7921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8" name="Rectangle 3"/>
          <p:cNvSpPr>
            <a:spLocks noGrp="1" noChangeArrowheads="1"/>
          </p:cNvSpPr>
          <p:nvPr>
            <p:ph type="body" idx="1"/>
          </p:nvPr>
        </p:nvSpPr>
        <p:spPr bwMode="auto">
          <a:xfrm>
            <a:off x="755650" y="1600200"/>
            <a:ext cx="7632700" cy="44211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lt1" tx1="dk1" bg2="lt2" tx2="dk2" accent1="accent1" accent2="accent2" accent3="accent3" accent4="accent4" accent5="accent5" accent6="accent6" hlink="hlink" folHlink="folHlink"/>
  <p:sldLayoutIdLst>
    <p:sldLayoutId id="2147483673"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ctr" rtl="0" eaLnBrk="0" fontAlgn="base" hangingPunct="0">
        <a:spcBef>
          <a:spcPct val="0"/>
        </a:spcBef>
        <a:spcAft>
          <a:spcPct val="0"/>
        </a:spcAft>
        <a:defRPr sz="44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Arial" charset="0"/>
        </a:defRPr>
      </a:lvl2pPr>
      <a:lvl3pPr algn="ctr" rtl="0" eaLnBrk="0" fontAlgn="base" hangingPunct="0">
        <a:spcBef>
          <a:spcPct val="0"/>
        </a:spcBef>
        <a:spcAft>
          <a:spcPct val="0"/>
        </a:spcAft>
        <a:defRPr sz="4400">
          <a:solidFill>
            <a:schemeClr val="bg1"/>
          </a:solidFill>
          <a:latin typeface="Arial" charset="0"/>
        </a:defRPr>
      </a:lvl3pPr>
      <a:lvl4pPr algn="ctr" rtl="0" eaLnBrk="0" fontAlgn="base" hangingPunct="0">
        <a:spcBef>
          <a:spcPct val="0"/>
        </a:spcBef>
        <a:spcAft>
          <a:spcPct val="0"/>
        </a:spcAft>
        <a:defRPr sz="4400">
          <a:solidFill>
            <a:schemeClr val="bg1"/>
          </a:solidFill>
          <a:latin typeface="Arial" charset="0"/>
        </a:defRPr>
      </a:lvl4pPr>
      <a:lvl5pPr algn="ctr" rtl="0" eaLnBrk="0" fontAlgn="base" hangingPunct="0">
        <a:spcBef>
          <a:spcPct val="0"/>
        </a:spcBef>
        <a:spcAft>
          <a:spcPct val="0"/>
        </a:spcAft>
        <a:defRPr sz="4400">
          <a:solidFill>
            <a:schemeClr val="bg1"/>
          </a:solidFill>
          <a:latin typeface="Arial" charset="0"/>
        </a:defRPr>
      </a:lvl5pPr>
      <a:lvl6pPr marL="457200" algn="ctr" rtl="0" fontAlgn="base">
        <a:spcBef>
          <a:spcPct val="0"/>
        </a:spcBef>
        <a:spcAft>
          <a:spcPct val="0"/>
        </a:spcAft>
        <a:defRPr sz="4400">
          <a:solidFill>
            <a:schemeClr val="bg1"/>
          </a:solidFill>
          <a:latin typeface="Arial" charset="0"/>
        </a:defRPr>
      </a:lvl6pPr>
      <a:lvl7pPr marL="914400" algn="ctr" rtl="0" fontAlgn="base">
        <a:spcBef>
          <a:spcPct val="0"/>
        </a:spcBef>
        <a:spcAft>
          <a:spcPct val="0"/>
        </a:spcAft>
        <a:defRPr sz="4400">
          <a:solidFill>
            <a:schemeClr val="bg1"/>
          </a:solidFill>
          <a:latin typeface="Arial" charset="0"/>
        </a:defRPr>
      </a:lvl7pPr>
      <a:lvl8pPr marL="1371600" algn="ctr" rtl="0" fontAlgn="base">
        <a:spcBef>
          <a:spcPct val="0"/>
        </a:spcBef>
        <a:spcAft>
          <a:spcPct val="0"/>
        </a:spcAft>
        <a:defRPr sz="4400">
          <a:solidFill>
            <a:schemeClr val="bg1"/>
          </a:solidFill>
          <a:latin typeface="Arial" charset="0"/>
        </a:defRPr>
      </a:lvl8pPr>
      <a:lvl9pPr marL="1828800" algn="ctr" rtl="0" fontAlgn="base">
        <a:spcBef>
          <a:spcPct val="0"/>
        </a:spcBef>
        <a:spcAft>
          <a:spcPct val="0"/>
        </a:spcAft>
        <a:defRPr sz="4400">
          <a:solidFill>
            <a:schemeClr val="bg1"/>
          </a:solidFill>
          <a:latin typeface="Arial"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a:solidFill>
            <a:schemeClr val="bg1"/>
          </a:solidFill>
          <a:latin typeface="+mn-lt"/>
        </a:defRPr>
      </a:lvl2pPr>
      <a:lvl3pPr marL="1143000" indent="-228600" algn="l" rtl="0" eaLnBrk="0" fontAlgn="base" hangingPunct="0">
        <a:spcBef>
          <a:spcPct val="20000"/>
        </a:spcBef>
        <a:spcAft>
          <a:spcPct val="0"/>
        </a:spcAft>
        <a:buChar char="•"/>
        <a:defRPr sz="2400">
          <a:solidFill>
            <a:schemeClr val="bg1"/>
          </a:solidFill>
          <a:latin typeface="+mn-lt"/>
        </a:defRPr>
      </a:lvl3pPr>
      <a:lvl4pPr marL="1600200" indent="-228600" algn="l" rtl="0" eaLnBrk="0" fontAlgn="base" hangingPunct="0">
        <a:spcBef>
          <a:spcPct val="20000"/>
        </a:spcBef>
        <a:spcAft>
          <a:spcPct val="0"/>
        </a:spcAft>
        <a:buChar char="–"/>
        <a:defRPr sz="2000">
          <a:solidFill>
            <a:schemeClr val="bg1"/>
          </a:solidFill>
          <a:latin typeface="+mn-lt"/>
        </a:defRPr>
      </a:lvl4pPr>
      <a:lvl5pPr marL="2057400" indent="-228600" algn="l" rtl="0" eaLnBrk="0" fontAlgn="base" hangingPunct="0">
        <a:spcBef>
          <a:spcPct val="20000"/>
        </a:spcBef>
        <a:spcAft>
          <a:spcPct val="0"/>
        </a:spcAft>
        <a:buChar char="»"/>
        <a:defRPr sz="2000">
          <a:solidFill>
            <a:schemeClr val="bg1"/>
          </a:solidFill>
          <a:latin typeface="+mn-lt"/>
        </a:defRPr>
      </a:lvl5pPr>
      <a:lvl6pPr marL="2514600" indent="-228600" algn="l" rtl="0" fontAlgn="base">
        <a:spcBef>
          <a:spcPct val="20000"/>
        </a:spcBef>
        <a:spcAft>
          <a:spcPct val="0"/>
        </a:spcAft>
        <a:buChar char="»"/>
        <a:defRPr sz="2000">
          <a:solidFill>
            <a:schemeClr val="bg1"/>
          </a:solidFill>
          <a:latin typeface="+mn-lt"/>
        </a:defRPr>
      </a:lvl6pPr>
      <a:lvl7pPr marL="2971800" indent="-228600" algn="l" rtl="0" fontAlgn="base">
        <a:spcBef>
          <a:spcPct val="20000"/>
        </a:spcBef>
        <a:spcAft>
          <a:spcPct val="0"/>
        </a:spcAft>
        <a:buChar char="»"/>
        <a:defRPr sz="2000">
          <a:solidFill>
            <a:schemeClr val="bg1"/>
          </a:solidFill>
          <a:latin typeface="+mn-lt"/>
        </a:defRPr>
      </a:lvl7pPr>
      <a:lvl8pPr marL="3429000" indent="-228600" algn="l" rtl="0" fontAlgn="base">
        <a:spcBef>
          <a:spcPct val="20000"/>
        </a:spcBef>
        <a:spcAft>
          <a:spcPct val="0"/>
        </a:spcAft>
        <a:buChar char="»"/>
        <a:defRPr sz="2000">
          <a:solidFill>
            <a:schemeClr val="bg1"/>
          </a:solidFill>
          <a:latin typeface="+mn-lt"/>
        </a:defRPr>
      </a:lvl8pPr>
      <a:lvl9pPr marL="3886200" indent="-228600" algn="l" rtl="0" fontAlgn="base">
        <a:spcBef>
          <a:spcPct val="20000"/>
        </a:spcBef>
        <a:spcAft>
          <a:spcPct val="0"/>
        </a:spcAft>
        <a:buChar char="»"/>
        <a:defRPr sz="2000">
          <a:solidFill>
            <a:schemeClr val="bg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1/30/2020</a:t>
            </a:fld>
            <a:endParaRPr lang="en-US" dirty="0"/>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799886534"/>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e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8.xml"/><Relationship Id="rId6" Type="http://schemas.openxmlformats.org/officeDocument/2006/relationships/image" Target="../media/image10.jpeg"/><Relationship Id="rId5" Type="http://schemas.openxmlformats.org/officeDocument/2006/relationships/image" Target="../media/image7.jpg"/><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15.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hyperlink" Target="http://www.u-lekar.ru/content/view/1147/19" TargetMode="External"/><Relationship Id="rId2" Type="http://schemas.openxmlformats.org/officeDocument/2006/relationships/hyperlink" Target="http://ru.wikipedia.org/wiki/%D0%93%D0%B5%D1%80%D0%B1%D0%B0%D1%80%D0%B8%D0%B9" TargetMode="Externa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chart" Target="../charts/chart1.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4584" y="41887"/>
            <a:ext cx="5184576" cy="2304256"/>
          </a:xfrm>
        </p:spPr>
        <p:txBody>
          <a:bodyPr/>
          <a:lstStyle/>
          <a:p>
            <a:pPr eaLnBrk="1" hangingPunct="1"/>
            <a:r>
              <a:rPr lang="ru-RU" sz="9600" b="1" dirty="0" smtClean="0">
                <a:solidFill>
                  <a:schemeClr val="bg2">
                    <a:lumMod val="50000"/>
                  </a:schemeClr>
                </a:solidFill>
              </a:rPr>
              <a:t> </a:t>
            </a:r>
            <a:r>
              <a:rPr lang="ru-RU" sz="9600" b="1" dirty="0" smtClean="0">
                <a:solidFill>
                  <a:schemeClr val="bg2">
                    <a:lumMod val="50000"/>
                  </a:schemeClr>
                </a:solidFill>
                <a:latin typeface="Times New Roman" pitchFamily="18" charset="0"/>
                <a:cs typeface="Times New Roman" pitchFamily="18" charset="0"/>
              </a:rPr>
              <a:t> </a:t>
            </a:r>
            <a:r>
              <a:rPr lang="ru-RU" sz="8000" b="1" dirty="0" smtClean="0">
                <a:solidFill>
                  <a:schemeClr val="bg2">
                    <a:lumMod val="50000"/>
                  </a:schemeClr>
                </a:solidFill>
                <a:latin typeface="Times New Roman" pitchFamily="18" charset="0"/>
                <a:cs typeface="Times New Roman" pitchFamily="18" charset="0"/>
              </a:rPr>
              <a:t>Гербарий</a:t>
            </a:r>
            <a:r>
              <a:rPr lang="ru-RU" sz="9600" b="1" dirty="0" smtClean="0">
                <a:solidFill>
                  <a:schemeClr val="bg2">
                    <a:lumMod val="50000"/>
                  </a:schemeClr>
                </a:solidFill>
                <a:latin typeface="Times New Roman" pitchFamily="18" charset="0"/>
                <a:cs typeface="Times New Roman" pitchFamily="18" charset="0"/>
              </a:rPr>
              <a:t> </a:t>
            </a:r>
          </a:p>
        </p:txBody>
      </p:sp>
      <p:sp>
        <p:nvSpPr>
          <p:cNvPr id="2051" name="Rectangle 3"/>
          <p:cNvSpPr>
            <a:spLocks noGrp="1" noChangeArrowheads="1"/>
          </p:cNvSpPr>
          <p:nvPr>
            <p:ph type="subTitle" idx="1"/>
          </p:nvPr>
        </p:nvSpPr>
        <p:spPr>
          <a:xfrm>
            <a:off x="4499992" y="2346142"/>
            <a:ext cx="4283968" cy="3719769"/>
          </a:xfrm>
        </p:spPr>
        <p:txBody>
          <a:bodyPr>
            <a:normAutofit/>
          </a:bodyPr>
          <a:lstStyle/>
          <a:p>
            <a:pPr algn="l" eaLnBrk="1" hangingPunct="1"/>
            <a:r>
              <a:rPr lang="ru-RU" sz="2400" dirty="0" smtClean="0">
                <a:latin typeface="Times New Roman" pitchFamily="18" charset="0"/>
                <a:cs typeface="Times New Roman" pitchFamily="18" charset="0"/>
              </a:rPr>
              <a:t> Руководитель проекта</a:t>
            </a:r>
          </a:p>
          <a:p>
            <a:pPr algn="l" eaLnBrk="1" hangingPunct="1"/>
            <a:r>
              <a:rPr lang="ru-RU" sz="2400" dirty="0" smtClean="0">
                <a:latin typeface="Times New Roman" pitchFamily="18" charset="0"/>
                <a:cs typeface="Times New Roman" pitchFamily="18" charset="0"/>
              </a:rPr>
              <a:t>учитель: Дубикова М.Ю.</a:t>
            </a:r>
          </a:p>
        </p:txBody>
      </p:sp>
      <p:pic>
        <p:nvPicPr>
          <p:cNvPr id="1026" name="Picture 2" descr="C:\Users\User\Desktop\Примеры проектов и полезные ссылки\Проект ГЕРБАРИЙ\P106084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1245"/>
            <a:ext cx="3757195" cy="234614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2051">
                                            <p:txEl>
                                              <p:pRg st="0" end="0"/>
                                            </p:txEl>
                                          </p:spTgt>
                                        </p:tgtEl>
                                        <p:attrNameLst>
                                          <p:attrName>style.visibility</p:attrName>
                                        </p:attrNameLst>
                                      </p:cBhvr>
                                      <p:to>
                                        <p:strVal val="visible"/>
                                      </p:to>
                                    </p:set>
                                    <p:animEffect transition="in" filter="diamond(in)">
                                      <p:cBhvr>
                                        <p:cTn id="7" dur="1000"/>
                                        <p:tgtEl>
                                          <p:spTgt spid="2051">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2051">
                                            <p:txEl>
                                              <p:pRg st="1" end="1"/>
                                            </p:txEl>
                                          </p:spTgt>
                                        </p:tgtEl>
                                        <p:attrNameLst>
                                          <p:attrName>style.visibility</p:attrName>
                                        </p:attrNameLst>
                                      </p:cBhvr>
                                      <p:to>
                                        <p:strVal val="visible"/>
                                      </p:to>
                                    </p:set>
                                    <p:animEffect transition="in" filter="diamond(in)">
                                      <p:cBhvr>
                                        <p:cTn id="10" dur="1000"/>
                                        <p:tgtEl>
                                          <p:spTgt spid="205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071"/>
            <a:ext cx="7667011" cy="1584176"/>
          </a:xfrm>
        </p:spPr>
        <p:txBody>
          <a:bodyPr/>
          <a:lstStyle/>
          <a:p>
            <a:r>
              <a:rPr lang="ru-RU" sz="2400" u="sng" dirty="0">
                <a:solidFill>
                  <a:schemeClr val="tx1"/>
                </a:solidFill>
                <a:latin typeface="Times New Roman" pitchFamily="18" charset="0"/>
                <a:cs typeface="Times New Roman" pitchFamily="18" charset="0"/>
              </a:rPr>
              <a:t>Этап </a:t>
            </a:r>
            <a:r>
              <a:rPr lang="ru-RU" sz="2400" u="sng" dirty="0" smtClean="0">
                <a:solidFill>
                  <a:schemeClr val="tx1"/>
                </a:solidFill>
                <a:latin typeface="Times New Roman" pitchFamily="18" charset="0"/>
                <a:cs typeface="Times New Roman" pitchFamily="18" charset="0"/>
              </a:rPr>
              <a:t>№2</a:t>
            </a:r>
            <a:r>
              <a:rPr lang="ru-RU" sz="2400" u="sng" dirty="0">
                <a:solidFill>
                  <a:schemeClr val="tx1"/>
                </a:solidFill>
                <a:latin typeface="Times New Roman" pitchFamily="18" charset="0"/>
                <a:cs typeface="Times New Roman" pitchFamily="18" charset="0"/>
              </a:rPr>
              <a:t/>
            </a:r>
            <a:br>
              <a:rPr lang="ru-RU" sz="2400" u="sng" dirty="0">
                <a:solidFill>
                  <a:schemeClr val="tx1"/>
                </a:solidFill>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Составление </a:t>
            </a:r>
            <a:r>
              <a:rPr lang="ru-RU" sz="2400" dirty="0">
                <a:solidFill>
                  <a:schemeClr val="tx1"/>
                </a:solidFill>
                <a:latin typeface="Times New Roman" pitchFamily="18" charset="0"/>
                <a:cs typeface="Times New Roman" pitchFamily="18" charset="0"/>
              </a:rPr>
              <a:t>и фиксирование </a:t>
            </a:r>
            <a:r>
              <a:rPr lang="ru-RU" sz="2400" dirty="0" smtClean="0">
                <a:solidFill>
                  <a:schemeClr val="tx1"/>
                </a:solidFill>
                <a:latin typeface="Times New Roman" pitchFamily="18" charset="0"/>
                <a:cs typeface="Times New Roman" pitchFamily="18" charset="0"/>
              </a:rPr>
              <a:t>на полоске бумаги рядов –узоров.</a:t>
            </a:r>
            <a:endParaRPr lang="ru-RU" sz="2400" dirty="0">
              <a:latin typeface="Times New Roman" pitchFamily="18" charset="0"/>
              <a:cs typeface="Times New Roman" pitchFamily="18" charset="0"/>
            </a:endParaRPr>
          </a:p>
        </p:txBody>
      </p:sp>
      <p:pic>
        <p:nvPicPr>
          <p:cNvPr id="3075" name="Picture 3" descr="C:\Users\Анастасия Иванова\Desktop\Картинки\IMG_20161013_08185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6022" y="1988840"/>
            <a:ext cx="4680520" cy="4320551"/>
          </a:xfrm>
          <a:prstGeom prst="rect">
            <a:avLst/>
          </a:prstGeom>
          <a:noFill/>
          <a:extLst>
            <a:ext uri="{909E8E84-426E-40DD-AFC4-6F175D3DCCD1}">
              <a14:hiddenFill xmlns:a14="http://schemas.microsoft.com/office/drawing/2010/main">
                <a:solidFill>
                  <a:srgbClr val="FFFFFF"/>
                </a:solidFill>
              </a14:hiddenFill>
            </a:ext>
          </a:extLst>
        </p:spPr>
      </p:pic>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1331749" y="2841318"/>
            <a:ext cx="4320551" cy="2592002"/>
          </a:xfrm>
          <a:prstGeom prst="rect">
            <a:avLst/>
          </a:prstGeom>
        </p:spPr>
      </p:pic>
    </p:spTree>
    <p:extLst>
      <p:ext uri="{BB962C8B-B14F-4D97-AF65-F5344CB8AC3E}">
        <p14:creationId xmlns:p14="http://schemas.microsoft.com/office/powerpoint/2010/main" val="4409554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2261" y="332656"/>
            <a:ext cx="7703016" cy="1684675"/>
          </a:xfrm>
        </p:spPr>
        <p:txBody>
          <a:bodyPr/>
          <a:lstStyle/>
          <a:p>
            <a:r>
              <a:rPr lang="ru-RU" sz="2400" u="sng" dirty="0">
                <a:solidFill>
                  <a:schemeClr val="tx1"/>
                </a:solidFill>
                <a:latin typeface="Times New Roman" pitchFamily="18" charset="0"/>
                <a:cs typeface="Times New Roman" pitchFamily="18" charset="0"/>
              </a:rPr>
              <a:t>Этап </a:t>
            </a:r>
            <a:r>
              <a:rPr lang="ru-RU" sz="2400" u="sng" dirty="0" smtClean="0">
                <a:solidFill>
                  <a:schemeClr val="tx1"/>
                </a:solidFill>
                <a:latin typeface="Times New Roman" pitchFamily="18" charset="0"/>
                <a:cs typeface="Times New Roman" pitchFamily="18" charset="0"/>
              </a:rPr>
              <a:t>№3</a:t>
            </a:r>
            <a:r>
              <a:rPr lang="ru-RU" sz="2400" u="sng" dirty="0">
                <a:solidFill>
                  <a:schemeClr val="tx1"/>
                </a:solidFill>
                <a:latin typeface="Times New Roman" pitchFamily="18" charset="0"/>
                <a:cs typeface="Times New Roman" pitchFamily="18" charset="0"/>
              </a:rPr>
              <a:t/>
            </a:r>
            <a:br>
              <a:rPr lang="ru-RU" sz="2400" u="sng" dirty="0">
                <a:solidFill>
                  <a:schemeClr val="tx1"/>
                </a:solidFill>
                <a:latin typeface="Times New Roman" pitchFamily="18" charset="0"/>
                <a:cs typeface="Times New Roman" pitchFamily="18" charset="0"/>
              </a:rPr>
            </a:br>
            <a:r>
              <a:rPr lang="ru-RU" sz="2400" dirty="0">
                <a:solidFill>
                  <a:schemeClr val="tx1"/>
                </a:solidFill>
                <a:latin typeface="Times New Roman" pitchFamily="18" charset="0"/>
                <a:cs typeface="Times New Roman" pitchFamily="18" charset="0"/>
              </a:rPr>
              <a:t>Ф</a:t>
            </a:r>
            <a:r>
              <a:rPr lang="ru-RU" sz="2400" dirty="0" smtClean="0">
                <a:solidFill>
                  <a:schemeClr val="tx1"/>
                </a:solidFill>
                <a:latin typeface="Times New Roman" pitchFamily="18" charset="0"/>
                <a:cs typeface="Times New Roman" pitchFamily="18" charset="0"/>
              </a:rPr>
              <a:t>иксирование  рядов </a:t>
            </a:r>
            <a:r>
              <a:rPr lang="ru-RU" sz="2400" dirty="0">
                <a:solidFill>
                  <a:schemeClr val="tx1"/>
                </a:solidFill>
                <a:latin typeface="Times New Roman" pitchFamily="18" charset="0"/>
                <a:cs typeface="Times New Roman" pitchFamily="18" charset="0"/>
              </a:rPr>
              <a:t>–</a:t>
            </a:r>
            <a:r>
              <a:rPr lang="ru-RU" sz="2400" dirty="0" smtClean="0">
                <a:solidFill>
                  <a:schemeClr val="tx1"/>
                </a:solidFill>
                <a:latin typeface="Times New Roman" pitchFamily="18" charset="0"/>
                <a:cs typeface="Times New Roman" pitchFamily="18" charset="0"/>
              </a:rPr>
              <a:t>узоров на заранее подготовленном каркасе из бумаги.</a:t>
            </a:r>
            <a:endParaRPr lang="ru-RU" sz="2400" dirty="0">
              <a:latin typeface="Times New Roman" pitchFamily="18" charset="0"/>
              <a:cs typeface="Times New Roman" pitchFamily="18" charset="0"/>
            </a:endParaRPr>
          </a:p>
        </p:txBody>
      </p:sp>
      <p:pic>
        <p:nvPicPr>
          <p:cNvPr id="4098" name="Picture 2" descr="C:\Users\Анастасия Иванова\Desktop\Картинки\IMG_20161013_08194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91680" y="2132856"/>
            <a:ext cx="5976664" cy="4248472"/>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Анастасия Иванова\Desktop\Картинки\IMG_20161013_08194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39652" y="1988840"/>
            <a:ext cx="6480720" cy="453650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User\Desktop\Примеры проектов и полезные ссылки\Проект ГЕРБАРИЙ\50Snimok.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36282" y="0"/>
            <a:ext cx="3780631" cy="1340768"/>
          </a:xfrm>
          <a:prstGeom prst="rect">
            <a:avLst/>
          </a:prstGeom>
          <a:noFill/>
          <a:extLst>
            <a:ext uri="{909E8E84-426E-40DD-AFC4-6F175D3DCCD1}">
              <a14:hiddenFill xmlns:a14="http://schemas.microsoft.com/office/drawing/2010/main">
                <a:solidFill>
                  <a:srgbClr val="FFFFFF"/>
                </a:solidFill>
              </a14:hiddenFill>
            </a:ext>
          </a:extLst>
        </p:spPr>
      </p:pic>
      <p:pic>
        <p:nvPicPr>
          <p:cNvPr id="7" name="Рисунок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179783" y="2894976"/>
            <a:ext cx="4538175" cy="2722560"/>
          </a:xfrm>
          <a:prstGeom prst="rect">
            <a:avLst/>
          </a:prstGeom>
        </p:spPr>
      </p:pic>
      <p:pic>
        <p:nvPicPr>
          <p:cNvPr id="8" name="Рисунок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4517736" y="2960254"/>
            <a:ext cx="4538175" cy="2592002"/>
          </a:xfrm>
          <a:prstGeom prst="rect">
            <a:avLst/>
          </a:prstGeom>
        </p:spPr>
      </p:pic>
      <p:pic>
        <p:nvPicPr>
          <p:cNvPr id="9" name="Рисунок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6200000">
            <a:off x="4170058" y="1652659"/>
            <a:ext cx="1019907" cy="1709183"/>
          </a:xfrm>
          <a:prstGeom prst="rect">
            <a:avLst/>
          </a:prstGeom>
        </p:spPr>
      </p:pic>
    </p:spTree>
    <p:extLst>
      <p:ext uri="{BB962C8B-B14F-4D97-AF65-F5344CB8AC3E}">
        <p14:creationId xmlns:p14="http://schemas.microsoft.com/office/powerpoint/2010/main" val="22944558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777006">
            <a:off x="880337" y="2689627"/>
            <a:ext cx="1925924" cy="1367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Текст 2"/>
          <p:cNvSpPr>
            <a:spLocks noGrp="1"/>
          </p:cNvSpPr>
          <p:nvPr>
            <p:ph type="body" idx="1"/>
          </p:nvPr>
        </p:nvSpPr>
        <p:spPr>
          <a:xfrm>
            <a:off x="539552" y="899137"/>
            <a:ext cx="7117178" cy="1043354"/>
          </a:xfrm>
        </p:spPr>
        <p:txBody>
          <a:bodyPr/>
          <a:lstStyle/>
          <a:p>
            <a:r>
              <a:rPr lang="ru-RU" sz="2400" u="sng" dirty="0">
                <a:solidFill>
                  <a:schemeClr val="tx1"/>
                </a:solidFill>
                <a:latin typeface="Times New Roman" pitchFamily="18" charset="0"/>
                <a:ea typeface="+mj-ea"/>
                <a:cs typeface="Times New Roman" pitchFamily="18" charset="0"/>
              </a:rPr>
              <a:t>Этап </a:t>
            </a:r>
            <a:r>
              <a:rPr lang="ru-RU" sz="2400" u="sng" dirty="0" smtClean="0">
                <a:solidFill>
                  <a:schemeClr val="tx1"/>
                </a:solidFill>
                <a:latin typeface="Times New Roman" pitchFamily="18" charset="0"/>
                <a:ea typeface="+mj-ea"/>
                <a:cs typeface="Times New Roman" pitchFamily="18" charset="0"/>
              </a:rPr>
              <a:t>№4</a:t>
            </a:r>
            <a:r>
              <a:rPr lang="ru-RU" sz="2400" dirty="0">
                <a:solidFill>
                  <a:schemeClr val="tx1"/>
                </a:solidFill>
                <a:latin typeface="Times New Roman" pitchFamily="18" charset="0"/>
                <a:ea typeface="+mj-ea"/>
                <a:cs typeface="Times New Roman" pitchFamily="18" charset="0"/>
              </a:rPr>
              <a:t/>
            </a:r>
            <a:br>
              <a:rPr lang="ru-RU" sz="2400" dirty="0">
                <a:solidFill>
                  <a:schemeClr val="tx1"/>
                </a:solidFill>
                <a:latin typeface="Times New Roman" pitchFamily="18" charset="0"/>
                <a:ea typeface="+mj-ea"/>
                <a:cs typeface="Times New Roman" pitchFamily="18" charset="0"/>
              </a:rPr>
            </a:br>
            <a:r>
              <a:rPr lang="ru-RU" sz="2400" dirty="0" smtClean="0">
                <a:solidFill>
                  <a:schemeClr val="tx1"/>
                </a:solidFill>
                <a:latin typeface="Times New Roman" pitchFamily="18" charset="0"/>
                <a:ea typeface="+mj-ea"/>
                <a:cs typeface="Times New Roman" pitchFamily="18" charset="0"/>
              </a:rPr>
              <a:t> Самооценка готового изделия.</a:t>
            </a:r>
            <a:endParaRPr lang="ru-RU" dirty="0">
              <a:latin typeface="Times New Roman" pitchFamily="18" charset="0"/>
              <a:cs typeface="Times New Roman" pitchFamily="18" charset="0"/>
            </a:endParaRPr>
          </a:p>
        </p:txBody>
      </p:sp>
      <p:pic>
        <p:nvPicPr>
          <p:cNvPr id="5122" name="Picture 2" descr="C:\Users\Анастасия Иванова\Desktop\Картинки\IMG_20170125_105851_HD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99792" y="1844824"/>
            <a:ext cx="3726805" cy="4680520"/>
          </a:xfrm>
          <a:prstGeom prst="rect">
            <a:avLst/>
          </a:prstGeom>
          <a:noFill/>
          <a:extLst>
            <a:ext uri="{909E8E84-426E-40DD-AFC4-6F175D3DCCD1}">
              <a14:hiddenFill xmlns:a14="http://schemas.microsoft.com/office/drawing/2010/main">
                <a:solidFill>
                  <a:srgbClr val="FFFFFF"/>
                </a:solidFill>
              </a14:hiddenFill>
            </a:ext>
          </a:extLst>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0800000">
            <a:off x="2699789" y="1844823"/>
            <a:ext cx="3726805" cy="1440160"/>
          </a:xfrm>
          <a:prstGeom prst="rect">
            <a:avLst/>
          </a:prstGeom>
        </p:spPr>
      </p:pic>
    </p:spTree>
    <p:extLst>
      <p:ext uri="{BB962C8B-B14F-4D97-AF65-F5344CB8AC3E}">
        <p14:creationId xmlns:p14="http://schemas.microsoft.com/office/powerpoint/2010/main" val="8105540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17240"/>
            <a:ext cx="7024744" cy="1143000"/>
          </a:xfrm>
        </p:spPr>
        <p:txBody>
          <a:bodyPr/>
          <a:lstStyle/>
          <a:p>
            <a:r>
              <a:rPr lang="ru-RU" b="1" dirty="0" smtClean="0">
                <a:solidFill>
                  <a:srgbClr val="FF0000"/>
                </a:solidFill>
                <a:latin typeface="Times New Roman" pitchFamily="18" charset="0"/>
                <a:cs typeface="Times New Roman" pitchFamily="18" charset="0"/>
              </a:rPr>
              <a:t>Выводы:</a:t>
            </a:r>
            <a:endParaRPr lang="ru-RU"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67544" y="1484784"/>
            <a:ext cx="8136904" cy="5184576"/>
          </a:xfrm>
        </p:spPr>
        <p:txBody>
          <a:bodyPr>
            <a:normAutofit/>
          </a:bodyPr>
          <a:lstStyle/>
          <a:p>
            <a:pPr marL="68580" indent="0">
              <a:buNone/>
            </a:pPr>
            <a:r>
              <a:rPr lang="ru-RU" dirty="0" smtClean="0"/>
              <a:t> </a:t>
            </a:r>
            <a:r>
              <a:rPr lang="ru-RU" dirty="0"/>
              <a:t> </a:t>
            </a:r>
            <a:r>
              <a:rPr lang="ru-RU" dirty="0" smtClean="0">
                <a:latin typeface="Times New Roman" pitchFamily="18" charset="0"/>
                <a:cs typeface="Times New Roman" pitchFamily="18" charset="0"/>
              </a:rPr>
              <a:t>Сделать гербарий своими руками может каждый человек . </a:t>
            </a:r>
            <a:r>
              <a:rPr lang="ru-RU" dirty="0">
                <a:latin typeface="Times New Roman" pitchFamily="18" charset="0"/>
                <a:cs typeface="Times New Roman" pitchFamily="18" charset="0"/>
              </a:rPr>
              <a:t>Благодаря </a:t>
            </a:r>
            <a:r>
              <a:rPr lang="ru-RU" dirty="0" smtClean="0">
                <a:latin typeface="Times New Roman" pitchFamily="18" charset="0"/>
                <a:cs typeface="Times New Roman" pitchFamily="18" charset="0"/>
              </a:rPr>
              <a:t>ему  можно изучить флору любой местности.  Флора </a:t>
            </a:r>
            <a:r>
              <a:rPr lang="ru-RU" dirty="0">
                <a:latin typeface="Times New Roman" pitchFamily="18" charset="0"/>
                <a:cs typeface="Times New Roman" pitchFamily="18" charset="0"/>
              </a:rPr>
              <a:t>каждой территории очень </a:t>
            </a:r>
            <a:r>
              <a:rPr lang="ru-RU" dirty="0" smtClean="0">
                <a:latin typeface="Times New Roman" pitchFamily="18" charset="0"/>
                <a:cs typeface="Times New Roman" pitchFamily="18" charset="0"/>
              </a:rPr>
              <a:t>со временем меняется. </a:t>
            </a:r>
            <a:r>
              <a:rPr lang="ru-RU" dirty="0">
                <a:latin typeface="Times New Roman" pitchFamily="18" charset="0"/>
                <a:cs typeface="Times New Roman" pitchFamily="18" charset="0"/>
              </a:rPr>
              <a:t>Одни виды исчезают, другие </a:t>
            </a: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появляются. С помощью гербария можно определить, когда это случилось. Каждый лист с образцом растения – своего рода архивный документ. </a:t>
            </a:r>
            <a:r>
              <a:rPr lang="ru-RU" dirty="0" smtClean="0">
                <a:latin typeface="Times New Roman" pitchFamily="18" charset="0"/>
                <a:cs typeface="Times New Roman" pitchFamily="18" charset="0"/>
              </a:rPr>
              <a:t> </a:t>
            </a:r>
          </a:p>
          <a:p>
            <a:pPr marL="68580" indent="0">
              <a:buNone/>
            </a:pP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  Гербарий может быть оформлен разными способами. Он может играть не только познавательную роль, но и быть украшением интерьера. Гербарий можно использовать непосредственно на уроках  окружающего мира, а также на уроках математике при изучении чисел и операций с ними. На уроках ИЗО наш гербарий послужит для изучения гаммы цветов и орнаментов. На уроках технологии он может быть примером создания каркаса. Во время внеурочной деятельности платье для Королевы ОСЕНИ можно использовать в качестве реквизита при постановке театральных сценок.</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824762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17240"/>
            <a:ext cx="7024744" cy="1143000"/>
          </a:xfrm>
        </p:spPr>
        <p:txBody>
          <a:bodyPr/>
          <a:lstStyle/>
          <a:p>
            <a:r>
              <a:rPr lang="ru-RU" b="1" dirty="0" smtClean="0">
                <a:solidFill>
                  <a:srgbClr val="FF0000"/>
                </a:solidFill>
              </a:rPr>
              <a:t> </a:t>
            </a:r>
            <a:endParaRPr lang="ru-RU" b="1" dirty="0">
              <a:solidFill>
                <a:srgbClr val="FF0000"/>
              </a:solidFill>
            </a:endParaRPr>
          </a:p>
        </p:txBody>
      </p:sp>
      <p:sp>
        <p:nvSpPr>
          <p:cNvPr id="3" name="Содержимое 2"/>
          <p:cNvSpPr>
            <a:spLocks noGrp="1"/>
          </p:cNvSpPr>
          <p:nvPr>
            <p:ph idx="1"/>
          </p:nvPr>
        </p:nvSpPr>
        <p:spPr>
          <a:xfrm>
            <a:off x="467544" y="1844824"/>
            <a:ext cx="8136904" cy="4824536"/>
          </a:xfrm>
        </p:spPr>
        <p:txBody>
          <a:bodyPr>
            <a:normAutofit/>
          </a:bodyPr>
          <a:lstStyle/>
          <a:p>
            <a:pPr marL="68580" indent="0" algn="ctr">
              <a:buNone/>
            </a:pPr>
            <a:r>
              <a:rPr lang="ru-RU" sz="2800" dirty="0" smtClean="0"/>
              <a:t> </a:t>
            </a:r>
            <a:r>
              <a:rPr lang="ru-RU" sz="2800" b="1" dirty="0" smtClean="0">
                <a:solidFill>
                  <a:srgbClr val="FF0000"/>
                </a:solidFill>
                <a:latin typeface="Times New Roman" pitchFamily="18" charset="0"/>
                <a:cs typeface="Times New Roman" pitchFamily="18" charset="0"/>
              </a:rPr>
              <a:t>Наша </a:t>
            </a:r>
            <a:r>
              <a:rPr lang="ru-RU" sz="2800" b="1" dirty="0">
                <a:solidFill>
                  <a:srgbClr val="FF0000"/>
                </a:solidFill>
                <a:latin typeface="Times New Roman" pitchFamily="18" charset="0"/>
                <a:cs typeface="Times New Roman" pitchFamily="18" charset="0"/>
              </a:rPr>
              <a:t>гипотеза подтвердилась, </a:t>
            </a:r>
            <a:r>
              <a:rPr lang="ru-RU" sz="2800" b="1" dirty="0" smtClean="0">
                <a:solidFill>
                  <a:srgbClr val="FF0000"/>
                </a:solidFill>
                <a:latin typeface="Times New Roman" pitchFamily="18" charset="0"/>
                <a:cs typeface="Times New Roman" pitchFamily="18" charset="0"/>
              </a:rPr>
              <a:t>мы сумели придумать и создать гербарий необычного вида, который в дальнейшем будет использоваться на уроках: окружающего мира, математики, изобразительного искусства, технологи, а также во внеурочной деятельности.</a:t>
            </a:r>
            <a:endParaRPr lang="ru-RU" sz="2800" b="1"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21154610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60830" y="1556792"/>
            <a:ext cx="7024744" cy="1143000"/>
          </a:xfrm>
        </p:spPr>
        <p:txBody>
          <a:bodyPr/>
          <a:lstStyle/>
          <a:p>
            <a:r>
              <a:rPr lang="ru-RU" sz="3200" dirty="0" smtClean="0">
                <a:latin typeface="Times New Roman" pitchFamily="18" charset="0"/>
                <a:cs typeface="Times New Roman" pitchFamily="18" charset="0"/>
              </a:rPr>
              <a:t>ИСПОЛЬЗУЕМЫЕ сайты:</a:t>
            </a:r>
            <a:endParaRPr lang="ru-RU" sz="3200" dirty="0">
              <a:latin typeface="Times New Roman" pitchFamily="18" charset="0"/>
              <a:cs typeface="Times New Roman" pitchFamily="18" charset="0"/>
            </a:endParaRPr>
          </a:p>
        </p:txBody>
      </p:sp>
      <p:sp>
        <p:nvSpPr>
          <p:cNvPr id="3" name="Содержимое 2"/>
          <p:cNvSpPr>
            <a:spLocks noGrp="1"/>
          </p:cNvSpPr>
          <p:nvPr>
            <p:ph idx="1"/>
          </p:nvPr>
        </p:nvSpPr>
        <p:spPr>
          <a:xfrm>
            <a:off x="1147623" y="2564904"/>
            <a:ext cx="6777317" cy="3508977"/>
          </a:xfrm>
        </p:spPr>
        <p:txBody>
          <a:bodyPr>
            <a:normAutofit/>
          </a:bodyPr>
          <a:lstStyle/>
          <a:p>
            <a:r>
              <a:rPr lang="ru-RU" sz="1800" dirty="0">
                <a:latin typeface="Arial" charset="0"/>
              </a:rPr>
              <a:t/>
            </a:r>
            <a:br>
              <a:rPr lang="ru-RU" sz="1800" dirty="0">
                <a:latin typeface="Arial" charset="0"/>
              </a:rPr>
            </a:br>
            <a:r>
              <a:rPr lang="ru-RU" sz="1800" dirty="0">
                <a:solidFill>
                  <a:schemeClr val="tx1"/>
                </a:solidFill>
                <a:latin typeface="Times New Roman" pitchFamily="18" charset="0"/>
                <a:cs typeface="Times New Roman" pitchFamily="18" charset="0"/>
                <a:hlinkClick r:id="rId2"/>
              </a:rPr>
              <a:t>ru.wikipedia.org/</a:t>
            </a:r>
            <a:r>
              <a:rPr lang="ru-RU" sz="1800" dirty="0" err="1">
                <a:solidFill>
                  <a:schemeClr val="tx1"/>
                </a:solidFill>
                <a:latin typeface="Times New Roman" pitchFamily="18" charset="0"/>
                <a:cs typeface="Times New Roman" pitchFamily="18" charset="0"/>
                <a:hlinkClick r:id="rId2"/>
              </a:rPr>
              <a:t>wiki</a:t>
            </a:r>
            <a:r>
              <a:rPr lang="ru-RU" sz="1800" dirty="0">
                <a:solidFill>
                  <a:schemeClr val="tx1"/>
                </a:solidFill>
                <a:latin typeface="Times New Roman" pitchFamily="18" charset="0"/>
                <a:cs typeface="Times New Roman" pitchFamily="18" charset="0"/>
                <a:hlinkClick r:id="rId2"/>
              </a:rPr>
              <a:t>/Гербарий</a:t>
            </a:r>
            <a:r>
              <a:rPr lang="ru-RU" sz="1800" dirty="0">
                <a:solidFill>
                  <a:schemeClr val="tx1"/>
                </a:solidFill>
                <a:latin typeface="Times New Roman" pitchFamily="18" charset="0"/>
                <a:cs typeface="Times New Roman" pitchFamily="18" charset="0"/>
              </a:rPr>
              <a:t/>
            </a:r>
            <a:br>
              <a:rPr lang="ru-RU" sz="1800" dirty="0">
                <a:solidFill>
                  <a:schemeClr val="tx1"/>
                </a:solidFill>
                <a:latin typeface="Times New Roman" pitchFamily="18" charset="0"/>
                <a:cs typeface="Times New Roman" pitchFamily="18" charset="0"/>
              </a:rPr>
            </a:br>
            <a:r>
              <a:rPr lang="ru-RU" sz="1800" dirty="0">
                <a:solidFill>
                  <a:schemeClr val="tx1"/>
                </a:solidFill>
                <a:latin typeface="Times New Roman" pitchFamily="18" charset="0"/>
                <a:cs typeface="Times New Roman" pitchFamily="18" charset="0"/>
              </a:rPr>
              <a:t/>
            </a:r>
            <a:br>
              <a:rPr lang="ru-RU" sz="1800" dirty="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hlinkClick r:id="rId3"/>
              </a:rPr>
              <a:t>u-lekar.ru/</a:t>
            </a:r>
            <a:r>
              <a:rPr lang="ru-RU" sz="1800" dirty="0" err="1" smtClean="0">
                <a:solidFill>
                  <a:schemeClr val="tx1"/>
                </a:solidFill>
                <a:latin typeface="Times New Roman" pitchFamily="18" charset="0"/>
                <a:cs typeface="Times New Roman" pitchFamily="18" charset="0"/>
                <a:hlinkClick r:id="rId3"/>
              </a:rPr>
              <a:t>content</a:t>
            </a:r>
            <a:r>
              <a:rPr lang="ru-RU" sz="1800" dirty="0" smtClean="0">
                <a:solidFill>
                  <a:schemeClr val="tx1"/>
                </a:solidFill>
                <a:latin typeface="Times New Roman" pitchFamily="18" charset="0"/>
                <a:cs typeface="Times New Roman" pitchFamily="18" charset="0"/>
                <a:hlinkClick r:id="rId3"/>
              </a:rPr>
              <a:t>/</a:t>
            </a:r>
            <a:r>
              <a:rPr lang="ru-RU" sz="1800" dirty="0" err="1" smtClean="0">
                <a:solidFill>
                  <a:schemeClr val="tx1"/>
                </a:solidFill>
                <a:latin typeface="Times New Roman" pitchFamily="18" charset="0"/>
                <a:cs typeface="Times New Roman" pitchFamily="18" charset="0"/>
                <a:hlinkClick r:id="rId3"/>
              </a:rPr>
              <a:t>view</a:t>
            </a:r>
            <a:r>
              <a:rPr lang="ru-RU" sz="1800" dirty="0" smtClean="0">
                <a:solidFill>
                  <a:schemeClr val="tx1"/>
                </a:solidFill>
                <a:latin typeface="Times New Roman" pitchFamily="18" charset="0"/>
                <a:cs typeface="Times New Roman" pitchFamily="18" charset="0"/>
                <a:hlinkClick r:id="rId3"/>
              </a:rPr>
              <a:t>/1147/19</a:t>
            </a:r>
            <a:endParaRPr lang="ru-RU" sz="1800" dirty="0" smtClean="0">
              <a:solidFill>
                <a:schemeClr val="tx1"/>
              </a:solidFill>
              <a:latin typeface="Times New Roman" pitchFamily="18" charset="0"/>
              <a:cs typeface="Times New Roman" pitchFamily="18" charset="0"/>
            </a:endParaRPr>
          </a:p>
          <a:p>
            <a:r>
              <a:rPr lang="en-US" sz="1800" dirty="0">
                <a:solidFill>
                  <a:schemeClr val="tx1"/>
                </a:solidFill>
                <a:latin typeface="Times New Roman" pitchFamily="18" charset="0"/>
                <a:cs typeface="Times New Roman" pitchFamily="18" charset="0"/>
              </a:rPr>
              <a:t>http://minsknews.by/blog/2015/05/16/samyiy-bolshoy-gerbariy-stranyi-hranitsya-v-akademii-nauk</a:t>
            </a:r>
            <a:r>
              <a:rPr lang="en-US" sz="1800" dirty="0" smtClean="0">
                <a:solidFill>
                  <a:schemeClr val="tx1"/>
                </a:solidFill>
                <a:latin typeface="Times New Roman" pitchFamily="18" charset="0"/>
                <a:cs typeface="Times New Roman" pitchFamily="18" charset="0"/>
              </a:rPr>
              <a:t>/</a:t>
            </a:r>
            <a:endParaRPr lang="ru-RU" sz="1800" dirty="0">
              <a:solidFill>
                <a:schemeClr val="tx1"/>
              </a:solidFill>
              <a:latin typeface="Times New Roman" pitchFamily="18" charset="0"/>
              <a:cs typeface="Times New Roman" pitchFamily="18" charset="0"/>
            </a:endParaRPr>
          </a:p>
          <a:p>
            <a:endParaRPr lang="ru-RU" sz="18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83568" y="908720"/>
            <a:ext cx="7704856" cy="5693866"/>
          </a:xfrm>
          <a:prstGeom prst="rect">
            <a:avLst/>
          </a:prstGeom>
        </p:spPr>
        <p:txBody>
          <a:bodyPr wrap="square">
            <a:spAutoFit/>
          </a:bodyPr>
          <a:lstStyle/>
          <a:p>
            <a:r>
              <a:rPr lang="ru-RU" sz="2000" b="1" dirty="0" smtClean="0">
                <a:solidFill>
                  <a:srgbClr val="FF0000"/>
                </a:solidFill>
                <a:latin typeface="Times New Roman" pitchFamily="18" charset="0"/>
                <a:cs typeface="Times New Roman" pitchFamily="18" charset="0"/>
              </a:rPr>
              <a:t>Предметом</a:t>
            </a:r>
            <a:r>
              <a:rPr lang="ru-RU" sz="2000" b="1" dirty="0" smtClean="0">
                <a:latin typeface="Times New Roman" pitchFamily="18" charset="0"/>
                <a:cs typeface="Times New Roman" pitchFamily="18" charset="0"/>
              </a:rPr>
              <a:t> </a:t>
            </a:r>
            <a:r>
              <a:rPr lang="ru-RU" sz="2000" b="1" dirty="0">
                <a:solidFill>
                  <a:schemeClr val="accent3">
                    <a:lumMod val="75000"/>
                  </a:schemeClr>
                </a:solidFill>
                <a:latin typeface="Times New Roman" pitchFamily="18" charset="0"/>
                <a:cs typeface="Times New Roman" pitchFamily="18" charset="0"/>
              </a:rPr>
              <a:t>этого </a:t>
            </a:r>
            <a:endParaRPr lang="ru-RU" sz="2000" b="1" dirty="0" smtClean="0">
              <a:solidFill>
                <a:schemeClr val="accent3">
                  <a:lumMod val="75000"/>
                </a:schemeClr>
              </a:solidFill>
              <a:latin typeface="Times New Roman" pitchFamily="18" charset="0"/>
              <a:cs typeface="Times New Roman" pitchFamily="18" charset="0"/>
            </a:endParaRPr>
          </a:p>
          <a:p>
            <a:r>
              <a:rPr lang="ru-RU" sz="2000" b="1" dirty="0" smtClean="0">
                <a:solidFill>
                  <a:schemeClr val="accent3">
                    <a:lumMod val="75000"/>
                  </a:schemeClr>
                </a:solidFill>
                <a:latin typeface="Times New Roman" pitchFamily="18" charset="0"/>
                <a:cs typeface="Times New Roman" pitchFamily="18" charset="0"/>
              </a:rPr>
              <a:t>исследования </a:t>
            </a:r>
            <a:r>
              <a:rPr lang="ru-RU" sz="2000" b="1" dirty="0">
                <a:solidFill>
                  <a:schemeClr val="accent3">
                    <a:lumMod val="75000"/>
                  </a:schemeClr>
                </a:solidFill>
                <a:latin typeface="Times New Roman" pitchFamily="18" charset="0"/>
                <a:cs typeface="Times New Roman" pitchFamily="18" charset="0"/>
              </a:rPr>
              <a:t>является </a:t>
            </a:r>
            <a:endParaRPr lang="ru-RU" sz="2000" b="1" dirty="0" smtClean="0">
              <a:solidFill>
                <a:schemeClr val="accent3">
                  <a:lumMod val="75000"/>
                </a:schemeClr>
              </a:solidFill>
              <a:latin typeface="Times New Roman" pitchFamily="18" charset="0"/>
              <a:cs typeface="Times New Roman" pitchFamily="18" charset="0"/>
            </a:endParaRPr>
          </a:p>
          <a:p>
            <a:r>
              <a:rPr lang="ru-RU" sz="2000" b="1" dirty="0" smtClean="0">
                <a:solidFill>
                  <a:schemeClr val="accent3">
                    <a:lumMod val="75000"/>
                  </a:schemeClr>
                </a:solidFill>
                <a:latin typeface="Times New Roman" pitchFamily="18" charset="0"/>
                <a:cs typeface="Times New Roman" pitchFamily="18" charset="0"/>
              </a:rPr>
              <a:t>гербарий</a:t>
            </a:r>
            <a:r>
              <a:rPr lang="ru-RU" sz="2000" b="1" dirty="0">
                <a:solidFill>
                  <a:schemeClr val="accent3">
                    <a:lumMod val="75000"/>
                  </a:schemeClr>
                </a:solidFill>
                <a:latin typeface="Times New Roman" pitchFamily="18" charset="0"/>
                <a:cs typeface="Times New Roman" pitchFamily="18" charset="0"/>
              </a:rPr>
              <a:t/>
            </a:r>
            <a:br>
              <a:rPr lang="ru-RU" sz="2000" b="1" dirty="0">
                <a:solidFill>
                  <a:schemeClr val="accent3">
                    <a:lumMod val="75000"/>
                  </a:schemeClr>
                </a:solidFill>
                <a:latin typeface="Times New Roman" pitchFamily="18" charset="0"/>
                <a:cs typeface="Times New Roman" pitchFamily="18" charset="0"/>
              </a:rPr>
            </a:br>
            <a:r>
              <a:rPr lang="ru-RU" sz="2000" b="1" dirty="0" smtClean="0">
                <a:solidFill>
                  <a:srgbClr val="FF0000"/>
                </a:solidFill>
                <a:latin typeface="Times New Roman" pitchFamily="18" charset="0"/>
                <a:cs typeface="Times New Roman" pitchFamily="18" charset="0"/>
              </a:rPr>
              <a:t>Цель исследования </a:t>
            </a:r>
            <a:r>
              <a:rPr lang="ru-RU" sz="2000" b="1" dirty="0">
                <a:solidFill>
                  <a:schemeClr val="accent3">
                    <a:lumMod val="75000"/>
                  </a:schemeClr>
                </a:solidFill>
                <a:latin typeface="Times New Roman" pitchFamily="18" charset="0"/>
                <a:cs typeface="Times New Roman" pitchFamily="18" charset="0"/>
              </a:rPr>
              <a:t>- </a:t>
            </a:r>
            <a:r>
              <a:rPr lang="ru-RU" sz="2000" b="1" dirty="0" smtClean="0">
                <a:solidFill>
                  <a:schemeClr val="accent3">
                    <a:lumMod val="75000"/>
                  </a:schemeClr>
                </a:solidFill>
                <a:latin typeface="Times New Roman" pitchFamily="18" charset="0"/>
                <a:cs typeface="Times New Roman" pitchFamily="18" charset="0"/>
              </a:rPr>
              <a:t> сделать гербарий необычного вида.</a:t>
            </a:r>
          </a:p>
          <a:p>
            <a:r>
              <a:rPr lang="ru-RU" sz="2000" b="1" dirty="0" smtClean="0">
                <a:solidFill>
                  <a:srgbClr val="FF0000"/>
                </a:solidFill>
                <a:latin typeface="Times New Roman" pitchFamily="18" charset="0"/>
                <a:cs typeface="Times New Roman" pitchFamily="18" charset="0"/>
              </a:rPr>
              <a:t>Задачи</a:t>
            </a:r>
            <a:r>
              <a:rPr lang="ru-RU" sz="2000" b="1" dirty="0">
                <a:solidFill>
                  <a:srgbClr val="FF0000"/>
                </a:solidFill>
                <a:latin typeface="Times New Roman" pitchFamily="18" charset="0"/>
                <a:cs typeface="Times New Roman" pitchFamily="18" charset="0"/>
              </a:rPr>
              <a:t>: </a:t>
            </a:r>
            <a:r>
              <a:rPr lang="ru-RU" sz="2000" b="1" dirty="0">
                <a:solidFill>
                  <a:schemeClr val="accent3">
                    <a:lumMod val="75000"/>
                  </a:schemeClr>
                </a:solidFill>
                <a:latin typeface="Times New Roman" pitchFamily="18" charset="0"/>
                <a:cs typeface="Times New Roman" pitchFamily="18" charset="0"/>
              </a:rPr>
              <a:t/>
            </a:r>
            <a:br>
              <a:rPr lang="ru-RU" sz="2000" b="1" dirty="0">
                <a:solidFill>
                  <a:schemeClr val="accent3">
                    <a:lumMod val="75000"/>
                  </a:schemeClr>
                </a:solidFill>
                <a:latin typeface="Times New Roman" pitchFamily="18" charset="0"/>
                <a:cs typeface="Times New Roman" pitchFamily="18" charset="0"/>
              </a:rPr>
            </a:br>
            <a:r>
              <a:rPr lang="ru-RU" sz="2000" b="1" dirty="0">
                <a:solidFill>
                  <a:schemeClr val="accent3">
                    <a:lumMod val="75000"/>
                  </a:schemeClr>
                </a:solidFill>
                <a:latin typeface="Times New Roman" pitchFamily="18" charset="0"/>
                <a:cs typeface="Times New Roman" pitchFamily="18" charset="0"/>
              </a:rPr>
              <a:t>1.Изучить и проанализировать историю </a:t>
            </a:r>
            <a:r>
              <a:rPr lang="ru-RU" sz="2000" b="1" dirty="0" smtClean="0">
                <a:solidFill>
                  <a:schemeClr val="accent3">
                    <a:lumMod val="75000"/>
                  </a:schemeClr>
                </a:solidFill>
                <a:latin typeface="Times New Roman" pitchFamily="18" charset="0"/>
                <a:cs typeface="Times New Roman" pitchFamily="18" charset="0"/>
              </a:rPr>
              <a:t>появления гербария. </a:t>
            </a:r>
            <a:r>
              <a:rPr lang="ru-RU" sz="2000" b="1" dirty="0">
                <a:solidFill>
                  <a:schemeClr val="accent3">
                    <a:lumMod val="75000"/>
                  </a:schemeClr>
                </a:solidFill>
                <a:latin typeface="Times New Roman" pitchFamily="18" charset="0"/>
                <a:cs typeface="Times New Roman" pitchFamily="18" charset="0"/>
              </a:rPr>
              <a:t/>
            </a:r>
            <a:br>
              <a:rPr lang="ru-RU" sz="2000" b="1" dirty="0">
                <a:solidFill>
                  <a:schemeClr val="accent3">
                    <a:lumMod val="75000"/>
                  </a:schemeClr>
                </a:solidFill>
                <a:latin typeface="Times New Roman" pitchFamily="18" charset="0"/>
                <a:cs typeface="Times New Roman" pitchFamily="18" charset="0"/>
              </a:rPr>
            </a:br>
            <a:r>
              <a:rPr lang="ru-RU" sz="2000" b="1" dirty="0" smtClean="0">
                <a:solidFill>
                  <a:schemeClr val="accent3">
                    <a:lumMod val="75000"/>
                  </a:schemeClr>
                </a:solidFill>
                <a:latin typeface="Times New Roman" pitchFamily="18" charset="0"/>
                <a:cs typeface="Times New Roman" pitchFamily="18" charset="0"/>
              </a:rPr>
              <a:t>2.Провести опрос по теме: «Необычный гербарий». </a:t>
            </a:r>
            <a:r>
              <a:rPr lang="ru-RU" sz="2000" b="1" dirty="0">
                <a:solidFill>
                  <a:schemeClr val="accent3">
                    <a:lumMod val="75000"/>
                  </a:schemeClr>
                </a:solidFill>
                <a:latin typeface="Times New Roman" pitchFamily="18" charset="0"/>
                <a:cs typeface="Times New Roman" pitchFamily="18" charset="0"/>
              </a:rPr>
              <a:t/>
            </a:r>
            <a:br>
              <a:rPr lang="ru-RU" sz="2000" b="1" dirty="0">
                <a:solidFill>
                  <a:schemeClr val="accent3">
                    <a:lumMod val="75000"/>
                  </a:schemeClr>
                </a:solidFill>
                <a:latin typeface="Times New Roman" pitchFamily="18" charset="0"/>
                <a:cs typeface="Times New Roman" pitchFamily="18" charset="0"/>
              </a:rPr>
            </a:br>
            <a:r>
              <a:rPr lang="ru-RU" sz="2000" b="1" dirty="0" smtClean="0">
                <a:solidFill>
                  <a:schemeClr val="accent3">
                    <a:lumMod val="75000"/>
                  </a:schemeClr>
                </a:solidFill>
                <a:latin typeface="Times New Roman" pitchFamily="18" charset="0"/>
                <a:cs typeface="Times New Roman" pitchFamily="18" charset="0"/>
              </a:rPr>
              <a:t>5.Определить последовательность создания  необычного гербария. </a:t>
            </a:r>
          </a:p>
          <a:p>
            <a:r>
              <a:rPr lang="ru-RU" sz="2000" b="1" dirty="0" smtClean="0">
                <a:solidFill>
                  <a:schemeClr val="accent3">
                    <a:lumMod val="75000"/>
                  </a:schemeClr>
                </a:solidFill>
                <a:latin typeface="Times New Roman" pitchFamily="18" charset="0"/>
                <a:cs typeface="Times New Roman" pitchFamily="18" charset="0"/>
              </a:rPr>
              <a:t>4.Придумать и сделать свой необычный гербарий.</a:t>
            </a:r>
            <a:r>
              <a:rPr lang="ru-RU" sz="2000" b="1" dirty="0">
                <a:solidFill>
                  <a:schemeClr val="accent3">
                    <a:lumMod val="75000"/>
                  </a:schemeClr>
                </a:solidFill>
                <a:latin typeface="Times New Roman" pitchFamily="18" charset="0"/>
                <a:cs typeface="Times New Roman" pitchFamily="18" charset="0"/>
              </a:rPr>
              <a:t/>
            </a:r>
            <a:br>
              <a:rPr lang="ru-RU" sz="2000" b="1" dirty="0">
                <a:solidFill>
                  <a:schemeClr val="accent3">
                    <a:lumMod val="75000"/>
                  </a:schemeClr>
                </a:solidFill>
                <a:latin typeface="Times New Roman" pitchFamily="18" charset="0"/>
                <a:cs typeface="Times New Roman" pitchFamily="18" charset="0"/>
              </a:rPr>
            </a:br>
            <a:r>
              <a:rPr lang="ru-RU" sz="2000" b="1" dirty="0">
                <a:solidFill>
                  <a:schemeClr val="accent3">
                    <a:lumMod val="75000"/>
                  </a:schemeClr>
                </a:solidFill>
                <a:latin typeface="Times New Roman" pitchFamily="18" charset="0"/>
                <a:cs typeface="Times New Roman" pitchFamily="18" charset="0"/>
              </a:rPr>
              <a:t>6.Сделать выводы о проделанном исследовании. </a:t>
            </a:r>
            <a:endParaRPr lang="ru-RU" sz="2000" b="1" dirty="0" smtClean="0">
              <a:solidFill>
                <a:schemeClr val="accent3">
                  <a:lumMod val="75000"/>
                </a:schemeClr>
              </a:solidFill>
              <a:latin typeface="Times New Roman" pitchFamily="18" charset="0"/>
              <a:cs typeface="Times New Roman" pitchFamily="18" charset="0"/>
            </a:endParaRPr>
          </a:p>
          <a:p>
            <a:pPr>
              <a:lnSpc>
                <a:spcPct val="80000"/>
              </a:lnSpc>
              <a:buNone/>
            </a:pPr>
            <a:endParaRPr lang="ru-RU" sz="2000" b="1" dirty="0" smtClean="0">
              <a:solidFill>
                <a:schemeClr val="accent3"/>
              </a:solidFill>
              <a:latin typeface="Times New Roman" pitchFamily="18" charset="0"/>
              <a:cs typeface="Times New Roman" pitchFamily="18" charset="0"/>
            </a:endParaRPr>
          </a:p>
          <a:p>
            <a:pPr>
              <a:lnSpc>
                <a:spcPct val="80000"/>
              </a:lnSpc>
              <a:buNone/>
            </a:pPr>
            <a:r>
              <a:rPr lang="ru-RU" sz="2000" b="1" dirty="0" smtClean="0">
                <a:solidFill>
                  <a:srgbClr val="FF0000"/>
                </a:solidFill>
                <a:latin typeface="Times New Roman" pitchFamily="18" charset="0"/>
                <a:cs typeface="Times New Roman" pitchFamily="18" charset="0"/>
              </a:rPr>
              <a:t>Наша </a:t>
            </a:r>
            <a:r>
              <a:rPr lang="ru-RU" sz="2000" b="1" dirty="0">
                <a:solidFill>
                  <a:srgbClr val="FF0000"/>
                </a:solidFill>
                <a:latin typeface="Times New Roman" pitchFamily="18" charset="0"/>
                <a:cs typeface="Times New Roman" pitchFamily="18" charset="0"/>
              </a:rPr>
              <a:t>гипотеза</a:t>
            </a:r>
          </a:p>
          <a:p>
            <a:pPr>
              <a:lnSpc>
                <a:spcPct val="80000"/>
              </a:lnSpc>
              <a:buNone/>
            </a:pPr>
            <a:r>
              <a:rPr lang="ru-RU" sz="2000" b="1" dirty="0">
                <a:solidFill>
                  <a:srgbClr val="FF0000"/>
                </a:solidFill>
                <a:latin typeface="Times New Roman" pitchFamily="18" charset="0"/>
                <a:cs typeface="Times New Roman" pitchFamily="18" charset="0"/>
              </a:rPr>
              <a:t>звучит так</a:t>
            </a:r>
            <a:r>
              <a:rPr lang="ru-RU" sz="2000" b="1" dirty="0" smtClean="0">
                <a:solidFill>
                  <a:srgbClr val="FF0000"/>
                </a:solidFill>
                <a:latin typeface="Times New Roman" pitchFamily="18" charset="0"/>
                <a:cs typeface="Times New Roman" pitchFamily="18" charset="0"/>
              </a:rPr>
              <a:t>:</a:t>
            </a:r>
            <a:endParaRPr lang="ru-RU" sz="2000" b="1" dirty="0">
              <a:solidFill>
                <a:srgbClr val="FF0000"/>
              </a:solidFill>
              <a:latin typeface="Times New Roman" pitchFamily="18" charset="0"/>
              <a:cs typeface="Times New Roman" pitchFamily="18" charset="0"/>
            </a:endParaRPr>
          </a:p>
          <a:p>
            <a:pPr>
              <a:lnSpc>
                <a:spcPct val="80000"/>
              </a:lnSpc>
              <a:buNone/>
            </a:pPr>
            <a:endParaRPr lang="ru-RU" sz="2000" b="1" dirty="0">
              <a:solidFill>
                <a:schemeClr val="accent1"/>
              </a:solidFill>
              <a:latin typeface="Times New Roman" pitchFamily="18" charset="0"/>
              <a:cs typeface="Times New Roman" pitchFamily="18" charset="0"/>
            </a:endParaRPr>
          </a:p>
          <a:p>
            <a:pPr>
              <a:lnSpc>
                <a:spcPct val="80000"/>
              </a:lnSpc>
              <a:buNone/>
            </a:pPr>
            <a:r>
              <a:rPr lang="ru-RU" sz="2000" b="1" dirty="0">
                <a:solidFill>
                  <a:schemeClr val="accent1"/>
                </a:solidFill>
                <a:latin typeface="Times New Roman" pitchFamily="18" charset="0"/>
                <a:cs typeface="Times New Roman" pitchFamily="18" charset="0"/>
              </a:rPr>
              <a:t>  мы предполагаем, что сможем изготовить необычный гербарий для дальнейшего использования на уроках окружающего мира </a:t>
            </a:r>
          </a:p>
          <a:p>
            <a:r>
              <a:rPr lang="ru-RU" sz="2400" b="1" dirty="0">
                <a:solidFill>
                  <a:schemeClr val="accent3">
                    <a:lumMod val="75000"/>
                  </a:schemeClr>
                </a:solidFill>
                <a:latin typeface="Times New Roman" pitchFamily="18" charset="0"/>
                <a:cs typeface="Times New Roman" pitchFamily="18" charset="0"/>
              </a:rPr>
              <a:t/>
            </a:r>
            <a:br>
              <a:rPr lang="ru-RU" sz="2400" b="1" dirty="0">
                <a:solidFill>
                  <a:schemeClr val="accent3">
                    <a:lumMod val="75000"/>
                  </a:schemeClr>
                </a:solidFill>
                <a:latin typeface="Times New Roman" pitchFamily="18" charset="0"/>
                <a:cs typeface="Times New Roman" pitchFamily="18" charset="0"/>
              </a:rPr>
            </a:br>
            <a:endParaRPr lang="ru-RU" sz="2400" b="1" dirty="0">
              <a:solidFill>
                <a:schemeClr val="accent3">
                  <a:lumMod val="75000"/>
                </a:schemeClr>
              </a:solidFill>
              <a:latin typeface="Times New Roman" pitchFamily="18"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48" name="Rectangle 16"/>
          <p:cNvSpPr>
            <a:spLocks noGrp="1" noChangeArrowheads="1"/>
          </p:cNvSpPr>
          <p:nvPr>
            <p:ph type="title"/>
          </p:nvPr>
        </p:nvSpPr>
        <p:spPr>
          <a:xfrm>
            <a:off x="742566" y="431079"/>
            <a:ext cx="7632700" cy="1512168"/>
          </a:xfrm>
        </p:spPr>
        <p:txBody>
          <a:bodyPr>
            <a:normAutofit fontScale="90000"/>
          </a:bodyPr>
          <a:lstStyle/>
          <a:p>
            <a:pPr eaLnBrk="1" hangingPunct="1"/>
            <a:r>
              <a:rPr lang="ru-RU" sz="4000" b="1" dirty="0" smtClean="0"/>
              <a:t/>
            </a:r>
            <a:br>
              <a:rPr lang="ru-RU" sz="4000" b="1" dirty="0" smtClean="0"/>
            </a:br>
            <a:r>
              <a:rPr lang="ru-RU" b="1" dirty="0"/>
              <a:t/>
            </a:r>
            <a:br>
              <a:rPr lang="ru-RU" b="1" dirty="0"/>
            </a:br>
            <a:r>
              <a:rPr lang="ru-RU" b="1" dirty="0" smtClean="0"/>
              <a:t/>
            </a:r>
            <a:br>
              <a:rPr lang="ru-RU" b="1" dirty="0" smtClean="0"/>
            </a:br>
            <a:r>
              <a:rPr lang="ru-RU" b="1" dirty="0" smtClean="0"/>
              <a:t/>
            </a:r>
            <a:br>
              <a:rPr lang="ru-RU" b="1" dirty="0" smtClean="0"/>
            </a:br>
            <a:r>
              <a:rPr lang="ru-RU" b="1" dirty="0"/>
              <a:t/>
            </a:r>
            <a:br>
              <a:rPr lang="ru-RU" b="1" dirty="0"/>
            </a:br>
            <a:r>
              <a:rPr lang="ru-RU" b="1" dirty="0" smtClean="0"/>
              <a:t/>
            </a:r>
            <a:br>
              <a:rPr lang="ru-RU" b="1" dirty="0" smtClean="0"/>
            </a:br>
            <a:r>
              <a:rPr lang="ru-RU" b="1" dirty="0"/>
              <a:t/>
            </a:r>
            <a:br>
              <a:rPr lang="ru-RU" b="1" dirty="0"/>
            </a:br>
            <a:r>
              <a:rPr lang="ru-RU" sz="4000" b="1" dirty="0" smtClean="0"/>
              <a:t> </a:t>
            </a:r>
            <a:br>
              <a:rPr lang="ru-RU" sz="4000" b="1" dirty="0" smtClean="0"/>
            </a:br>
            <a:endParaRPr lang="ru-RU" sz="4000" b="1" dirty="0" smtClean="0"/>
          </a:p>
        </p:txBody>
      </p:sp>
      <p:sp>
        <p:nvSpPr>
          <p:cNvPr id="18445" name="Rectangle 13"/>
          <p:cNvSpPr>
            <a:spLocks noGrp="1" noChangeArrowheads="1"/>
          </p:cNvSpPr>
          <p:nvPr>
            <p:ph type="body" sz="half" idx="1"/>
          </p:nvPr>
        </p:nvSpPr>
        <p:spPr>
          <a:xfrm>
            <a:off x="539552" y="476671"/>
            <a:ext cx="7920236" cy="5768553"/>
          </a:xfrm>
        </p:spPr>
        <p:txBody>
          <a:bodyPr>
            <a:normAutofit fontScale="25000" lnSpcReduction="20000"/>
          </a:bodyPr>
          <a:lstStyle/>
          <a:p>
            <a:pPr algn="just" eaLnBrk="1" hangingPunct="1">
              <a:lnSpc>
                <a:spcPct val="80000"/>
              </a:lnSpc>
              <a:buFontTx/>
              <a:buNone/>
            </a:pPr>
            <a:r>
              <a:rPr lang="ru-RU" sz="900" dirty="0" smtClean="0"/>
              <a:t>         </a:t>
            </a:r>
          </a:p>
          <a:p>
            <a:pPr algn="just">
              <a:lnSpc>
                <a:spcPct val="80000"/>
              </a:lnSpc>
              <a:buNone/>
            </a:pPr>
            <a:endParaRPr lang="ru-RU" sz="7200" b="1" dirty="0">
              <a:solidFill>
                <a:schemeClr val="accent1"/>
              </a:solidFill>
              <a:latin typeface="+mj-lt"/>
              <a:ea typeface="+mj-ea"/>
              <a:cs typeface="+mj-cs"/>
            </a:endParaRPr>
          </a:p>
          <a:p>
            <a:pPr>
              <a:lnSpc>
                <a:spcPct val="120000"/>
              </a:lnSpc>
              <a:buNone/>
            </a:pPr>
            <a:r>
              <a:rPr lang="ru-RU" sz="16000" b="1" dirty="0" smtClean="0">
                <a:solidFill>
                  <a:schemeClr val="accent3"/>
                </a:solidFill>
                <a:latin typeface="Times New Roman" pitchFamily="18" charset="0"/>
                <a:ea typeface="+mj-ea"/>
                <a:cs typeface="Times New Roman" pitchFamily="18" charset="0"/>
              </a:rPr>
              <a:t>Практическая </a:t>
            </a:r>
          </a:p>
          <a:p>
            <a:pPr>
              <a:lnSpc>
                <a:spcPct val="120000"/>
              </a:lnSpc>
              <a:buNone/>
            </a:pPr>
            <a:r>
              <a:rPr lang="ru-RU" sz="16000" b="1" dirty="0" smtClean="0">
                <a:solidFill>
                  <a:schemeClr val="accent3"/>
                </a:solidFill>
                <a:latin typeface="Times New Roman" pitchFamily="18" charset="0"/>
                <a:ea typeface="+mj-ea"/>
                <a:cs typeface="Times New Roman" pitchFamily="18" charset="0"/>
              </a:rPr>
              <a:t>значимость:</a:t>
            </a:r>
            <a:r>
              <a:rPr lang="ru-RU" sz="6500" b="1" dirty="0">
                <a:solidFill>
                  <a:schemeClr val="accent1"/>
                </a:solidFill>
                <a:latin typeface="Times New Roman" pitchFamily="18" charset="0"/>
                <a:ea typeface="+mj-ea"/>
                <a:cs typeface="Times New Roman" pitchFamily="18" charset="0"/>
              </a:rPr>
              <a:t/>
            </a:r>
            <a:br>
              <a:rPr lang="ru-RU" sz="6500" b="1" dirty="0">
                <a:solidFill>
                  <a:schemeClr val="accent1"/>
                </a:solidFill>
                <a:latin typeface="Times New Roman" pitchFamily="18" charset="0"/>
                <a:ea typeface="+mj-ea"/>
                <a:cs typeface="Times New Roman" pitchFamily="18" charset="0"/>
              </a:rPr>
            </a:br>
            <a:r>
              <a:rPr lang="ru-RU" sz="6500" b="1" dirty="0">
                <a:solidFill>
                  <a:schemeClr val="accent1"/>
                </a:solidFill>
                <a:latin typeface="Times New Roman" pitchFamily="18" charset="0"/>
                <a:ea typeface="+mj-ea"/>
                <a:cs typeface="Times New Roman" pitchFamily="18" charset="0"/>
              </a:rPr>
              <a:t/>
            </a:r>
            <a:br>
              <a:rPr lang="ru-RU" sz="6500" b="1" dirty="0">
                <a:solidFill>
                  <a:schemeClr val="accent1"/>
                </a:solidFill>
                <a:latin typeface="Times New Roman" pitchFamily="18" charset="0"/>
                <a:ea typeface="+mj-ea"/>
                <a:cs typeface="Times New Roman" pitchFamily="18" charset="0"/>
              </a:rPr>
            </a:br>
            <a:r>
              <a:rPr lang="ru-RU" sz="6500" b="1" dirty="0" smtClean="0">
                <a:solidFill>
                  <a:schemeClr val="accent1"/>
                </a:solidFill>
                <a:latin typeface="Times New Roman" pitchFamily="18" charset="0"/>
                <a:ea typeface="+mj-ea"/>
                <a:cs typeface="Times New Roman" pitchFamily="18" charset="0"/>
              </a:rPr>
              <a:t> </a:t>
            </a:r>
          </a:p>
          <a:p>
            <a:pPr>
              <a:lnSpc>
                <a:spcPct val="120000"/>
              </a:lnSpc>
              <a:buNone/>
            </a:pPr>
            <a:r>
              <a:rPr lang="ru-RU" sz="6500" b="1" dirty="0">
                <a:solidFill>
                  <a:schemeClr val="accent1"/>
                </a:solidFill>
                <a:latin typeface="Times New Roman" pitchFamily="18" charset="0"/>
                <a:ea typeface="+mj-ea"/>
                <a:cs typeface="Times New Roman" pitchFamily="18" charset="0"/>
              </a:rPr>
              <a:t> </a:t>
            </a:r>
            <a:r>
              <a:rPr lang="ru-RU" sz="6500" b="1" dirty="0" smtClean="0">
                <a:solidFill>
                  <a:schemeClr val="accent1"/>
                </a:solidFill>
                <a:latin typeface="Times New Roman" pitchFamily="18" charset="0"/>
                <a:ea typeface="+mj-ea"/>
                <a:cs typeface="Times New Roman" pitchFamily="18" charset="0"/>
              </a:rPr>
              <a:t>  </a:t>
            </a:r>
          </a:p>
          <a:p>
            <a:pPr>
              <a:lnSpc>
                <a:spcPct val="120000"/>
              </a:lnSpc>
              <a:buNone/>
            </a:pPr>
            <a:r>
              <a:rPr lang="ru-RU" sz="11200" dirty="0" smtClean="0">
                <a:latin typeface="Times New Roman" pitchFamily="18" charset="0"/>
                <a:cs typeface="Times New Roman" pitchFamily="18" charset="0"/>
              </a:rPr>
              <a:t>   наше </a:t>
            </a:r>
            <a:r>
              <a:rPr lang="ru-RU" sz="11200" dirty="0">
                <a:latin typeface="Times New Roman" pitchFamily="18" charset="0"/>
                <a:cs typeface="Times New Roman" pitchFamily="18" charset="0"/>
              </a:rPr>
              <a:t>исследование заключается в том, </a:t>
            </a:r>
            <a:r>
              <a:rPr lang="ru-RU" sz="11200" dirty="0" smtClean="0">
                <a:latin typeface="Times New Roman" pitchFamily="18" charset="0"/>
                <a:cs typeface="Times New Roman" pitchFamily="18" charset="0"/>
              </a:rPr>
              <a:t>что мы сравним гербарии различных видов и создадим свой гербарий, который можно использовать не только на уроках окружающего, но  и на уроках математики и изобразительного искусства, технологии, а также во внеурочной деятельности</a:t>
            </a:r>
            <a:r>
              <a:rPr lang="ru-RU" sz="11200" dirty="0" smtClean="0">
                <a:latin typeface="Times New Roman" pitchFamily="18" charset="0"/>
                <a:cs typeface="Aharoni" pitchFamily="2" charset="-79"/>
              </a:rPr>
              <a:t>.</a:t>
            </a:r>
            <a:endParaRPr lang="ru-RU" sz="11200" dirty="0">
              <a:latin typeface="Times New Roman" pitchFamily="18" charset="0"/>
              <a:cs typeface="Aharoni" pitchFamily="2" charset="-79"/>
            </a:endParaRPr>
          </a:p>
          <a:p>
            <a:pPr>
              <a:lnSpc>
                <a:spcPct val="80000"/>
              </a:lnSpc>
              <a:buNone/>
            </a:pPr>
            <a:endParaRPr lang="ru-RU" sz="6500" b="1" dirty="0">
              <a:solidFill>
                <a:schemeClr val="accent1"/>
              </a:solidFill>
              <a:latin typeface="+mj-lt"/>
              <a:ea typeface="+mj-ea"/>
              <a:cs typeface="+mj-cs"/>
            </a:endParaRPr>
          </a:p>
          <a:p>
            <a:pPr algn="just" eaLnBrk="1" hangingPunct="1">
              <a:lnSpc>
                <a:spcPct val="80000"/>
              </a:lnSpc>
              <a:buFontTx/>
              <a:buNone/>
            </a:pPr>
            <a:endParaRPr lang="ru-RU" sz="7200" dirty="0"/>
          </a:p>
          <a:p>
            <a:pPr algn="just" eaLnBrk="1" hangingPunct="1">
              <a:lnSpc>
                <a:spcPct val="80000"/>
              </a:lnSpc>
              <a:buFontTx/>
              <a:buNone/>
            </a:pPr>
            <a:endParaRPr lang="ru-RU" sz="900" dirty="0" smtClean="0"/>
          </a:p>
          <a:p>
            <a:pPr algn="just" eaLnBrk="1" hangingPunct="1">
              <a:lnSpc>
                <a:spcPct val="80000"/>
              </a:lnSpc>
              <a:buFontTx/>
              <a:buNone/>
            </a:pPr>
            <a:endParaRPr lang="ru-RU" sz="900" dirty="0"/>
          </a:p>
          <a:p>
            <a:pPr algn="just" eaLnBrk="1" hangingPunct="1">
              <a:lnSpc>
                <a:spcPct val="80000"/>
              </a:lnSpc>
              <a:buFontTx/>
              <a:buNone/>
            </a:pPr>
            <a:endParaRPr lang="ru-RU" sz="900" dirty="0" smtClean="0"/>
          </a:p>
          <a:p>
            <a:pPr algn="just" eaLnBrk="1" hangingPunct="1">
              <a:lnSpc>
                <a:spcPct val="80000"/>
              </a:lnSpc>
              <a:buFontTx/>
              <a:buNone/>
            </a:pPr>
            <a:endParaRPr lang="ru-RU" sz="900" dirty="0"/>
          </a:p>
          <a:p>
            <a:pPr algn="just" eaLnBrk="1" hangingPunct="1">
              <a:lnSpc>
                <a:spcPct val="80000"/>
              </a:lnSpc>
              <a:buFontTx/>
              <a:buNone/>
            </a:pPr>
            <a:endParaRPr lang="ru-RU" sz="900" dirty="0" smtClean="0"/>
          </a:p>
          <a:p>
            <a:pPr algn="just" eaLnBrk="1" hangingPunct="1">
              <a:lnSpc>
                <a:spcPct val="80000"/>
              </a:lnSpc>
              <a:buFontTx/>
              <a:buNone/>
            </a:pPr>
            <a:endParaRPr lang="ru-RU" sz="900" dirty="0"/>
          </a:p>
          <a:p>
            <a:pPr algn="just" eaLnBrk="1" hangingPunct="1">
              <a:lnSpc>
                <a:spcPct val="80000"/>
              </a:lnSpc>
              <a:buFontTx/>
              <a:buNone/>
            </a:pPr>
            <a:endParaRPr lang="ru-RU" sz="900" dirty="0" smtClean="0"/>
          </a:p>
          <a:p>
            <a:pPr algn="just" eaLnBrk="1" hangingPunct="1">
              <a:lnSpc>
                <a:spcPct val="80000"/>
              </a:lnSpc>
              <a:buFontTx/>
              <a:buNone/>
            </a:pPr>
            <a:endParaRPr lang="ru-RU" sz="900" dirty="0"/>
          </a:p>
          <a:p>
            <a:pPr algn="just" eaLnBrk="1" hangingPunct="1">
              <a:lnSpc>
                <a:spcPct val="80000"/>
              </a:lnSpc>
              <a:buFontTx/>
              <a:buNone/>
            </a:pPr>
            <a:endParaRPr lang="ru-RU" sz="900" dirty="0" smtClean="0"/>
          </a:p>
          <a:p>
            <a:pPr algn="just" eaLnBrk="1" hangingPunct="1">
              <a:lnSpc>
                <a:spcPct val="80000"/>
              </a:lnSpc>
              <a:buFontTx/>
              <a:buNone/>
            </a:pPr>
            <a:r>
              <a:rPr lang="ru-RU" sz="900" dirty="0" smtClean="0"/>
              <a:t> </a:t>
            </a:r>
            <a:endParaRPr lang="ru-RU" sz="1800" b="1" dirty="0" smtClean="0"/>
          </a:p>
          <a:p>
            <a:pPr algn="just" eaLnBrk="1" hangingPunct="1">
              <a:lnSpc>
                <a:spcPct val="80000"/>
              </a:lnSpc>
            </a:pPr>
            <a:endParaRPr lang="ru-RU" sz="1600" dirty="0" smtClean="0"/>
          </a:p>
        </p:txBody>
      </p:sp>
    </p:spTree>
    <p:extLst>
      <p:ext uri="{BB962C8B-B14F-4D97-AF65-F5344CB8AC3E}">
        <p14:creationId xmlns:p14="http://schemas.microsoft.com/office/powerpoint/2010/main" val="201274018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1500"/>
                                  </p:stCondLst>
                                  <p:childTnLst>
                                    <p:set>
                                      <p:cBhvr>
                                        <p:cTn id="6" dur="1" fill="hold">
                                          <p:stCondLst>
                                            <p:cond delay="0"/>
                                          </p:stCondLst>
                                        </p:cTn>
                                        <p:tgtEl>
                                          <p:spTgt spid="18448"/>
                                        </p:tgtEl>
                                        <p:attrNameLst>
                                          <p:attrName>style.visibility</p:attrName>
                                        </p:attrNameLst>
                                      </p:cBhvr>
                                      <p:to>
                                        <p:strVal val="visible"/>
                                      </p:to>
                                    </p:set>
                                    <p:anim calcmode="lin" valueType="num">
                                      <p:cBhvr>
                                        <p:cTn id="7" dur="500" decel="50000" fill="hold">
                                          <p:stCondLst>
                                            <p:cond delay="0"/>
                                          </p:stCondLst>
                                        </p:cTn>
                                        <p:tgtEl>
                                          <p:spTgt spid="1844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844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8448"/>
                                        </p:tgtEl>
                                        <p:attrNameLst>
                                          <p:attrName>ppt_w</p:attrName>
                                        </p:attrNameLst>
                                      </p:cBhvr>
                                      <p:tavLst>
                                        <p:tav tm="0">
                                          <p:val>
                                            <p:strVal val="#ppt_w*.05"/>
                                          </p:val>
                                        </p:tav>
                                        <p:tav tm="100000">
                                          <p:val>
                                            <p:strVal val="#ppt_w"/>
                                          </p:val>
                                        </p:tav>
                                      </p:tavLst>
                                    </p:anim>
                                    <p:anim calcmode="lin" valueType="num">
                                      <p:cBhvr>
                                        <p:cTn id="10" dur="1000" fill="hold"/>
                                        <p:tgtEl>
                                          <p:spTgt spid="1844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844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844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844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8448"/>
                                        </p:tgtEl>
                                      </p:cBhvr>
                                    </p:animEffect>
                                  </p:childTnLst>
                                </p:cTn>
                              </p:par>
                            </p:childTnLst>
                          </p:cTn>
                        </p:par>
                        <p:par>
                          <p:cTn id="15" fill="hold">
                            <p:stCondLst>
                              <p:cond delay="2500"/>
                            </p:stCondLst>
                            <p:childTnLst>
                              <p:par>
                                <p:cTn id="16" presetID="2" presetClass="entr" presetSubtype="4" fill="hold" nodeType="afterEffect">
                                  <p:stCondLst>
                                    <p:cond delay="0"/>
                                  </p:stCondLst>
                                  <p:childTnLst>
                                    <p:set>
                                      <p:cBhvr>
                                        <p:cTn id="17" dur="1" fill="hold">
                                          <p:stCondLst>
                                            <p:cond delay="0"/>
                                          </p:stCondLst>
                                        </p:cTn>
                                        <p:tgtEl>
                                          <p:spTgt spid="18445">
                                            <p:txEl>
                                              <p:pRg st="0" end="0"/>
                                            </p:txEl>
                                          </p:spTgt>
                                        </p:tgtEl>
                                        <p:attrNameLst>
                                          <p:attrName>style.visibility</p:attrName>
                                        </p:attrNameLst>
                                      </p:cBhvr>
                                      <p:to>
                                        <p:strVal val="visible"/>
                                      </p:to>
                                    </p:set>
                                    <p:anim calcmode="lin" valueType="num">
                                      <p:cBhvr additive="base">
                                        <p:cTn id="18" dur="500" fill="hold"/>
                                        <p:tgtEl>
                                          <p:spTgt spid="18445">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8445">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2" presetClass="entr" presetSubtype="4" fill="hold" nodeType="afterEffect">
                                  <p:stCondLst>
                                    <p:cond delay="0"/>
                                  </p:stCondLst>
                                  <p:childTnLst>
                                    <p:set>
                                      <p:cBhvr>
                                        <p:cTn id="22" dur="1" fill="hold">
                                          <p:stCondLst>
                                            <p:cond delay="0"/>
                                          </p:stCondLst>
                                        </p:cTn>
                                        <p:tgtEl>
                                          <p:spTgt spid="18445">
                                            <p:txEl>
                                              <p:pRg st="2" end="2"/>
                                            </p:txEl>
                                          </p:spTgt>
                                        </p:tgtEl>
                                        <p:attrNameLst>
                                          <p:attrName>style.visibility</p:attrName>
                                        </p:attrNameLst>
                                      </p:cBhvr>
                                      <p:to>
                                        <p:strVal val="visible"/>
                                      </p:to>
                                    </p:set>
                                    <p:anim calcmode="lin" valueType="num">
                                      <p:cBhvr additive="base">
                                        <p:cTn id="23" dur="500" fill="hold"/>
                                        <p:tgtEl>
                                          <p:spTgt spid="18445">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8445">
                                            <p:txEl>
                                              <p:pRg st="2" end="2"/>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500"/>
                            </p:stCondLst>
                            <p:childTnLst>
                              <p:par>
                                <p:cTn id="26" presetID="2" presetClass="entr" presetSubtype="4" fill="hold" nodeType="afterEffect">
                                  <p:stCondLst>
                                    <p:cond delay="0"/>
                                  </p:stCondLst>
                                  <p:childTnLst>
                                    <p:set>
                                      <p:cBhvr>
                                        <p:cTn id="27" dur="1" fill="hold">
                                          <p:stCondLst>
                                            <p:cond delay="0"/>
                                          </p:stCondLst>
                                        </p:cTn>
                                        <p:tgtEl>
                                          <p:spTgt spid="18445">
                                            <p:txEl>
                                              <p:pRg st="3" end="3"/>
                                            </p:txEl>
                                          </p:spTgt>
                                        </p:tgtEl>
                                        <p:attrNameLst>
                                          <p:attrName>style.visibility</p:attrName>
                                        </p:attrNameLst>
                                      </p:cBhvr>
                                      <p:to>
                                        <p:strVal val="visible"/>
                                      </p:to>
                                    </p:set>
                                    <p:anim calcmode="lin" valueType="num">
                                      <p:cBhvr additive="base">
                                        <p:cTn id="28" dur="500" fill="hold"/>
                                        <p:tgtEl>
                                          <p:spTgt spid="18445">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8445">
                                            <p:txEl>
                                              <p:pRg st="3" end="3"/>
                                            </p:txEl>
                                          </p:spTgt>
                                        </p:tgtEl>
                                        <p:attrNameLst>
                                          <p:attrName>ppt_y</p:attrName>
                                        </p:attrNameLst>
                                      </p:cBhvr>
                                      <p:tavLst>
                                        <p:tav tm="0">
                                          <p:val>
                                            <p:strVal val="1+#ppt_h/2"/>
                                          </p:val>
                                        </p:tav>
                                        <p:tav tm="100000">
                                          <p:val>
                                            <p:strVal val="#ppt_y"/>
                                          </p:val>
                                        </p:tav>
                                      </p:tavLst>
                                    </p:anim>
                                  </p:childTnLst>
                                </p:cTn>
                              </p:par>
                            </p:childTnLst>
                          </p:cTn>
                        </p:par>
                        <p:par>
                          <p:cTn id="30" fill="hold">
                            <p:stCondLst>
                              <p:cond delay="4000"/>
                            </p:stCondLst>
                            <p:childTnLst>
                              <p:par>
                                <p:cTn id="31" presetID="2" presetClass="entr" presetSubtype="4" fill="hold" nodeType="afterEffect">
                                  <p:stCondLst>
                                    <p:cond delay="0"/>
                                  </p:stCondLst>
                                  <p:childTnLst>
                                    <p:set>
                                      <p:cBhvr>
                                        <p:cTn id="32" dur="1" fill="hold">
                                          <p:stCondLst>
                                            <p:cond delay="0"/>
                                          </p:stCondLst>
                                        </p:cTn>
                                        <p:tgtEl>
                                          <p:spTgt spid="18445">
                                            <p:txEl>
                                              <p:pRg st="4" end="4"/>
                                            </p:txEl>
                                          </p:spTgt>
                                        </p:tgtEl>
                                        <p:attrNameLst>
                                          <p:attrName>style.visibility</p:attrName>
                                        </p:attrNameLst>
                                      </p:cBhvr>
                                      <p:to>
                                        <p:strVal val="visible"/>
                                      </p:to>
                                    </p:set>
                                    <p:anim calcmode="lin" valueType="num">
                                      <p:cBhvr additive="base">
                                        <p:cTn id="33" dur="500" fill="hold"/>
                                        <p:tgtEl>
                                          <p:spTgt spid="18445">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8445">
                                            <p:txEl>
                                              <p:pRg st="4" end="4"/>
                                            </p:txEl>
                                          </p:spTgt>
                                        </p:tgtEl>
                                        <p:attrNameLst>
                                          <p:attrName>ppt_y</p:attrName>
                                        </p:attrNameLst>
                                      </p:cBhvr>
                                      <p:tavLst>
                                        <p:tav tm="0">
                                          <p:val>
                                            <p:strVal val="1+#ppt_h/2"/>
                                          </p:val>
                                        </p:tav>
                                        <p:tav tm="100000">
                                          <p:val>
                                            <p:strVal val="#ppt_y"/>
                                          </p:val>
                                        </p:tav>
                                      </p:tavLst>
                                    </p:anim>
                                  </p:childTnLst>
                                </p:cTn>
                              </p:par>
                            </p:childTnLst>
                          </p:cTn>
                        </p:par>
                        <p:par>
                          <p:cTn id="35" fill="hold">
                            <p:stCondLst>
                              <p:cond delay="4500"/>
                            </p:stCondLst>
                            <p:childTnLst>
                              <p:par>
                                <p:cTn id="36" presetID="2" presetClass="entr" presetSubtype="4" fill="hold" nodeType="afterEffect">
                                  <p:stCondLst>
                                    <p:cond delay="0"/>
                                  </p:stCondLst>
                                  <p:childTnLst>
                                    <p:set>
                                      <p:cBhvr>
                                        <p:cTn id="37" dur="1" fill="hold">
                                          <p:stCondLst>
                                            <p:cond delay="0"/>
                                          </p:stCondLst>
                                        </p:cTn>
                                        <p:tgtEl>
                                          <p:spTgt spid="18445">
                                            <p:txEl>
                                              <p:pRg st="5" end="5"/>
                                            </p:txEl>
                                          </p:spTgt>
                                        </p:tgtEl>
                                        <p:attrNameLst>
                                          <p:attrName>style.visibility</p:attrName>
                                        </p:attrNameLst>
                                      </p:cBhvr>
                                      <p:to>
                                        <p:strVal val="visible"/>
                                      </p:to>
                                    </p:set>
                                    <p:anim calcmode="lin" valueType="num">
                                      <p:cBhvr additive="base">
                                        <p:cTn id="38" dur="500" fill="hold"/>
                                        <p:tgtEl>
                                          <p:spTgt spid="18445">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18445">
                                            <p:txEl>
                                              <p:pRg st="5" end="5"/>
                                            </p:txEl>
                                          </p:spTgt>
                                        </p:tgtEl>
                                        <p:attrNameLst>
                                          <p:attrName>ppt_y</p:attrName>
                                        </p:attrNameLst>
                                      </p:cBhvr>
                                      <p:tavLst>
                                        <p:tav tm="0">
                                          <p:val>
                                            <p:strVal val="1+#ppt_h/2"/>
                                          </p:val>
                                        </p:tav>
                                        <p:tav tm="100000">
                                          <p:val>
                                            <p:strVal val="#ppt_y"/>
                                          </p:val>
                                        </p:tav>
                                      </p:tavLst>
                                    </p:anim>
                                  </p:childTnLst>
                                </p:cTn>
                              </p:par>
                            </p:childTnLst>
                          </p:cTn>
                        </p:par>
                        <p:par>
                          <p:cTn id="40" fill="hold">
                            <p:stCondLst>
                              <p:cond delay="5000"/>
                            </p:stCondLst>
                            <p:childTnLst>
                              <p:par>
                                <p:cTn id="41" presetID="2" presetClass="entr" presetSubtype="4" fill="hold" nodeType="afterEffect">
                                  <p:stCondLst>
                                    <p:cond delay="0"/>
                                  </p:stCondLst>
                                  <p:childTnLst>
                                    <p:set>
                                      <p:cBhvr>
                                        <p:cTn id="42" dur="1" fill="hold">
                                          <p:stCondLst>
                                            <p:cond delay="0"/>
                                          </p:stCondLst>
                                        </p:cTn>
                                        <p:tgtEl>
                                          <p:spTgt spid="18445">
                                            <p:txEl>
                                              <p:pRg st="17" end="17"/>
                                            </p:txEl>
                                          </p:spTgt>
                                        </p:tgtEl>
                                        <p:attrNameLst>
                                          <p:attrName>style.visibility</p:attrName>
                                        </p:attrNameLst>
                                      </p:cBhvr>
                                      <p:to>
                                        <p:strVal val="visible"/>
                                      </p:to>
                                    </p:set>
                                    <p:anim calcmode="lin" valueType="num">
                                      <p:cBhvr additive="base">
                                        <p:cTn id="43" dur="500" fill="hold"/>
                                        <p:tgtEl>
                                          <p:spTgt spid="18445">
                                            <p:txEl>
                                              <p:pRg st="17" end="1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8445">
                                            <p:txEl>
                                              <p:pRg st="17" end="1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48" name="Rectangle 16"/>
          <p:cNvSpPr>
            <a:spLocks noGrp="1" noChangeArrowheads="1"/>
          </p:cNvSpPr>
          <p:nvPr>
            <p:ph type="title"/>
          </p:nvPr>
        </p:nvSpPr>
        <p:spPr>
          <a:xfrm>
            <a:off x="742566" y="431079"/>
            <a:ext cx="7632700" cy="1512168"/>
          </a:xfrm>
        </p:spPr>
        <p:txBody>
          <a:bodyPr>
            <a:normAutofit fontScale="90000"/>
          </a:bodyPr>
          <a:lstStyle/>
          <a:p>
            <a:pPr eaLnBrk="1" hangingPunct="1"/>
            <a:r>
              <a:rPr lang="ru-RU" sz="4000" b="1" dirty="0" smtClean="0"/>
              <a:t/>
            </a:r>
            <a:br>
              <a:rPr lang="ru-RU" sz="4000" b="1" dirty="0" smtClean="0"/>
            </a:br>
            <a:r>
              <a:rPr lang="ru-RU" b="1" dirty="0"/>
              <a:t/>
            </a:r>
            <a:br>
              <a:rPr lang="ru-RU" b="1" dirty="0"/>
            </a:br>
            <a:r>
              <a:rPr lang="ru-RU" b="1" dirty="0" smtClean="0"/>
              <a:t/>
            </a:r>
            <a:br>
              <a:rPr lang="ru-RU" b="1" dirty="0" smtClean="0"/>
            </a:br>
            <a:r>
              <a:rPr lang="ru-RU" b="1" dirty="0" smtClean="0"/>
              <a:t/>
            </a:r>
            <a:br>
              <a:rPr lang="ru-RU" b="1" dirty="0" smtClean="0"/>
            </a:br>
            <a:r>
              <a:rPr lang="ru-RU" b="1" dirty="0"/>
              <a:t/>
            </a:r>
            <a:br>
              <a:rPr lang="ru-RU" b="1" dirty="0"/>
            </a:br>
            <a:r>
              <a:rPr lang="ru-RU" b="1" dirty="0" smtClean="0"/>
              <a:t/>
            </a:r>
            <a:br>
              <a:rPr lang="ru-RU" b="1" dirty="0" smtClean="0"/>
            </a:br>
            <a:r>
              <a:rPr lang="ru-RU" b="1" dirty="0"/>
              <a:t/>
            </a:r>
            <a:br>
              <a:rPr lang="ru-RU" b="1" dirty="0"/>
            </a:br>
            <a:r>
              <a:rPr lang="ru-RU" sz="4000" b="1" dirty="0" smtClean="0">
                <a:latin typeface="Times New Roman" pitchFamily="18" charset="0"/>
                <a:cs typeface="Times New Roman" pitchFamily="18" charset="0"/>
              </a:rPr>
              <a:t>Из истории </a:t>
            </a:r>
            <a:br>
              <a:rPr lang="ru-RU" sz="4000" b="1" dirty="0" smtClean="0">
                <a:latin typeface="Times New Roman" pitchFamily="18" charset="0"/>
                <a:cs typeface="Times New Roman" pitchFamily="18" charset="0"/>
              </a:rPr>
            </a:br>
            <a:r>
              <a:rPr lang="ru-RU" sz="4000" b="1" dirty="0" smtClean="0">
                <a:latin typeface="Times New Roman" pitchFamily="18" charset="0"/>
                <a:cs typeface="Times New Roman" pitchFamily="18" charset="0"/>
              </a:rPr>
              <a:t>«гербария» </a:t>
            </a:r>
            <a:br>
              <a:rPr lang="ru-RU" sz="4000" b="1" dirty="0" smtClean="0">
                <a:latin typeface="Times New Roman" pitchFamily="18" charset="0"/>
                <a:cs typeface="Times New Roman" pitchFamily="18" charset="0"/>
              </a:rPr>
            </a:br>
            <a:endParaRPr lang="ru-RU" sz="4000" b="1" dirty="0" smtClean="0">
              <a:latin typeface="Times New Roman" pitchFamily="18" charset="0"/>
              <a:cs typeface="Times New Roman" pitchFamily="18" charset="0"/>
            </a:endParaRPr>
          </a:p>
        </p:txBody>
      </p:sp>
      <p:sp>
        <p:nvSpPr>
          <p:cNvPr id="18445" name="Rectangle 13"/>
          <p:cNvSpPr>
            <a:spLocks noGrp="1" noChangeArrowheads="1"/>
          </p:cNvSpPr>
          <p:nvPr>
            <p:ph type="body" sz="half" idx="1"/>
          </p:nvPr>
        </p:nvSpPr>
        <p:spPr>
          <a:xfrm>
            <a:off x="683568" y="1628799"/>
            <a:ext cx="7776220" cy="4616425"/>
          </a:xfrm>
        </p:spPr>
        <p:txBody>
          <a:bodyPr>
            <a:normAutofit fontScale="25000" lnSpcReduction="20000"/>
          </a:bodyPr>
          <a:lstStyle/>
          <a:p>
            <a:pPr algn="just" eaLnBrk="1" hangingPunct="1">
              <a:lnSpc>
                <a:spcPct val="80000"/>
              </a:lnSpc>
              <a:buFontTx/>
              <a:buNone/>
            </a:pPr>
            <a:r>
              <a:rPr lang="ru-RU" sz="8000" dirty="0" smtClean="0"/>
              <a:t>         </a:t>
            </a:r>
          </a:p>
          <a:p>
            <a:pPr marL="68580" indent="0">
              <a:buNone/>
            </a:pPr>
            <a:r>
              <a:rPr lang="ru-RU" sz="8000" b="1" dirty="0" smtClean="0">
                <a:solidFill>
                  <a:srgbClr val="00B050"/>
                </a:solidFill>
                <a:latin typeface="Times New Roman" pitchFamily="18" charset="0"/>
                <a:cs typeface="Times New Roman" pitchFamily="18" charset="0"/>
              </a:rPr>
              <a:t>Происхождение слова </a:t>
            </a:r>
          </a:p>
          <a:p>
            <a:pPr marL="68580" indent="0">
              <a:buNone/>
            </a:pPr>
            <a:r>
              <a:rPr lang="ru-RU" sz="8000" b="1" dirty="0" smtClean="0">
                <a:solidFill>
                  <a:srgbClr val="00B050"/>
                </a:solidFill>
                <a:latin typeface="Times New Roman" pitchFamily="18" charset="0"/>
                <a:cs typeface="Times New Roman" pitchFamily="18" charset="0"/>
              </a:rPr>
              <a:t>«ГЕРБАРИЙ»</a:t>
            </a:r>
          </a:p>
          <a:p>
            <a:r>
              <a:rPr lang="ru-RU" sz="8000" dirty="0" smtClean="0">
                <a:latin typeface="Times New Roman" pitchFamily="18" charset="0"/>
                <a:cs typeface="Times New Roman" pitchFamily="18" charset="0"/>
              </a:rPr>
              <a:t>От </a:t>
            </a:r>
            <a:r>
              <a:rPr lang="ru-RU" sz="8000" dirty="0">
                <a:latin typeface="Times New Roman" pitchFamily="18" charset="0"/>
                <a:cs typeface="Times New Roman" pitchFamily="18" charset="0"/>
              </a:rPr>
              <a:t>латинского «херба», что означает – трава.</a:t>
            </a:r>
          </a:p>
          <a:p>
            <a:r>
              <a:rPr lang="ru-RU" sz="8000" dirty="0">
                <a:latin typeface="Times New Roman" pitchFamily="18" charset="0"/>
                <a:cs typeface="Times New Roman" pitchFamily="18" charset="0"/>
              </a:rPr>
              <a:t>Гербарий – это коллекция засушенных </a:t>
            </a:r>
            <a:r>
              <a:rPr lang="ru-RU" sz="8000" dirty="0" smtClean="0">
                <a:latin typeface="Times New Roman" pitchFamily="18" charset="0"/>
                <a:cs typeface="Times New Roman" pitchFamily="18" charset="0"/>
              </a:rPr>
              <a:t>растений</a:t>
            </a:r>
          </a:p>
          <a:p>
            <a:endParaRPr lang="ru-RU" sz="8000" dirty="0">
              <a:latin typeface="Times New Roman" pitchFamily="18" charset="0"/>
              <a:cs typeface="Times New Roman" pitchFamily="18" charset="0"/>
            </a:endParaRPr>
          </a:p>
          <a:p>
            <a:pPr marL="68580" indent="0">
              <a:buNone/>
            </a:pPr>
            <a:r>
              <a:rPr lang="ru-RU" sz="8000" b="1" dirty="0" smtClean="0">
                <a:solidFill>
                  <a:srgbClr val="00B050"/>
                </a:solidFill>
                <a:latin typeface="Times New Roman" pitchFamily="18" charset="0"/>
                <a:cs typeface="Times New Roman" pitchFamily="18" charset="0"/>
              </a:rPr>
              <a:t>Как правильно собирать гербарий</a:t>
            </a:r>
            <a:endParaRPr lang="ru-RU" sz="8000" dirty="0" smtClean="0">
              <a:latin typeface="Times New Roman" pitchFamily="18" charset="0"/>
              <a:cs typeface="Times New Roman" pitchFamily="18" charset="0"/>
            </a:endParaRPr>
          </a:p>
          <a:p>
            <a:pPr algn="just" eaLnBrk="1" hangingPunct="1">
              <a:lnSpc>
                <a:spcPct val="80000"/>
              </a:lnSpc>
              <a:buFontTx/>
              <a:buNone/>
            </a:pPr>
            <a:endParaRPr lang="ru-RU" sz="8000" dirty="0">
              <a:latin typeface="Times New Roman" pitchFamily="18" charset="0"/>
              <a:cs typeface="Times New Roman" pitchFamily="18" charset="0"/>
            </a:endParaRPr>
          </a:p>
          <a:p>
            <a:pPr marL="365760" indent="-283464">
              <a:buFont typeface="Wingdings 2"/>
              <a:buChar char=""/>
              <a:defRPr/>
            </a:pPr>
            <a:r>
              <a:rPr lang="ru-RU" sz="8000" dirty="0" smtClean="0">
                <a:latin typeface="Times New Roman" pitchFamily="18" charset="0"/>
                <a:cs typeface="Times New Roman" pitchFamily="18" charset="0"/>
              </a:rPr>
              <a:t>В </a:t>
            </a:r>
            <a:r>
              <a:rPr lang="ru-RU" sz="8000" dirty="0">
                <a:latin typeface="Times New Roman" pitchFamily="18" charset="0"/>
                <a:cs typeface="Times New Roman" pitchFamily="18" charset="0"/>
              </a:rPr>
              <a:t>сухую погоду собрать нужное Вам растение</a:t>
            </a:r>
          </a:p>
          <a:p>
            <a:pPr marL="365760" indent="-283464">
              <a:buFont typeface="Wingdings 2"/>
              <a:buChar char=""/>
              <a:defRPr/>
            </a:pPr>
            <a:r>
              <a:rPr lang="ru-RU" sz="8000" dirty="0">
                <a:latin typeface="Times New Roman" pitchFamily="18" charset="0"/>
                <a:cs typeface="Times New Roman" pitchFamily="18" charset="0"/>
              </a:rPr>
              <a:t>Положить его на сухую газету и расправить все части</a:t>
            </a:r>
          </a:p>
          <a:p>
            <a:pPr marL="365760" indent="-283464">
              <a:buFont typeface="Wingdings 2"/>
              <a:buChar char=""/>
              <a:defRPr/>
            </a:pPr>
            <a:r>
              <a:rPr lang="ru-RU" sz="8000" dirty="0">
                <a:latin typeface="Times New Roman" pitchFamily="18" charset="0"/>
                <a:cs typeface="Times New Roman" pitchFamily="18" charset="0"/>
              </a:rPr>
              <a:t>Сверху накрыть другой газетой</a:t>
            </a:r>
          </a:p>
          <a:p>
            <a:pPr marL="365760" indent="-283464">
              <a:buFont typeface="Wingdings 2"/>
              <a:buChar char=""/>
              <a:defRPr/>
            </a:pPr>
            <a:r>
              <a:rPr lang="ru-RU" sz="8000" dirty="0">
                <a:latin typeface="Times New Roman" pitchFamily="18" charset="0"/>
                <a:cs typeface="Times New Roman" pitchFamily="18" charset="0"/>
              </a:rPr>
              <a:t>Положить небольшой пресс</a:t>
            </a:r>
          </a:p>
          <a:p>
            <a:pPr marL="365760" indent="-283464">
              <a:buFont typeface="Wingdings 2"/>
              <a:buChar char=""/>
              <a:defRPr/>
            </a:pPr>
            <a:r>
              <a:rPr lang="ru-RU" sz="8000" dirty="0">
                <a:latin typeface="Times New Roman" pitchFamily="18" charset="0"/>
                <a:cs typeface="Times New Roman" pitchFamily="18" charset="0"/>
              </a:rPr>
              <a:t>Дать просохнуть</a:t>
            </a:r>
          </a:p>
          <a:p>
            <a:pPr marL="365760" indent="-283464">
              <a:buFont typeface="Wingdings 2"/>
              <a:buChar char=""/>
              <a:defRPr/>
            </a:pPr>
            <a:r>
              <a:rPr lang="ru-RU" sz="8000" dirty="0">
                <a:latin typeface="Times New Roman" pitchFamily="18" charset="0"/>
                <a:cs typeface="Times New Roman" pitchFamily="18" charset="0"/>
              </a:rPr>
              <a:t>Взять чистый лист бумаги и закрепить высушенное растение</a:t>
            </a:r>
          </a:p>
          <a:p>
            <a:pPr marL="365760" indent="-283464">
              <a:buFont typeface="Wingdings 2"/>
              <a:buChar char=""/>
              <a:defRPr/>
            </a:pPr>
            <a:r>
              <a:rPr lang="ru-RU" sz="8000" dirty="0">
                <a:latin typeface="Times New Roman" pitchFamily="18" charset="0"/>
                <a:cs typeface="Times New Roman" pitchFamily="18" charset="0"/>
              </a:rPr>
              <a:t>Подписать название</a:t>
            </a:r>
          </a:p>
          <a:p>
            <a:pPr algn="just" eaLnBrk="1" hangingPunct="1">
              <a:lnSpc>
                <a:spcPct val="80000"/>
              </a:lnSpc>
              <a:buFontTx/>
              <a:buNone/>
            </a:pPr>
            <a:endParaRPr lang="ru-RU" sz="7200" dirty="0"/>
          </a:p>
          <a:p>
            <a:pPr algn="just" eaLnBrk="1" hangingPunct="1">
              <a:lnSpc>
                <a:spcPct val="80000"/>
              </a:lnSpc>
              <a:buFontTx/>
              <a:buNone/>
            </a:pPr>
            <a:endParaRPr lang="ru-RU" sz="900" dirty="0" smtClean="0"/>
          </a:p>
          <a:p>
            <a:pPr algn="just" eaLnBrk="1" hangingPunct="1">
              <a:lnSpc>
                <a:spcPct val="80000"/>
              </a:lnSpc>
              <a:buFontTx/>
              <a:buNone/>
            </a:pPr>
            <a:endParaRPr lang="ru-RU" sz="900" dirty="0"/>
          </a:p>
          <a:p>
            <a:pPr algn="just" eaLnBrk="1" hangingPunct="1">
              <a:lnSpc>
                <a:spcPct val="80000"/>
              </a:lnSpc>
              <a:buFontTx/>
              <a:buNone/>
            </a:pPr>
            <a:endParaRPr lang="ru-RU" sz="900" dirty="0" smtClean="0"/>
          </a:p>
          <a:p>
            <a:pPr algn="just" eaLnBrk="1" hangingPunct="1">
              <a:lnSpc>
                <a:spcPct val="80000"/>
              </a:lnSpc>
              <a:buFontTx/>
              <a:buNone/>
            </a:pPr>
            <a:endParaRPr lang="ru-RU" sz="900" dirty="0"/>
          </a:p>
          <a:p>
            <a:pPr algn="just" eaLnBrk="1" hangingPunct="1">
              <a:lnSpc>
                <a:spcPct val="80000"/>
              </a:lnSpc>
              <a:buFontTx/>
              <a:buNone/>
            </a:pPr>
            <a:endParaRPr lang="ru-RU" sz="900" dirty="0" smtClean="0"/>
          </a:p>
          <a:p>
            <a:pPr algn="just" eaLnBrk="1" hangingPunct="1">
              <a:lnSpc>
                <a:spcPct val="80000"/>
              </a:lnSpc>
              <a:buFontTx/>
              <a:buNone/>
            </a:pPr>
            <a:endParaRPr lang="ru-RU" sz="900" dirty="0"/>
          </a:p>
          <a:p>
            <a:pPr algn="just" eaLnBrk="1" hangingPunct="1">
              <a:lnSpc>
                <a:spcPct val="80000"/>
              </a:lnSpc>
              <a:buFontTx/>
              <a:buNone/>
            </a:pPr>
            <a:endParaRPr lang="ru-RU" sz="900" dirty="0" smtClean="0"/>
          </a:p>
          <a:p>
            <a:pPr algn="just" eaLnBrk="1" hangingPunct="1">
              <a:lnSpc>
                <a:spcPct val="80000"/>
              </a:lnSpc>
              <a:buFontTx/>
              <a:buNone/>
            </a:pPr>
            <a:endParaRPr lang="ru-RU" sz="900" dirty="0"/>
          </a:p>
          <a:p>
            <a:pPr algn="just" eaLnBrk="1" hangingPunct="1">
              <a:lnSpc>
                <a:spcPct val="80000"/>
              </a:lnSpc>
              <a:buFontTx/>
              <a:buNone/>
            </a:pPr>
            <a:endParaRPr lang="ru-RU" sz="900" dirty="0" smtClean="0"/>
          </a:p>
          <a:p>
            <a:pPr algn="just" eaLnBrk="1" hangingPunct="1">
              <a:lnSpc>
                <a:spcPct val="80000"/>
              </a:lnSpc>
              <a:buFontTx/>
              <a:buNone/>
            </a:pPr>
            <a:r>
              <a:rPr lang="ru-RU" sz="900" dirty="0" smtClean="0"/>
              <a:t> </a:t>
            </a:r>
            <a:endParaRPr lang="ru-RU" sz="1800" b="1" dirty="0" smtClean="0"/>
          </a:p>
          <a:p>
            <a:pPr algn="just" eaLnBrk="1" hangingPunct="1">
              <a:lnSpc>
                <a:spcPct val="80000"/>
              </a:lnSpc>
            </a:pPr>
            <a:endParaRPr lang="ru-RU" sz="1600" dirty="0" smtClean="0"/>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1500"/>
                                  </p:stCondLst>
                                  <p:childTnLst>
                                    <p:set>
                                      <p:cBhvr>
                                        <p:cTn id="6" dur="1" fill="hold">
                                          <p:stCondLst>
                                            <p:cond delay="0"/>
                                          </p:stCondLst>
                                        </p:cTn>
                                        <p:tgtEl>
                                          <p:spTgt spid="18448"/>
                                        </p:tgtEl>
                                        <p:attrNameLst>
                                          <p:attrName>style.visibility</p:attrName>
                                        </p:attrNameLst>
                                      </p:cBhvr>
                                      <p:to>
                                        <p:strVal val="visible"/>
                                      </p:to>
                                    </p:set>
                                    <p:anim calcmode="lin" valueType="num">
                                      <p:cBhvr>
                                        <p:cTn id="7" dur="500" decel="50000" fill="hold">
                                          <p:stCondLst>
                                            <p:cond delay="0"/>
                                          </p:stCondLst>
                                        </p:cTn>
                                        <p:tgtEl>
                                          <p:spTgt spid="1844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844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8448"/>
                                        </p:tgtEl>
                                        <p:attrNameLst>
                                          <p:attrName>ppt_w</p:attrName>
                                        </p:attrNameLst>
                                      </p:cBhvr>
                                      <p:tavLst>
                                        <p:tav tm="0">
                                          <p:val>
                                            <p:strVal val="#ppt_w*.05"/>
                                          </p:val>
                                        </p:tav>
                                        <p:tav tm="100000">
                                          <p:val>
                                            <p:strVal val="#ppt_w"/>
                                          </p:val>
                                        </p:tav>
                                      </p:tavLst>
                                    </p:anim>
                                    <p:anim calcmode="lin" valueType="num">
                                      <p:cBhvr>
                                        <p:cTn id="10" dur="1000" fill="hold"/>
                                        <p:tgtEl>
                                          <p:spTgt spid="1844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844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844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844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8448"/>
                                        </p:tgtEl>
                                      </p:cBhvr>
                                    </p:animEffect>
                                  </p:childTnLst>
                                </p:cTn>
                              </p:par>
                            </p:childTnLst>
                          </p:cTn>
                        </p:par>
                        <p:par>
                          <p:cTn id="15" fill="hold">
                            <p:stCondLst>
                              <p:cond delay="2500"/>
                            </p:stCondLst>
                            <p:childTnLst>
                              <p:par>
                                <p:cTn id="16" presetID="2" presetClass="entr" presetSubtype="4" fill="hold" nodeType="afterEffect">
                                  <p:stCondLst>
                                    <p:cond delay="0"/>
                                  </p:stCondLst>
                                  <p:childTnLst>
                                    <p:set>
                                      <p:cBhvr>
                                        <p:cTn id="17" dur="1" fill="hold">
                                          <p:stCondLst>
                                            <p:cond delay="0"/>
                                          </p:stCondLst>
                                        </p:cTn>
                                        <p:tgtEl>
                                          <p:spTgt spid="18445">
                                            <p:txEl>
                                              <p:pRg st="0" end="0"/>
                                            </p:txEl>
                                          </p:spTgt>
                                        </p:tgtEl>
                                        <p:attrNameLst>
                                          <p:attrName>style.visibility</p:attrName>
                                        </p:attrNameLst>
                                      </p:cBhvr>
                                      <p:to>
                                        <p:strVal val="visible"/>
                                      </p:to>
                                    </p:set>
                                    <p:anim calcmode="lin" valueType="num">
                                      <p:cBhvr additive="base">
                                        <p:cTn id="18" dur="500" fill="hold"/>
                                        <p:tgtEl>
                                          <p:spTgt spid="18445">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8445">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2" presetClass="entr" presetSubtype="4" fill="hold" nodeType="afterEffect">
                                  <p:stCondLst>
                                    <p:cond delay="0"/>
                                  </p:stCondLst>
                                  <p:childTnLst>
                                    <p:set>
                                      <p:cBhvr>
                                        <p:cTn id="22" dur="1" fill="hold">
                                          <p:stCondLst>
                                            <p:cond delay="0"/>
                                          </p:stCondLst>
                                        </p:cTn>
                                        <p:tgtEl>
                                          <p:spTgt spid="18445">
                                            <p:txEl>
                                              <p:pRg st="1" end="1"/>
                                            </p:txEl>
                                          </p:spTgt>
                                        </p:tgtEl>
                                        <p:attrNameLst>
                                          <p:attrName>style.visibility</p:attrName>
                                        </p:attrNameLst>
                                      </p:cBhvr>
                                      <p:to>
                                        <p:strVal val="visible"/>
                                      </p:to>
                                    </p:set>
                                    <p:anim calcmode="lin" valueType="num">
                                      <p:cBhvr additive="base">
                                        <p:cTn id="23" dur="500" fill="hold"/>
                                        <p:tgtEl>
                                          <p:spTgt spid="18445">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8445">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500"/>
                            </p:stCondLst>
                            <p:childTnLst>
                              <p:par>
                                <p:cTn id="26" presetID="2" presetClass="entr" presetSubtype="4" fill="hold" nodeType="afterEffect">
                                  <p:stCondLst>
                                    <p:cond delay="0"/>
                                  </p:stCondLst>
                                  <p:childTnLst>
                                    <p:set>
                                      <p:cBhvr>
                                        <p:cTn id="27" dur="1" fill="hold">
                                          <p:stCondLst>
                                            <p:cond delay="0"/>
                                          </p:stCondLst>
                                        </p:cTn>
                                        <p:tgtEl>
                                          <p:spTgt spid="18445">
                                            <p:txEl>
                                              <p:pRg st="2" end="2"/>
                                            </p:txEl>
                                          </p:spTgt>
                                        </p:tgtEl>
                                        <p:attrNameLst>
                                          <p:attrName>style.visibility</p:attrName>
                                        </p:attrNameLst>
                                      </p:cBhvr>
                                      <p:to>
                                        <p:strVal val="visible"/>
                                      </p:to>
                                    </p:set>
                                    <p:anim calcmode="lin" valueType="num">
                                      <p:cBhvr additive="base">
                                        <p:cTn id="28" dur="500" fill="hold"/>
                                        <p:tgtEl>
                                          <p:spTgt spid="18445">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8445">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4000"/>
                            </p:stCondLst>
                            <p:childTnLst>
                              <p:par>
                                <p:cTn id="31" presetID="2" presetClass="entr" presetSubtype="4" fill="hold" nodeType="afterEffect">
                                  <p:stCondLst>
                                    <p:cond delay="0"/>
                                  </p:stCondLst>
                                  <p:childTnLst>
                                    <p:set>
                                      <p:cBhvr>
                                        <p:cTn id="32" dur="1" fill="hold">
                                          <p:stCondLst>
                                            <p:cond delay="0"/>
                                          </p:stCondLst>
                                        </p:cTn>
                                        <p:tgtEl>
                                          <p:spTgt spid="18445">
                                            <p:txEl>
                                              <p:pRg st="3" end="3"/>
                                            </p:txEl>
                                          </p:spTgt>
                                        </p:tgtEl>
                                        <p:attrNameLst>
                                          <p:attrName>style.visibility</p:attrName>
                                        </p:attrNameLst>
                                      </p:cBhvr>
                                      <p:to>
                                        <p:strVal val="visible"/>
                                      </p:to>
                                    </p:set>
                                    <p:anim calcmode="lin" valueType="num">
                                      <p:cBhvr additive="base">
                                        <p:cTn id="33" dur="500" fill="hold"/>
                                        <p:tgtEl>
                                          <p:spTgt spid="1844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8445">
                                            <p:txEl>
                                              <p:pRg st="3" end="3"/>
                                            </p:txEl>
                                          </p:spTgt>
                                        </p:tgtEl>
                                        <p:attrNameLst>
                                          <p:attrName>ppt_y</p:attrName>
                                        </p:attrNameLst>
                                      </p:cBhvr>
                                      <p:tavLst>
                                        <p:tav tm="0">
                                          <p:val>
                                            <p:strVal val="1+#ppt_h/2"/>
                                          </p:val>
                                        </p:tav>
                                        <p:tav tm="100000">
                                          <p:val>
                                            <p:strVal val="#ppt_y"/>
                                          </p:val>
                                        </p:tav>
                                      </p:tavLst>
                                    </p:anim>
                                  </p:childTnLst>
                                </p:cTn>
                              </p:par>
                            </p:childTnLst>
                          </p:cTn>
                        </p:par>
                        <p:par>
                          <p:cTn id="35" fill="hold">
                            <p:stCondLst>
                              <p:cond delay="4500"/>
                            </p:stCondLst>
                            <p:childTnLst>
                              <p:par>
                                <p:cTn id="36" presetID="2" presetClass="entr" presetSubtype="4" fill="hold" nodeType="afterEffect">
                                  <p:stCondLst>
                                    <p:cond delay="0"/>
                                  </p:stCondLst>
                                  <p:childTnLst>
                                    <p:set>
                                      <p:cBhvr>
                                        <p:cTn id="37" dur="1" fill="hold">
                                          <p:stCondLst>
                                            <p:cond delay="0"/>
                                          </p:stCondLst>
                                        </p:cTn>
                                        <p:tgtEl>
                                          <p:spTgt spid="18445">
                                            <p:txEl>
                                              <p:pRg st="4" end="4"/>
                                            </p:txEl>
                                          </p:spTgt>
                                        </p:tgtEl>
                                        <p:attrNameLst>
                                          <p:attrName>style.visibility</p:attrName>
                                        </p:attrNameLst>
                                      </p:cBhvr>
                                      <p:to>
                                        <p:strVal val="visible"/>
                                      </p:to>
                                    </p:set>
                                    <p:anim calcmode="lin" valueType="num">
                                      <p:cBhvr additive="base">
                                        <p:cTn id="38" dur="500" fill="hold"/>
                                        <p:tgtEl>
                                          <p:spTgt spid="18445">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18445">
                                            <p:txEl>
                                              <p:pRg st="4" end="4"/>
                                            </p:txEl>
                                          </p:spTgt>
                                        </p:tgtEl>
                                        <p:attrNameLst>
                                          <p:attrName>ppt_y</p:attrName>
                                        </p:attrNameLst>
                                      </p:cBhvr>
                                      <p:tavLst>
                                        <p:tav tm="0">
                                          <p:val>
                                            <p:strVal val="1+#ppt_h/2"/>
                                          </p:val>
                                        </p:tav>
                                        <p:tav tm="100000">
                                          <p:val>
                                            <p:strVal val="#ppt_y"/>
                                          </p:val>
                                        </p:tav>
                                      </p:tavLst>
                                    </p:anim>
                                  </p:childTnLst>
                                </p:cTn>
                              </p:par>
                            </p:childTnLst>
                          </p:cTn>
                        </p:par>
                        <p:par>
                          <p:cTn id="40" fill="hold">
                            <p:stCondLst>
                              <p:cond delay="5000"/>
                            </p:stCondLst>
                            <p:childTnLst>
                              <p:par>
                                <p:cTn id="41" presetID="2" presetClass="entr" presetSubtype="4" fill="hold" nodeType="afterEffect">
                                  <p:stCondLst>
                                    <p:cond delay="0"/>
                                  </p:stCondLst>
                                  <p:childTnLst>
                                    <p:set>
                                      <p:cBhvr>
                                        <p:cTn id="42" dur="1" fill="hold">
                                          <p:stCondLst>
                                            <p:cond delay="0"/>
                                          </p:stCondLst>
                                        </p:cTn>
                                        <p:tgtEl>
                                          <p:spTgt spid="18445">
                                            <p:txEl>
                                              <p:pRg st="6" end="6"/>
                                            </p:txEl>
                                          </p:spTgt>
                                        </p:tgtEl>
                                        <p:attrNameLst>
                                          <p:attrName>style.visibility</p:attrName>
                                        </p:attrNameLst>
                                      </p:cBhvr>
                                      <p:to>
                                        <p:strVal val="visible"/>
                                      </p:to>
                                    </p:set>
                                    <p:anim calcmode="lin" valueType="num">
                                      <p:cBhvr additive="base">
                                        <p:cTn id="43" dur="500" fill="hold"/>
                                        <p:tgtEl>
                                          <p:spTgt spid="18445">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8445">
                                            <p:txEl>
                                              <p:pRg st="6" end="6"/>
                                            </p:txEl>
                                          </p:spTgt>
                                        </p:tgtEl>
                                        <p:attrNameLst>
                                          <p:attrName>ppt_y</p:attrName>
                                        </p:attrNameLst>
                                      </p:cBhvr>
                                      <p:tavLst>
                                        <p:tav tm="0">
                                          <p:val>
                                            <p:strVal val="1+#ppt_h/2"/>
                                          </p:val>
                                        </p:tav>
                                        <p:tav tm="100000">
                                          <p:val>
                                            <p:strVal val="#ppt_y"/>
                                          </p:val>
                                        </p:tav>
                                      </p:tavLst>
                                    </p:anim>
                                  </p:childTnLst>
                                </p:cTn>
                              </p:par>
                            </p:childTnLst>
                          </p:cTn>
                        </p:par>
                        <p:par>
                          <p:cTn id="45" fill="hold">
                            <p:stCondLst>
                              <p:cond delay="5500"/>
                            </p:stCondLst>
                            <p:childTnLst>
                              <p:par>
                                <p:cTn id="46" presetID="2" presetClass="entr" presetSubtype="4" fill="hold" nodeType="afterEffect">
                                  <p:stCondLst>
                                    <p:cond delay="0"/>
                                  </p:stCondLst>
                                  <p:childTnLst>
                                    <p:set>
                                      <p:cBhvr>
                                        <p:cTn id="47" dur="1" fill="hold">
                                          <p:stCondLst>
                                            <p:cond delay="0"/>
                                          </p:stCondLst>
                                        </p:cTn>
                                        <p:tgtEl>
                                          <p:spTgt spid="18445">
                                            <p:txEl>
                                              <p:pRg st="8" end="8"/>
                                            </p:txEl>
                                          </p:spTgt>
                                        </p:tgtEl>
                                        <p:attrNameLst>
                                          <p:attrName>style.visibility</p:attrName>
                                        </p:attrNameLst>
                                      </p:cBhvr>
                                      <p:to>
                                        <p:strVal val="visible"/>
                                      </p:to>
                                    </p:set>
                                    <p:anim calcmode="lin" valueType="num">
                                      <p:cBhvr additive="base">
                                        <p:cTn id="48" dur="500" fill="hold"/>
                                        <p:tgtEl>
                                          <p:spTgt spid="18445">
                                            <p:txEl>
                                              <p:pRg st="8" end="8"/>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18445">
                                            <p:txEl>
                                              <p:pRg st="8" end="8"/>
                                            </p:txEl>
                                          </p:spTgt>
                                        </p:tgtEl>
                                        <p:attrNameLst>
                                          <p:attrName>ppt_y</p:attrName>
                                        </p:attrNameLst>
                                      </p:cBhvr>
                                      <p:tavLst>
                                        <p:tav tm="0">
                                          <p:val>
                                            <p:strVal val="1+#ppt_h/2"/>
                                          </p:val>
                                        </p:tav>
                                        <p:tav tm="100000">
                                          <p:val>
                                            <p:strVal val="#ppt_y"/>
                                          </p:val>
                                        </p:tav>
                                      </p:tavLst>
                                    </p:anim>
                                  </p:childTnLst>
                                </p:cTn>
                              </p:par>
                            </p:childTnLst>
                          </p:cTn>
                        </p:par>
                        <p:par>
                          <p:cTn id="50" fill="hold">
                            <p:stCondLst>
                              <p:cond delay="6000"/>
                            </p:stCondLst>
                            <p:childTnLst>
                              <p:par>
                                <p:cTn id="51" presetID="2" presetClass="entr" presetSubtype="4" fill="hold" nodeType="afterEffect">
                                  <p:stCondLst>
                                    <p:cond delay="0"/>
                                  </p:stCondLst>
                                  <p:childTnLst>
                                    <p:set>
                                      <p:cBhvr>
                                        <p:cTn id="52" dur="1" fill="hold">
                                          <p:stCondLst>
                                            <p:cond delay="0"/>
                                          </p:stCondLst>
                                        </p:cTn>
                                        <p:tgtEl>
                                          <p:spTgt spid="18445">
                                            <p:txEl>
                                              <p:pRg st="9" end="9"/>
                                            </p:txEl>
                                          </p:spTgt>
                                        </p:tgtEl>
                                        <p:attrNameLst>
                                          <p:attrName>style.visibility</p:attrName>
                                        </p:attrNameLst>
                                      </p:cBhvr>
                                      <p:to>
                                        <p:strVal val="visible"/>
                                      </p:to>
                                    </p:set>
                                    <p:anim calcmode="lin" valueType="num">
                                      <p:cBhvr additive="base">
                                        <p:cTn id="53" dur="500" fill="hold"/>
                                        <p:tgtEl>
                                          <p:spTgt spid="18445">
                                            <p:txEl>
                                              <p:pRg st="9" end="9"/>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18445">
                                            <p:txEl>
                                              <p:pRg st="9" end="9"/>
                                            </p:txEl>
                                          </p:spTgt>
                                        </p:tgtEl>
                                        <p:attrNameLst>
                                          <p:attrName>ppt_y</p:attrName>
                                        </p:attrNameLst>
                                      </p:cBhvr>
                                      <p:tavLst>
                                        <p:tav tm="0">
                                          <p:val>
                                            <p:strVal val="1+#ppt_h/2"/>
                                          </p:val>
                                        </p:tav>
                                        <p:tav tm="100000">
                                          <p:val>
                                            <p:strVal val="#ppt_y"/>
                                          </p:val>
                                        </p:tav>
                                      </p:tavLst>
                                    </p:anim>
                                  </p:childTnLst>
                                </p:cTn>
                              </p:par>
                            </p:childTnLst>
                          </p:cTn>
                        </p:par>
                        <p:par>
                          <p:cTn id="55" fill="hold">
                            <p:stCondLst>
                              <p:cond delay="6500"/>
                            </p:stCondLst>
                            <p:childTnLst>
                              <p:par>
                                <p:cTn id="56" presetID="2" presetClass="entr" presetSubtype="4" fill="hold" nodeType="afterEffect">
                                  <p:stCondLst>
                                    <p:cond delay="0"/>
                                  </p:stCondLst>
                                  <p:childTnLst>
                                    <p:set>
                                      <p:cBhvr>
                                        <p:cTn id="57" dur="1" fill="hold">
                                          <p:stCondLst>
                                            <p:cond delay="0"/>
                                          </p:stCondLst>
                                        </p:cTn>
                                        <p:tgtEl>
                                          <p:spTgt spid="18445">
                                            <p:txEl>
                                              <p:pRg st="10" end="10"/>
                                            </p:txEl>
                                          </p:spTgt>
                                        </p:tgtEl>
                                        <p:attrNameLst>
                                          <p:attrName>style.visibility</p:attrName>
                                        </p:attrNameLst>
                                      </p:cBhvr>
                                      <p:to>
                                        <p:strVal val="visible"/>
                                      </p:to>
                                    </p:set>
                                    <p:anim calcmode="lin" valueType="num">
                                      <p:cBhvr additive="base">
                                        <p:cTn id="58" dur="500" fill="hold"/>
                                        <p:tgtEl>
                                          <p:spTgt spid="18445">
                                            <p:txEl>
                                              <p:pRg st="10" end="1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18445">
                                            <p:txEl>
                                              <p:pRg st="10" end="10"/>
                                            </p:txEl>
                                          </p:spTgt>
                                        </p:tgtEl>
                                        <p:attrNameLst>
                                          <p:attrName>ppt_y</p:attrName>
                                        </p:attrNameLst>
                                      </p:cBhvr>
                                      <p:tavLst>
                                        <p:tav tm="0">
                                          <p:val>
                                            <p:strVal val="1+#ppt_h/2"/>
                                          </p:val>
                                        </p:tav>
                                        <p:tav tm="100000">
                                          <p:val>
                                            <p:strVal val="#ppt_y"/>
                                          </p:val>
                                        </p:tav>
                                      </p:tavLst>
                                    </p:anim>
                                  </p:childTnLst>
                                </p:cTn>
                              </p:par>
                            </p:childTnLst>
                          </p:cTn>
                        </p:par>
                        <p:par>
                          <p:cTn id="60" fill="hold">
                            <p:stCondLst>
                              <p:cond delay="7000"/>
                            </p:stCondLst>
                            <p:childTnLst>
                              <p:par>
                                <p:cTn id="61" presetID="2" presetClass="entr" presetSubtype="4" fill="hold" nodeType="afterEffect">
                                  <p:stCondLst>
                                    <p:cond delay="0"/>
                                  </p:stCondLst>
                                  <p:childTnLst>
                                    <p:set>
                                      <p:cBhvr>
                                        <p:cTn id="62" dur="1" fill="hold">
                                          <p:stCondLst>
                                            <p:cond delay="0"/>
                                          </p:stCondLst>
                                        </p:cTn>
                                        <p:tgtEl>
                                          <p:spTgt spid="18445">
                                            <p:txEl>
                                              <p:pRg st="11" end="11"/>
                                            </p:txEl>
                                          </p:spTgt>
                                        </p:tgtEl>
                                        <p:attrNameLst>
                                          <p:attrName>style.visibility</p:attrName>
                                        </p:attrNameLst>
                                      </p:cBhvr>
                                      <p:to>
                                        <p:strVal val="visible"/>
                                      </p:to>
                                    </p:set>
                                    <p:anim calcmode="lin" valueType="num">
                                      <p:cBhvr additive="base">
                                        <p:cTn id="63" dur="500" fill="hold"/>
                                        <p:tgtEl>
                                          <p:spTgt spid="18445">
                                            <p:txEl>
                                              <p:pRg st="11" end="11"/>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18445">
                                            <p:txEl>
                                              <p:pRg st="11" end="11"/>
                                            </p:txEl>
                                          </p:spTgt>
                                        </p:tgtEl>
                                        <p:attrNameLst>
                                          <p:attrName>ppt_y</p:attrName>
                                        </p:attrNameLst>
                                      </p:cBhvr>
                                      <p:tavLst>
                                        <p:tav tm="0">
                                          <p:val>
                                            <p:strVal val="1+#ppt_h/2"/>
                                          </p:val>
                                        </p:tav>
                                        <p:tav tm="100000">
                                          <p:val>
                                            <p:strVal val="#ppt_y"/>
                                          </p:val>
                                        </p:tav>
                                      </p:tavLst>
                                    </p:anim>
                                  </p:childTnLst>
                                </p:cTn>
                              </p:par>
                            </p:childTnLst>
                          </p:cTn>
                        </p:par>
                        <p:par>
                          <p:cTn id="65" fill="hold">
                            <p:stCondLst>
                              <p:cond delay="7500"/>
                            </p:stCondLst>
                            <p:childTnLst>
                              <p:par>
                                <p:cTn id="66" presetID="2" presetClass="entr" presetSubtype="4" fill="hold" nodeType="afterEffect">
                                  <p:stCondLst>
                                    <p:cond delay="0"/>
                                  </p:stCondLst>
                                  <p:childTnLst>
                                    <p:set>
                                      <p:cBhvr>
                                        <p:cTn id="67" dur="1" fill="hold">
                                          <p:stCondLst>
                                            <p:cond delay="0"/>
                                          </p:stCondLst>
                                        </p:cTn>
                                        <p:tgtEl>
                                          <p:spTgt spid="18445">
                                            <p:txEl>
                                              <p:pRg st="12" end="12"/>
                                            </p:txEl>
                                          </p:spTgt>
                                        </p:tgtEl>
                                        <p:attrNameLst>
                                          <p:attrName>style.visibility</p:attrName>
                                        </p:attrNameLst>
                                      </p:cBhvr>
                                      <p:to>
                                        <p:strVal val="visible"/>
                                      </p:to>
                                    </p:set>
                                    <p:anim calcmode="lin" valueType="num">
                                      <p:cBhvr additive="base">
                                        <p:cTn id="68" dur="500" fill="hold"/>
                                        <p:tgtEl>
                                          <p:spTgt spid="18445">
                                            <p:txEl>
                                              <p:pRg st="12" end="12"/>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18445">
                                            <p:txEl>
                                              <p:pRg st="12" end="12"/>
                                            </p:txEl>
                                          </p:spTgt>
                                        </p:tgtEl>
                                        <p:attrNameLst>
                                          <p:attrName>ppt_y</p:attrName>
                                        </p:attrNameLst>
                                      </p:cBhvr>
                                      <p:tavLst>
                                        <p:tav tm="0">
                                          <p:val>
                                            <p:strVal val="1+#ppt_h/2"/>
                                          </p:val>
                                        </p:tav>
                                        <p:tav tm="100000">
                                          <p:val>
                                            <p:strVal val="#ppt_y"/>
                                          </p:val>
                                        </p:tav>
                                      </p:tavLst>
                                    </p:anim>
                                  </p:childTnLst>
                                </p:cTn>
                              </p:par>
                            </p:childTnLst>
                          </p:cTn>
                        </p:par>
                        <p:par>
                          <p:cTn id="70" fill="hold">
                            <p:stCondLst>
                              <p:cond delay="8000"/>
                            </p:stCondLst>
                            <p:childTnLst>
                              <p:par>
                                <p:cTn id="71" presetID="2" presetClass="entr" presetSubtype="4" fill="hold" nodeType="afterEffect">
                                  <p:stCondLst>
                                    <p:cond delay="0"/>
                                  </p:stCondLst>
                                  <p:childTnLst>
                                    <p:set>
                                      <p:cBhvr>
                                        <p:cTn id="72" dur="1" fill="hold">
                                          <p:stCondLst>
                                            <p:cond delay="0"/>
                                          </p:stCondLst>
                                        </p:cTn>
                                        <p:tgtEl>
                                          <p:spTgt spid="18445">
                                            <p:txEl>
                                              <p:pRg st="13" end="13"/>
                                            </p:txEl>
                                          </p:spTgt>
                                        </p:tgtEl>
                                        <p:attrNameLst>
                                          <p:attrName>style.visibility</p:attrName>
                                        </p:attrNameLst>
                                      </p:cBhvr>
                                      <p:to>
                                        <p:strVal val="visible"/>
                                      </p:to>
                                    </p:set>
                                    <p:anim calcmode="lin" valueType="num">
                                      <p:cBhvr additive="base">
                                        <p:cTn id="73" dur="500" fill="hold"/>
                                        <p:tgtEl>
                                          <p:spTgt spid="18445">
                                            <p:txEl>
                                              <p:pRg st="13" end="13"/>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8445">
                                            <p:txEl>
                                              <p:pRg st="13" end="13"/>
                                            </p:txEl>
                                          </p:spTgt>
                                        </p:tgtEl>
                                        <p:attrNameLst>
                                          <p:attrName>ppt_y</p:attrName>
                                        </p:attrNameLst>
                                      </p:cBhvr>
                                      <p:tavLst>
                                        <p:tav tm="0">
                                          <p:val>
                                            <p:strVal val="1+#ppt_h/2"/>
                                          </p:val>
                                        </p:tav>
                                        <p:tav tm="100000">
                                          <p:val>
                                            <p:strVal val="#ppt_y"/>
                                          </p:val>
                                        </p:tav>
                                      </p:tavLst>
                                    </p:anim>
                                  </p:childTnLst>
                                </p:cTn>
                              </p:par>
                            </p:childTnLst>
                          </p:cTn>
                        </p:par>
                        <p:par>
                          <p:cTn id="75" fill="hold">
                            <p:stCondLst>
                              <p:cond delay="8500"/>
                            </p:stCondLst>
                            <p:childTnLst>
                              <p:par>
                                <p:cTn id="76" presetID="2" presetClass="entr" presetSubtype="4" fill="hold" nodeType="afterEffect">
                                  <p:stCondLst>
                                    <p:cond delay="0"/>
                                  </p:stCondLst>
                                  <p:childTnLst>
                                    <p:set>
                                      <p:cBhvr>
                                        <p:cTn id="77" dur="1" fill="hold">
                                          <p:stCondLst>
                                            <p:cond delay="0"/>
                                          </p:stCondLst>
                                        </p:cTn>
                                        <p:tgtEl>
                                          <p:spTgt spid="18445">
                                            <p:txEl>
                                              <p:pRg st="14" end="14"/>
                                            </p:txEl>
                                          </p:spTgt>
                                        </p:tgtEl>
                                        <p:attrNameLst>
                                          <p:attrName>style.visibility</p:attrName>
                                        </p:attrNameLst>
                                      </p:cBhvr>
                                      <p:to>
                                        <p:strVal val="visible"/>
                                      </p:to>
                                    </p:set>
                                    <p:anim calcmode="lin" valueType="num">
                                      <p:cBhvr additive="base">
                                        <p:cTn id="78" dur="500" fill="hold"/>
                                        <p:tgtEl>
                                          <p:spTgt spid="18445">
                                            <p:txEl>
                                              <p:pRg st="14" end="14"/>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18445">
                                            <p:txEl>
                                              <p:pRg st="14" end="14"/>
                                            </p:txEl>
                                          </p:spTgt>
                                        </p:tgtEl>
                                        <p:attrNameLst>
                                          <p:attrName>ppt_y</p:attrName>
                                        </p:attrNameLst>
                                      </p:cBhvr>
                                      <p:tavLst>
                                        <p:tav tm="0">
                                          <p:val>
                                            <p:strVal val="1+#ppt_h/2"/>
                                          </p:val>
                                        </p:tav>
                                        <p:tav tm="100000">
                                          <p:val>
                                            <p:strVal val="#ppt_y"/>
                                          </p:val>
                                        </p:tav>
                                      </p:tavLst>
                                    </p:anim>
                                  </p:childTnLst>
                                </p:cTn>
                              </p:par>
                            </p:childTnLst>
                          </p:cTn>
                        </p:par>
                        <p:par>
                          <p:cTn id="80" fill="hold">
                            <p:stCondLst>
                              <p:cond delay="9000"/>
                            </p:stCondLst>
                            <p:childTnLst>
                              <p:par>
                                <p:cTn id="81" presetID="2" presetClass="entr" presetSubtype="4" fill="hold" nodeType="afterEffect">
                                  <p:stCondLst>
                                    <p:cond delay="0"/>
                                  </p:stCondLst>
                                  <p:childTnLst>
                                    <p:set>
                                      <p:cBhvr>
                                        <p:cTn id="82" dur="1" fill="hold">
                                          <p:stCondLst>
                                            <p:cond delay="0"/>
                                          </p:stCondLst>
                                        </p:cTn>
                                        <p:tgtEl>
                                          <p:spTgt spid="18445">
                                            <p:txEl>
                                              <p:pRg st="25" end="25"/>
                                            </p:txEl>
                                          </p:spTgt>
                                        </p:tgtEl>
                                        <p:attrNameLst>
                                          <p:attrName>style.visibility</p:attrName>
                                        </p:attrNameLst>
                                      </p:cBhvr>
                                      <p:to>
                                        <p:strVal val="visible"/>
                                      </p:to>
                                    </p:set>
                                    <p:anim calcmode="lin" valueType="num">
                                      <p:cBhvr additive="base">
                                        <p:cTn id="83" dur="500" fill="hold"/>
                                        <p:tgtEl>
                                          <p:spTgt spid="18445">
                                            <p:txEl>
                                              <p:pRg st="25" end="25"/>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18445">
                                            <p:txEl>
                                              <p:pRg st="25" end="2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8" name="Rectangle 4"/>
          <p:cNvSpPr>
            <a:spLocks noChangeArrowheads="1"/>
          </p:cNvSpPr>
          <p:nvPr/>
        </p:nvSpPr>
        <p:spPr bwMode="auto">
          <a:xfrm>
            <a:off x="755650" y="1196975"/>
            <a:ext cx="7272338" cy="2289175"/>
          </a:xfrm>
          <a:prstGeom prst="rect">
            <a:avLst/>
          </a:prstGeom>
          <a:noFill/>
          <a:ln w="9525">
            <a:noFill/>
            <a:miter lim="800000"/>
            <a:headEnd/>
            <a:tailEnd/>
          </a:ln>
        </p:spPr>
        <p:txBody>
          <a:bodyPr>
            <a:spAutoFit/>
          </a:bodyPr>
          <a:lstStyle/>
          <a:p>
            <a:r>
              <a:rPr lang="ru-RU" dirty="0">
                <a:solidFill>
                  <a:schemeClr val="bg1"/>
                </a:solidFill>
              </a:rPr>
              <a:t>Закройте все окна и двери, отключите от сети электроприборы, не прикасайтесь к проводным телефонам, кабелям телевизионных антенн. Желательно не подходить к ваннам и раковинам, поскольку металлические трубы также могут проводить электричество. Если вдруг в комнату залетела шаровая молния, постарайтесь быстро покинуть помещение и закрыть дверь с другой стороны. Если выйти не удалось, хотя бы просто замрите</a:t>
            </a:r>
            <a:r>
              <a:rPr lang="ru-RU" dirty="0"/>
              <a:t>.</a:t>
            </a:r>
          </a:p>
        </p:txBody>
      </p:sp>
      <p:sp>
        <p:nvSpPr>
          <p:cNvPr id="72709" name="Rectangle 5"/>
          <p:cNvSpPr>
            <a:spLocks noChangeArrowheads="1"/>
          </p:cNvSpPr>
          <p:nvPr/>
        </p:nvSpPr>
        <p:spPr bwMode="auto">
          <a:xfrm>
            <a:off x="755650" y="3068638"/>
            <a:ext cx="7561263" cy="3265487"/>
          </a:xfrm>
          <a:prstGeom prst="rect">
            <a:avLst/>
          </a:prstGeom>
          <a:noFill/>
          <a:ln w="9525">
            <a:noFill/>
            <a:miter lim="800000"/>
            <a:headEnd/>
            <a:tailEnd/>
          </a:ln>
        </p:spPr>
        <p:txBody>
          <a:bodyPr>
            <a:spAutoFit/>
          </a:bodyPr>
          <a:lstStyle/>
          <a:p>
            <a:r>
              <a:rPr lang="ru-RU" dirty="0"/>
              <a:t>                                      </a:t>
            </a:r>
            <a:r>
              <a:rPr lang="ru-RU" sz="2800" dirty="0">
                <a:solidFill>
                  <a:schemeClr val="bg1"/>
                </a:solidFill>
              </a:rPr>
              <a:t>На улице</a:t>
            </a:r>
          </a:p>
          <a:p>
            <a:r>
              <a:rPr lang="ru-RU" dirty="0">
                <a:solidFill>
                  <a:schemeClr val="bg1"/>
                </a:solidFill>
              </a:rPr>
              <a:t>Оказавшись на улице, лучше всего спрятаться в доме или машине (только предварительно опустите радиоантенну у авто). Если поблизости укрытия нет, выйдите на открытую местность и согнувшись, прижмитесь к земле. Просто ложиться на землю нельзя!</a:t>
            </a:r>
          </a:p>
          <a:p>
            <a:r>
              <a:rPr lang="ru-RU" dirty="0">
                <a:solidFill>
                  <a:schemeClr val="bg1"/>
                </a:solidFill>
              </a:rPr>
              <a:t>Не стойте в толпе. Соблюдайте дистанцию не меньше 10 метров. Иначе если ударит молния – полягут все.</a:t>
            </a:r>
          </a:p>
          <a:p>
            <a:r>
              <a:rPr lang="ru-RU" dirty="0">
                <a:solidFill>
                  <a:schemeClr val="bg1"/>
                </a:solidFill>
              </a:rPr>
              <a:t>Избавьтесь от металлических предметов. Бляхи, сережки, цепочки и т.п. вещи лучше снять. Замечено, что молния часто ударяет в металлические предметы.</a:t>
            </a:r>
          </a:p>
        </p:txBody>
      </p:sp>
      <p:sp>
        <p:nvSpPr>
          <p:cNvPr id="2" name="Заголовок 1"/>
          <p:cNvSpPr>
            <a:spLocks noGrp="1"/>
          </p:cNvSpPr>
          <p:nvPr>
            <p:ph type="title"/>
          </p:nvPr>
        </p:nvSpPr>
        <p:spPr>
          <a:xfrm>
            <a:off x="972210" y="1412776"/>
            <a:ext cx="7024744" cy="1405960"/>
          </a:xfrm>
        </p:spPr>
        <p:txBody>
          <a:bodyPr>
            <a:normAutofit fontScale="90000"/>
          </a:bodyPr>
          <a:lstStyle/>
          <a:p>
            <a:r>
              <a:rPr lang="ru-RU" sz="2000" dirty="0" smtClean="0"/>
              <a:t/>
            </a:r>
            <a:br>
              <a:rPr lang="ru-RU" sz="2000" dirty="0" smtClean="0"/>
            </a:br>
            <a:r>
              <a:rPr lang="ru-RU" sz="2000" dirty="0"/>
              <a:t/>
            </a:r>
            <a:br>
              <a:rPr lang="ru-RU" sz="2000" dirty="0"/>
            </a:br>
            <a:r>
              <a:rPr lang="ru-RU" sz="2000" dirty="0" smtClean="0"/>
              <a:t/>
            </a:r>
            <a:br>
              <a:rPr lang="ru-RU" sz="2000" dirty="0" smtClean="0"/>
            </a:br>
            <a:r>
              <a:rPr lang="ru-RU" sz="2000" dirty="0" smtClean="0">
                <a:solidFill>
                  <a:schemeClr val="tx1"/>
                </a:solidFill>
                <a:latin typeface="Times New Roman" pitchFamily="18" charset="0"/>
                <a:cs typeface="Times New Roman" pitchFamily="18" charset="0"/>
              </a:rPr>
              <a:t>Мы провели анкетирование </a:t>
            </a:r>
            <a:r>
              <a:rPr lang="ru-RU" sz="2000" dirty="0">
                <a:solidFill>
                  <a:schemeClr val="tx1"/>
                </a:solidFill>
                <a:latin typeface="Times New Roman" pitchFamily="18" charset="0"/>
                <a:cs typeface="Times New Roman" pitchFamily="18" charset="0"/>
              </a:rPr>
              <a:t>ребят-одноклассников в составе </a:t>
            </a:r>
            <a:r>
              <a:rPr lang="ru-RU" sz="2000" dirty="0" smtClean="0">
                <a:solidFill>
                  <a:schemeClr val="tx1"/>
                </a:solidFill>
                <a:latin typeface="Times New Roman" pitchFamily="18" charset="0"/>
                <a:cs typeface="Times New Roman" pitchFamily="18" charset="0"/>
              </a:rPr>
              <a:t>13 человек </a:t>
            </a:r>
            <a:r>
              <a:rPr lang="ru-RU" sz="2000" dirty="0">
                <a:solidFill>
                  <a:schemeClr val="tx1"/>
                </a:solidFill>
                <a:latin typeface="Times New Roman" pitchFamily="18" charset="0"/>
                <a:cs typeface="Times New Roman" pitchFamily="18" charset="0"/>
              </a:rPr>
              <a:t>по следующим вопросам. Результаты анкетирования вы можете увидеть на слайдах</a:t>
            </a:r>
            <a:r>
              <a:rPr lang="ru-RU" sz="2000" dirty="0" smtClean="0">
                <a:solidFill>
                  <a:schemeClr val="tx1"/>
                </a:solidFill>
                <a:latin typeface="Times New Roman" pitchFamily="18" charset="0"/>
                <a:cs typeface="Times New Roman" pitchFamily="18" charset="0"/>
              </a:rPr>
              <a:t>.</a:t>
            </a:r>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endParaRPr lang="ru-RU" dirty="0">
              <a:latin typeface="Times New Roman" pitchFamily="18" charset="0"/>
              <a:cs typeface="Times New Roman" pitchFamily="18" charset="0"/>
            </a:endParaRPr>
          </a:p>
        </p:txBody>
      </p:sp>
      <p:graphicFrame>
        <p:nvGraphicFramePr>
          <p:cNvPr id="5" name="Объект 4"/>
          <p:cNvGraphicFramePr>
            <a:graphicFrameLocks noGrp="1"/>
          </p:cNvGraphicFramePr>
          <p:nvPr>
            <p:ph idx="1"/>
            <p:extLst>
              <p:ext uri="{D42A27DB-BD31-4B8C-83A1-F6EECF244321}">
                <p14:modId xmlns:p14="http://schemas.microsoft.com/office/powerpoint/2010/main" val="1564694079"/>
              </p:ext>
            </p:extLst>
          </p:nvPr>
        </p:nvGraphicFramePr>
        <p:xfrm>
          <a:off x="609600" y="2160588"/>
          <a:ext cx="6348413" cy="388143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72708"/>
                                        </p:tgtEl>
                                        <p:attrNameLst>
                                          <p:attrName>style.visibility</p:attrName>
                                        </p:attrNameLst>
                                      </p:cBhvr>
                                      <p:to>
                                        <p:strVal val="visible"/>
                                      </p:to>
                                    </p:set>
                                    <p:anim calcmode="lin" valueType="num">
                                      <p:cBhvr>
                                        <p:cTn id="7" dur="1000" fill="hold"/>
                                        <p:tgtEl>
                                          <p:spTgt spid="72708"/>
                                        </p:tgtEl>
                                        <p:attrNameLst>
                                          <p:attrName>ppt_w</p:attrName>
                                        </p:attrNameLst>
                                      </p:cBhvr>
                                      <p:tavLst>
                                        <p:tav tm="0">
                                          <p:val>
                                            <p:strVal val="#ppt_w*0.70"/>
                                          </p:val>
                                        </p:tav>
                                        <p:tav tm="100000">
                                          <p:val>
                                            <p:strVal val="#ppt_w"/>
                                          </p:val>
                                        </p:tav>
                                      </p:tavLst>
                                    </p:anim>
                                    <p:anim calcmode="lin" valueType="num">
                                      <p:cBhvr>
                                        <p:cTn id="8" dur="1000" fill="hold"/>
                                        <p:tgtEl>
                                          <p:spTgt spid="72708"/>
                                        </p:tgtEl>
                                        <p:attrNameLst>
                                          <p:attrName>ppt_h</p:attrName>
                                        </p:attrNameLst>
                                      </p:cBhvr>
                                      <p:tavLst>
                                        <p:tav tm="0">
                                          <p:val>
                                            <p:strVal val="#ppt_h"/>
                                          </p:val>
                                        </p:tav>
                                        <p:tav tm="100000">
                                          <p:val>
                                            <p:strVal val="#ppt_h"/>
                                          </p:val>
                                        </p:tav>
                                      </p:tavLst>
                                    </p:anim>
                                    <p:animEffect transition="in" filter="fade">
                                      <p:cBhvr>
                                        <p:cTn id="9" dur="1000"/>
                                        <p:tgtEl>
                                          <p:spTgt spid="72708"/>
                                        </p:tgtEl>
                                      </p:cBhvr>
                                    </p:animEffect>
                                  </p:childTnLst>
                                </p:cTn>
                              </p:par>
                            </p:childTnLst>
                          </p:cTn>
                        </p:par>
                        <p:par>
                          <p:cTn id="10" fill="hold">
                            <p:stCondLst>
                              <p:cond delay="1000"/>
                            </p:stCondLst>
                            <p:childTnLst>
                              <p:par>
                                <p:cTn id="11" presetID="9" presetClass="entr" presetSubtype="0" fill="hold" grpId="0" nodeType="afterEffect">
                                  <p:stCondLst>
                                    <p:cond delay="0"/>
                                  </p:stCondLst>
                                  <p:childTnLst>
                                    <p:set>
                                      <p:cBhvr>
                                        <p:cTn id="12" dur="1" fill="hold">
                                          <p:stCondLst>
                                            <p:cond delay="0"/>
                                          </p:stCondLst>
                                        </p:cTn>
                                        <p:tgtEl>
                                          <p:spTgt spid="72709"/>
                                        </p:tgtEl>
                                        <p:attrNameLst>
                                          <p:attrName>style.visibility</p:attrName>
                                        </p:attrNameLst>
                                      </p:cBhvr>
                                      <p:to>
                                        <p:strVal val="visible"/>
                                      </p:to>
                                    </p:set>
                                    <p:animEffect transition="in" filter="dissolve">
                                      <p:cBhvr>
                                        <p:cTn id="13" dur="500"/>
                                        <p:tgtEl>
                                          <p:spTgt spid="727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8" grpId="0"/>
      <p:bldP spid="7270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3"/>
          <p:cNvSpPr>
            <a:spLocks noGrp="1" noChangeArrowheads="1"/>
          </p:cNvSpPr>
          <p:nvPr>
            <p:ph idx="1"/>
          </p:nvPr>
        </p:nvSpPr>
        <p:spPr>
          <a:xfrm>
            <a:off x="827088" y="765175"/>
            <a:ext cx="7632700" cy="4421188"/>
          </a:xfrm>
        </p:spPr>
        <p:txBody>
          <a:bodyPr/>
          <a:lstStyle/>
          <a:p>
            <a:pPr eaLnBrk="1" hangingPunct="1">
              <a:buFontTx/>
              <a:buNone/>
            </a:pPr>
            <a:r>
              <a:rPr lang="ru-RU" dirty="0" smtClean="0"/>
              <a:t>   </a:t>
            </a:r>
            <a:endParaRPr lang="ru-RU" sz="1600" dirty="0" smtClean="0"/>
          </a:p>
          <a:p>
            <a:pPr eaLnBrk="1" hangingPunct="1">
              <a:buFontTx/>
              <a:buNone/>
            </a:pPr>
            <a:endParaRPr lang="ru-RU" sz="1600" dirty="0" smtClean="0"/>
          </a:p>
        </p:txBody>
      </p:sp>
      <p:graphicFrame>
        <p:nvGraphicFramePr>
          <p:cNvPr id="3" name="Диаграмма 2"/>
          <p:cNvGraphicFramePr/>
          <p:nvPr>
            <p:extLst>
              <p:ext uri="{D42A27DB-BD31-4B8C-83A1-F6EECF244321}">
                <p14:modId xmlns:p14="http://schemas.microsoft.com/office/powerpoint/2010/main" val="2680916067"/>
              </p:ext>
            </p:extLst>
          </p:nvPr>
        </p:nvGraphicFramePr>
        <p:xfrm>
          <a:off x="1524000" y="1397000"/>
          <a:ext cx="6096000" cy="4064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73731">
                                            <p:txEl>
                                              <p:pRg st="0" end="0"/>
                                            </p:txEl>
                                          </p:spTgt>
                                        </p:tgtEl>
                                        <p:attrNameLst>
                                          <p:attrName>style.visibility</p:attrName>
                                        </p:attrNameLst>
                                      </p:cBhvr>
                                      <p:to>
                                        <p:strVal val="visible"/>
                                      </p:to>
                                    </p:set>
                                    <p:animEffect transition="in" filter="dissolve">
                                      <p:cBhvr>
                                        <p:cTn id="7" dur="500"/>
                                        <p:tgtEl>
                                          <p:spTgt spid="737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1"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marL="68580" indent="0">
              <a:buNone/>
            </a:pPr>
            <a:endParaRPr lang="ru-RU" sz="2800" dirty="0" smtClean="0"/>
          </a:p>
          <a:p>
            <a:endParaRPr lang="ru-RU" dirty="0"/>
          </a:p>
        </p:txBody>
      </p:sp>
      <p:graphicFrame>
        <p:nvGraphicFramePr>
          <p:cNvPr id="6" name="Диаграмма 5"/>
          <p:cNvGraphicFramePr/>
          <p:nvPr>
            <p:extLst>
              <p:ext uri="{D42A27DB-BD31-4B8C-83A1-F6EECF244321}">
                <p14:modId xmlns:p14="http://schemas.microsoft.com/office/powerpoint/2010/main" val="2496306757"/>
              </p:ext>
            </p:extLst>
          </p:nvPr>
        </p:nvGraphicFramePr>
        <p:xfrm>
          <a:off x="1524000" y="1397000"/>
          <a:ext cx="6096000" cy="4064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23910" y="1309124"/>
            <a:ext cx="7024744" cy="4568147"/>
          </a:xfrm>
        </p:spPr>
        <p:txBody>
          <a:bodyPr>
            <a:normAutofit/>
          </a:bodyPr>
          <a:lstStyle/>
          <a:p>
            <a:r>
              <a:rPr lang="ru-RU" sz="2800" dirty="0" smtClean="0">
                <a:latin typeface="Times New Roman" pitchFamily="18" charset="0"/>
                <a:cs typeface="Times New Roman" pitchFamily="18" charset="0"/>
              </a:rPr>
              <a:t>       </a:t>
            </a:r>
            <a:r>
              <a:rPr lang="ru-RU" sz="2800" b="1" dirty="0" smtClean="0">
                <a:latin typeface="Times New Roman" pitchFamily="18" charset="0"/>
                <a:cs typeface="Times New Roman" pitchFamily="18" charset="0"/>
              </a:rPr>
              <a:t>ЗАМЫСЕЛ НАШЕГО ГЕРБАРИЯ</a:t>
            </a:r>
            <a:br>
              <a:rPr lang="ru-RU" sz="2800" b="1"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1.  В виде платья для Королевы ОСЕНИ.</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2.  Платье должно состоять из полосок орнамента, составленного из листьев.</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3.  Полоски должны состоять из листьев разных пород деревьев.</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4.  При составлении орнамента соблюдать принцип контрастности цветов.</a:t>
            </a:r>
            <a:endParaRPr lang="ru-RU" sz="2800" dirty="0">
              <a:latin typeface="Times New Roman" pitchFamily="18" charset="0"/>
              <a:cs typeface="Times New Roman" pitchFamily="18" charset="0"/>
            </a:endParaRPr>
          </a:p>
        </p:txBody>
      </p:sp>
      <p:pic>
        <p:nvPicPr>
          <p:cNvPr id="3" name="Picture 2" descr="C:\Users\User\Desktop\Примеры проектов и полезные ссылки\Проект ГЕРБАРИЙ\50Snimok.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36282" y="0"/>
            <a:ext cx="3780631" cy="1340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14724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23910" y="1988840"/>
            <a:ext cx="7024744" cy="4280115"/>
          </a:xfrm>
        </p:spPr>
        <p:txBody>
          <a:bodyPr>
            <a:normAutofit fontScale="90000"/>
          </a:bodyPr>
          <a:lstStyle/>
          <a:p>
            <a:r>
              <a:rPr lang="ru-RU" sz="2800" dirty="0" smtClean="0">
                <a:latin typeface="Times New Roman" pitchFamily="18" charset="0"/>
                <a:cs typeface="Times New Roman" pitchFamily="18" charset="0"/>
              </a:rPr>
              <a:t>            </a:t>
            </a:r>
            <a:r>
              <a:rPr lang="ru-RU" sz="3600" dirty="0" smtClean="0">
                <a:latin typeface="Times New Roman" pitchFamily="18" charset="0"/>
                <a:cs typeface="Times New Roman" pitchFamily="18" charset="0"/>
              </a:rPr>
              <a:t>   </a:t>
            </a:r>
            <a:br>
              <a:rPr lang="ru-RU" sz="3600" dirty="0" smtClean="0">
                <a:latin typeface="Times New Roman" pitchFamily="18" charset="0"/>
                <a:cs typeface="Times New Roman" pitchFamily="18" charset="0"/>
              </a:rPr>
            </a:br>
            <a:r>
              <a:rPr lang="ru-RU" sz="3600" dirty="0">
                <a:latin typeface="Times New Roman" pitchFamily="18" charset="0"/>
                <a:cs typeface="Times New Roman" pitchFamily="18" charset="0"/>
              </a:rPr>
              <a:t/>
            </a:r>
            <a:br>
              <a:rPr lang="ru-RU" sz="3600" dirty="0">
                <a:latin typeface="Times New Roman" pitchFamily="18" charset="0"/>
                <a:cs typeface="Times New Roman" pitchFamily="18" charset="0"/>
              </a:rPr>
            </a:b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600" dirty="0">
                <a:latin typeface="Times New Roman" pitchFamily="18" charset="0"/>
                <a:cs typeface="Times New Roman" pitchFamily="18" charset="0"/>
              </a:rPr>
              <a:t/>
            </a:r>
            <a:br>
              <a:rPr lang="ru-RU" sz="3600" dirty="0">
                <a:latin typeface="Times New Roman" pitchFamily="18" charset="0"/>
                <a:cs typeface="Times New Roman" pitchFamily="18" charset="0"/>
              </a:rPr>
            </a:b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600" dirty="0">
                <a:latin typeface="Times New Roman" pitchFamily="18" charset="0"/>
                <a:cs typeface="Times New Roman" pitchFamily="18" charset="0"/>
              </a:rPr>
              <a:t/>
            </a:r>
            <a:br>
              <a:rPr lang="ru-RU" sz="3600" dirty="0">
                <a:latin typeface="Times New Roman" pitchFamily="18" charset="0"/>
                <a:cs typeface="Times New Roman" pitchFamily="18" charset="0"/>
              </a:rPr>
            </a:b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600" dirty="0">
                <a:latin typeface="Times New Roman" pitchFamily="18" charset="0"/>
                <a:cs typeface="Times New Roman" pitchFamily="18" charset="0"/>
              </a:rPr>
              <a:t/>
            </a:r>
            <a:br>
              <a:rPr lang="ru-RU" sz="3600" dirty="0">
                <a:latin typeface="Times New Roman" pitchFamily="18" charset="0"/>
                <a:cs typeface="Times New Roman" pitchFamily="18" charset="0"/>
              </a:rPr>
            </a:b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600" dirty="0">
                <a:latin typeface="Times New Roman" pitchFamily="18" charset="0"/>
                <a:cs typeface="Times New Roman" pitchFamily="18" charset="0"/>
              </a:rPr>
              <a:t/>
            </a:r>
            <a:br>
              <a:rPr lang="ru-RU" sz="3600" dirty="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pic>
        <p:nvPicPr>
          <p:cNvPr id="4" name="Picture 2" descr="C:\Users\Анастасия Иванова\Desktop\Картинки\IMG_20170125_112856_HD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2420888"/>
            <a:ext cx="7128792" cy="424847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187624" y="404664"/>
            <a:ext cx="4572000" cy="1508105"/>
          </a:xfrm>
          <a:prstGeom prst="rect">
            <a:avLst/>
          </a:prstGeom>
        </p:spPr>
        <p:txBody>
          <a:bodyPr>
            <a:spAutoFit/>
          </a:bodyPr>
          <a:lstStyle/>
          <a:p>
            <a:r>
              <a:rPr lang="ru-RU" sz="2000" b="1" u="sng" dirty="0">
                <a:latin typeface="Times New Roman" pitchFamily="18" charset="0"/>
                <a:cs typeface="Times New Roman" pitchFamily="18" charset="0"/>
              </a:rPr>
              <a:t>Этапы изготовления</a:t>
            </a:r>
            <a:r>
              <a:rPr lang="ru-RU" u="sng" dirty="0">
                <a:latin typeface="Times New Roman" pitchFamily="18" charset="0"/>
                <a:cs typeface="Times New Roman" pitchFamily="18" charset="0"/>
              </a:rPr>
              <a:t/>
            </a:r>
            <a:br>
              <a:rPr lang="ru-RU" u="sng" dirty="0">
                <a:latin typeface="Times New Roman" pitchFamily="18" charset="0"/>
                <a:cs typeface="Times New Roman" pitchFamily="18" charset="0"/>
              </a:rPr>
            </a:br>
            <a:r>
              <a:rPr lang="ru-RU" u="sng" dirty="0">
                <a:latin typeface="Times New Roman" pitchFamily="18" charset="0"/>
                <a:cs typeface="Times New Roman" pitchFamily="18" charset="0"/>
              </a:rPr>
              <a:t/>
            </a:r>
            <a:br>
              <a:rPr lang="ru-RU" u="sng" dirty="0">
                <a:latin typeface="Times New Roman" pitchFamily="18" charset="0"/>
                <a:cs typeface="Times New Roman" pitchFamily="18" charset="0"/>
              </a:rPr>
            </a:br>
            <a:r>
              <a:rPr lang="ru-RU" u="sng" dirty="0">
                <a:latin typeface="Times New Roman" pitchFamily="18" charset="0"/>
                <a:cs typeface="Times New Roman" pitchFamily="18" charset="0"/>
              </a:rPr>
              <a:t>Этап №1</a:t>
            </a:r>
            <a:br>
              <a:rPr lang="ru-RU" u="sng" dirty="0">
                <a:latin typeface="Times New Roman" pitchFamily="18" charset="0"/>
                <a:cs typeface="Times New Roman" pitchFamily="18" charset="0"/>
              </a:rPr>
            </a:br>
            <a:r>
              <a:rPr lang="ru-RU" dirty="0">
                <a:latin typeface="Times New Roman" pitchFamily="18" charset="0"/>
                <a:cs typeface="Times New Roman" pitchFamily="18" charset="0"/>
              </a:rPr>
              <a:t>Эскизы платья. Обдумывание замысла узора платья. </a:t>
            </a:r>
            <a:endParaRPr lang="ru-RU" dirty="0"/>
          </a:p>
        </p:txBody>
      </p:sp>
    </p:spTree>
    <p:extLst>
      <p:ext uri="{BB962C8B-B14F-4D97-AF65-F5344CB8AC3E}">
        <p14:creationId xmlns:p14="http://schemas.microsoft.com/office/powerpoint/2010/main" val="42394725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Abstraction">
  <a:themeElements>
    <a:clrScheme name="Abstra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bstraction">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Abstra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bstrac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bstrac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bstrac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bstrac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bstrac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bstractio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bstrac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bstrac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bstrac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bstrac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bstrac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Abstraction</Template>
  <TotalTime>1319</TotalTime>
  <Words>310</Words>
  <Application>Microsoft Office PowerPoint</Application>
  <PresentationFormat>Экран (4:3)</PresentationFormat>
  <Paragraphs>84</Paragraphs>
  <Slides>15</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2</vt:i4>
      </vt:variant>
      <vt:variant>
        <vt:lpstr>Заголовки слайдов</vt:lpstr>
      </vt:variant>
      <vt:variant>
        <vt:i4>15</vt:i4>
      </vt:variant>
    </vt:vector>
  </HeadingPairs>
  <TitlesOfParts>
    <vt:vector size="23" baseType="lpstr">
      <vt:lpstr>Aharoni</vt:lpstr>
      <vt:lpstr>Arial</vt:lpstr>
      <vt:lpstr>Times New Roman</vt:lpstr>
      <vt:lpstr>Trebuchet MS</vt:lpstr>
      <vt:lpstr>Wingdings 2</vt:lpstr>
      <vt:lpstr>Wingdings 3</vt:lpstr>
      <vt:lpstr>Abstraction</vt:lpstr>
      <vt:lpstr>Грань</vt:lpstr>
      <vt:lpstr>  Гербарий </vt:lpstr>
      <vt:lpstr>Презентация PowerPoint</vt:lpstr>
      <vt:lpstr>         </vt:lpstr>
      <vt:lpstr>       Из истории  «гербария»  </vt:lpstr>
      <vt:lpstr>   Мы провели анкетирование ребят-одноклассников в составе 13 человек по следующим вопросам. Результаты анкетирования вы можете увидеть на слайдах. </vt:lpstr>
      <vt:lpstr>Презентация PowerPoint</vt:lpstr>
      <vt:lpstr>Презентация PowerPoint</vt:lpstr>
      <vt:lpstr>       ЗАМЫСЕЛ НАШЕГО ГЕРБАРИЯ  1.  В виде платья для Королевы ОСЕНИ. 2.  Платье должно состоять из полосок орнамента, составленного из листьев. 3.  Полоски должны состоять из листьев разных пород деревьев. 4.  При составлении орнамента соблюдать принцип контрастности цветов.</vt:lpstr>
      <vt:lpstr>                         </vt:lpstr>
      <vt:lpstr>Этап №2 Составление и фиксирование на полоске бумаги рядов –узоров.</vt:lpstr>
      <vt:lpstr>Этап №3 Фиксирование  рядов –узоров на заранее подготовленном каркасе из бумаги.</vt:lpstr>
      <vt:lpstr>Презентация PowerPoint</vt:lpstr>
      <vt:lpstr>Выводы:</vt:lpstr>
      <vt:lpstr> </vt:lpstr>
      <vt:lpstr>ИСПОЛЬЗУЕМЫЕ сайты:</vt:lpstr>
    </vt:vector>
  </TitlesOfParts>
  <Company>hc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Молния</dc:title>
  <dc:creator>Elena</dc:creator>
  <cp:lastModifiedBy>Марина Дубикова</cp:lastModifiedBy>
  <cp:revision>124</cp:revision>
  <dcterms:created xsi:type="dcterms:W3CDTF">2009-11-12T09:47:01Z</dcterms:created>
  <dcterms:modified xsi:type="dcterms:W3CDTF">2020-01-30T08:55:45Z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0008006e19000000000001023620</vt:lpwstr>
  </property>
</Properties>
</file>