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71" r:id="rId6"/>
    <p:sldId id="261" r:id="rId7"/>
    <p:sldId id="267" r:id="rId8"/>
    <p:sldId id="269" r:id="rId9"/>
    <p:sldId id="270" r:id="rId10"/>
    <p:sldId id="266" r:id="rId11"/>
    <p:sldId id="277" r:id="rId12"/>
    <p:sldId id="264" r:id="rId13"/>
    <p:sldId id="258" r:id="rId14"/>
    <p:sldId id="265" r:id="rId15"/>
    <p:sldId id="263" r:id="rId16"/>
    <p:sldId id="272" r:id="rId17"/>
    <p:sldId id="273" r:id="rId18"/>
    <p:sldId id="274" r:id="rId19"/>
    <p:sldId id="276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2EBD-A48A-434F-8DB0-115FD9D0A7A1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0FA5-5798-4A02-986D-3178A6382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573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2EBD-A48A-434F-8DB0-115FD9D0A7A1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0FA5-5798-4A02-986D-3178A6382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727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2EBD-A48A-434F-8DB0-115FD9D0A7A1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0FA5-5798-4A02-986D-3178A6382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4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2EBD-A48A-434F-8DB0-115FD9D0A7A1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0FA5-5798-4A02-986D-3178A6382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230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2EBD-A48A-434F-8DB0-115FD9D0A7A1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0FA5-5798-4A02-986D-3178A6382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51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2EBD-A48A-434F-8DB0-115FD9D0A7A1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0FA5-5798-4A02-986D-3178A6382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63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2EBD-A48A-434F-8DB0-115FD9D0A7A1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0FA5-5798-4A02-986D-3178A6382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267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2EBD-A48A-434F-8DB0-115FD9D0A7A1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0FA5-5798-4A02-986D-3178A6382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25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2EBD-A48A-434F-8DB0-115FD9D0A7A1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0FA5-5798-4A02-986D-3178A6382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2EBD-A48A-434F-8DB0-115FD9D0A7A1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0FA5-5798-4A02-986D-3178A6382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707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2EBD-A48A-434F-8DB0-115FD9D0A7A1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0FA5-5798-4A02-986D-3178A6382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599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B2EBD-A48A-434F-8DB0-115FD9D0A7A1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B0FA5-5798-4A02-986D-3178A6382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984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jpeg"/><Relationship Id="rId7" Type="http://schemas.microsoft.com/office/2007/relationships/hdphoto" Target="../media/hdphoto6.wdp"/><Relationship Id="rId12" Type="http://schemas.microsoft.com/office/2007/relationships/hdphoto" Target="../media/hdphoto8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0.png"/><Relationship Id="rId5" Type="http://schemas.openxmlformats.org/officeDocument/2006/relationships/image" Target="../media/image26.jpeg"/><Relationship Id="rId10" Type="http://schemas.openxmlformats.org/officeDocument/2006/relationships/image" Target="../media/image29.jpeg"/><Relationship Id="rId4" Type="http://schemas.openxmlformats.org/officeDocument/2006/relationships/image" Target="../media/image25.jpeg"/><Relationship Id="rId9" Type="http://schemas.microsoft.com/office/2007/relationships/hdphoto" Target="../media/hdphoto7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10" Type="http://schemas.microsoft.com/office/2007/relationships/hdphoto" Target="../media/hdphoto3.wdp"/><Relationship Id="rId4" Type="http://schemas.openxmlformats.org/officeDocument/2006/relationships/image" Target="../media/image4.jpe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Lenochka\Desktop\карамельки\18-19\Новая папка\IMG_20181120_17560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725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338" y="1916832"/>
            <a:ext cx="8021390" cy="276373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>
                  <a:solidFill>
                    <a:srgbClr val="FFFF00"/>
                  </a:solidFill>
                </a:ln>
                <a:solidFill>
                  <a:srgbClr val="FF3399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Мастер-класс </a:t>
            </a:r>
            <a:br>
              <a:rPr lang="ru-RU" b="1" spc="50" dirty="0" smtClean="0">
                <a:ln w="11430">
                  <a:solidFill>
                    <a:srgbClr val="FFFF00"/>
                  </a:solidFill>
                </a:ln>
                <a:solidFill>
                  <a:srgbClr val="FF3399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>
                  <a:solidFill>
                    <a:srgbClr val="FFFF00"/>
                  </a:solidFill>
                </a:ln>
                <a:solidFill>
                  <a:srgbClr val="FF3399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b="1" spc="50" dirty="0">
                <a:ln w="11430">
                  <a:solidFill>
                    <a:srgbClr val="FFFF00"/>
                  </a:solidFill>
                </a:ln>
                <a:solidFill>
                  <a:srgbClr val="FF3399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Дидактические игры для детей раннего возраста</a:t>
            </a:r>
            <a:r>
              <a:rPr lang="ru-RU" b="1" spc="50" dirty="0" smtClean="0">
                <a:ln w="11430">
                  <a:solidFill>
                    <a:srgbClr val="FFFF00"/>
                  </a:solidFill>
                </a:ln>
                <a:solidFill>
                  <a:srgbClr val="FF3399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b="1" spc="50" dirty="0">
              <a:ln w="11430">
                <a:solidFill>
                  <a:srgbClr val="FFFF00"/>
                </a:solidFill>
              </a:ln>
              <a:solidFill>
                <a:srgbClr val="FF3399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6223" y="5805264"/>
            <a:ext cx="6120680" cy="702893"/>
          </a:xfrm>
        </p:spPr>
        <p:txBody>
          <a:bodyPr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Подготовила: Синельникова Елена Анатольевна</a:t>
            </a:r>
            <a:endParaRPr lang="ru-RU" b="1" dirty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8540" y="260648"/>
            <a:ext cx="77689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Муниципальное дошкольное образовательное </a:t>
            </a:r>
          </a:p>
          <a:p>
            <a:pPr algn="ctr"/>
            <a:r>
              <a:rPr lang="ru-RU" sz="2200" b="1" dirty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учреждение детский сад общеразвивающего вида «Малыш»</a:t>
            </a:r>
          </a:p>
          <a:p>
            <a:pPr algn="ctr"/>
            <a:r>
              <a:rPr lang="ru-RU" sz="2200" b="1" dirty="0" err="1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р.п.Железнодорожный</a:t>
            </a:r>
            <a:endParaRPr lang="ru-RU" sz="2200" b="1" dirty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627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Lenochka\Desktop\карамельки\18-19\Новая папка\IMG_20181217_0928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2" y="5733256"/>
            <a:ext cx="5453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«Наряди ёлочку»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327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" y="-14859"/>
            <a:ext cx="9142286" cy="686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C:\Users\Lenochka\Desktop\карамельки\обучение\сертификат\Синельникова Елена Анатольевн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44092">
            <a:off x="930072" y="1138974"/>
            <a:ext cx="3571741" cy="505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Users\Lenochka\Desktop\скан\2019-03-22 диплом\диплом 0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9794">
            <a:off x="4763861" y="1091249"/>
            <a:ext cx="3383375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00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Lenochka\Desktop\карамельки\18-19\Новая папка\IMG_58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2" y="57448"/>
            <a:ext cx="6057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«Мышки в норках»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577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-26346" y="-13005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676456" cy="2448272"/>
          </a:xfrm>
        </p:spPr>
        <p:txBody>
          <a:bodyPr>
            <a:noAutofit/>
          </a:bodyPr>
          <a:lstStyle/>
          <a:p>
            <a:r>
              <a:rPr lang="ru-RU" sz="2800" b="1" cap="all" dirty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Сенсорная </a:t>
            </a:r>
            <a:r>
              <a:rPr lang="ru-RU" sz="2800" b="1" cap="all" dirty="0" smtClean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коробочка-</a:t>
            </a:r>
            <a:r>
              <a:rPr lang="ru-RU" sz="2800" b="1" cap="all" dirty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это универсальная развивающая игрушка для детей. Точнее это просто емкость с каким-нибудь наполнителем, главное назначение которой – дать возможность детям трогать, пересыпать, переливать, исследовать, изучать, то, что находится внутри.</a:t>
            </a:r>
          </a:p>
        </p:txBody>
      </p:sp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478" y="3501008"/>
            <a:ext cx="4355976" cy="322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ÐÐ°ÑÑÐ¸Ð½ÐºÐ¸ Ð¿Ð¾ Ð·Ð°Ð¿ÑÐ¾ÑÑ ÑÐµÐ½ÑÐ¾ÑÐ½Ð°Ñ ÐºÐ¾ÑÐ¾Ð±ÐºÐ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897862"/>
            <a:ext cx="3690558" cy="246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23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Lenochka\Desktop\карамельки\18-19\Новая папка\IMG_58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5589240"/>
            <a:ext cx="7538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«Семейные сокровища»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119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243408"/>
            <a:ext cx="9182068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234" y="0"/>
            <a:ext cx="8229600" cy="812034"/>
          </a:xfrm>
        </p:spPr>
        <p:txBody>
          <a:bodyPr>
            <a:normAutofit/>
          </a:bodyPr>
          <a:lstStyle/>
          <a:p>
            <a:r>
              <a:rPr lang="ru-RU" sz="2800" b="1" cap="all" dirty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Польза сенсорных коробок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1896" y="764704"/>
            <a:ext cx="801853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</a:t>
            </a:r>
            <a:r>
              <a:rPr lang="ru-RU" altLang="ru-RU" sz="22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мелкую моторику, тактильные ощущения, творческое и пространственное мышление, навыки сортировки и классификации, усидчивость, терпение, координацию движений</a:t>
            </a: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</a:t>
            </a:r>
            <a:r>
              <a:rPr lang="ru-RU" altLang="ru-RU" sz="22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расширить словарный запас</a:t>
            </a: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</a:t>
            </a:r>
            <a:r>
              <a:rPr lang="ru-RU" altLang="ru-RU" sz="22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изучению </a:t>
            </a: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математики: счет, группировка, сортировка, измерение и взвешивание.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</a:t>
            </a:r>
            <a:r>
              <a:rPr lang="ru-RU" altLang="ru-RU" sz="22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изучению цвета, формы, текстуры</a:t>
            </a: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</a:t>
            </a:r>
            <a:r>
              <a:rPr lang="ru-RU" altLang="ru-RU" sz="22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управлять своими эмоциями, успокаивает</a:t>
            </a: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 </a:t>
            </a:r>
            <a:r>
              <a:rPr lang="ru-RU" altLang="ru-RU" sz="22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сотрудничеству и разрешению конфликтов, если с коробкой играет одновременно несколько детей</a:t>
            </a: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</a:t>
            </a:r>
            <a:r>
              <a:rPr lang="ru-RU" altLang="ru-RU" sz="22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справиться с детскими страхами. </a:t>
            </a: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</a:t>
            </a:r>
            <a:r>
              <a:rPr lang="ru-RU" altLang="ru-RU" sz="22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бесконечные возможности для творческой игры: дети могут играть с предметами так, как считают нужным</a:t>
            </a: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altLang="ru-RU" sz="22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</a:t>
            </a:r>
            <a:r>
              <a:rPr lang="ru-RU" altLang="ru-RU" sz="22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науке: сенсорные коробки могут быть отличным способом стимулировать любовь к науке с помощью таких материалов, как камни, песок, вода и так далее.</a:t>
            </a:r>
          </a:p>
        </p:txBody>
      </p:sp>
    </p:spTree>
    <p:extLst>
      <p:ext uri="{BB962C8B-B14F-4D97-AF65-F5344CB8AC3E}">
        <p14:creationId xmlns:p14="http://schemas.microsoft.com/office/powerpoint/2010/main" val="390902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-14808" y="0"/>
            <a:ext cx="9182068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altLang="ru-RU" sz="45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</a:t>
            </a:r>
            <a:r>
              <a:rPr lang="ru-RU" altLang="ru-RU" sz="45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ПЛОХИХ ИДЕЙ! </a:t>
            </a:r>
            <a:r>
              <a:rPr lang="ru-RU" altLang="ru-RU" sz="45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главное  </a:t>
            </a:r>
            <a:r>
              <a:rPr lang="ru-RU" altLang="ru-RU" sz="45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быть творческими! </a:t>
            </a:r>
            <a:r>
              <a:rPr lang="ru-RU" altLang="ru-RU" sz="45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</a:t>
            </a:r>
            <a:r>
              <a:rPr lang="ru-RU" altLang="ru-RU" sz="45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неправильного способа построения сенсорной коробки.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altLang="ru-RU" sz="450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45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Наполнение зависит от возраста детей, интересов и пристрастий, темы занятий.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altLang="ru-RU" sz="450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45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должны ограничиваться только периметром коробки. Позвольте им раскладывать содержимое за пределами коробки.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altLang="ru-RU" sz="450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45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 должны играть с коробкой только под наблюдением </a:t>
            </a:r>
            <a:r>
              <a:rPr lang="ru-RU" altLang="ru-RU" sz="45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взрослых!!!</a:t>
            </a:r>
            <a:endParaRPr lang="ru-RU" altLang="ru-RU" sz="450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71600" y="395663"/>
            <a:ext cx="627504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 altLang="ru-RU" sz="2800" b="1" cap="all" dirty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Правила создания сенсорной коробки:</a:t>
            </a:r>
          </a:p>
        </p:txBody>
      </p:sp>
    </p:spTree>
    <p:extLst>
      <p:ext uri="{BB962C8B-B14F-4D97-AF65-F5344CB8AC3E}">
        <p14:creationId xmlns:p14="http://schemas.microsoft.com/office/powerpoint/2010/main" val="158682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-14808" y="0"/>
            <a:ext cx="9182068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800" b="1" cap="all" dirty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Наполнители для сенсорной коробки:</a:t>
            </a:r>
            <a:br>
              <a:rPr lang="ru-RU" altLang="ru-RU" sz="2800" b="1" cap="all" dirty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800" b="1" cap="all" dirty="0">
              <a:ln w="90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9629" y="1357071"/>
            <a:ext cx="811281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alt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Всевозможные крупы: гречка, рис (обычный и окрашенный), пшено, перловка, манка, овсянка.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alt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Бобовые: фасоль, горох, чечевица.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alt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Макароны, мука, сахар, соль, крахмал.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alt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Кофе молотый и в зернах, чай.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alt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Природный материал: песок, земля, глина, трава свежая и сено, листья, стружки и опилки, камни, перья.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alt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Самодельные наполнители: живой песок, масса для лепки с песком, искусственный снег и другие.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alt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Водный наполнитель: вода простая и газированная, лед, снег, молоко, мыльный раствор, масло.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alt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Бумажный: кусочки бумаги и фольги, конфетти, серпантин.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alt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Текстиль и швейная фурнитура: ленты, кружева, веревки, кусочки ткани, бусины, пуговицы.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alt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Вата, ватные диски, кусочки поролона и губки.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alt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Желе, кисель, гидрогель, пена для бритья, сливки.</a:t>
            </a:r>
          </a:p>
        </p:txBody>
      </p:sp>
    </p:spTree>
    <p:extLst>
      <p:ext uri="{BB962C8B-B14F-4D97-AF65-F5344CB8AC3E}">
        <p14:creationId xmlns:p14="http://schemas.microsoft.com/office/powerpoint/2010/main" val="204700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-28355" y="0"/>
            <a:ext cx="9182068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741079"/>
              </p:ext>
            </p:extLst>
          </p:nvPr>
        </p:nvGraphicFramePr>
        <p:xfrm>
          <a:off x="827584" y="1412776"/>
          <a:ext cx="7704856" cy="4824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2428"/>
                <a:gridCol w="3852428"/>
              </a:tblGrid>
              <a:tr h="4824536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Цвета.</a:t>
                      </a:r>
                    </a:p>
                    <a:p>
                      <a:pPr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Времена года.</a:t>
                      </a:r>
                    </a:p>
                    <a:p>
                      <a:pPr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Сортировка.</a:t>
                      </a:r>
                    </a:p>
                    <a:p>
                      <a:pPr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Алфавит.</a:t>
                      </a:r>
                    </a:p>
                    <a:p>
                      <a:pPr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Звуковые коробки.</a:t>
                      </a:r>
                    </a:p>
                    <a:p>
                      <a:pPr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dirty="0" err="1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Аромокоробки</a:t>
                      </a:r>
                      <a:r>
                        <a:rPr lang="ru-RU" altLang="ru-RU" sz="3000" b="1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Праздники.</a:t>
                      </a:r>
                    </a:p>
                    <a:p>
                      <a:pPr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Поиск сокровищ.</a:t>
                      </a:r>
                    </a:p>
                    <a:p>
                      <a:pPr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Подводный мир.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altLang="ru-RU" sz="3000" b="1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Ферма в коробке.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kern="1200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Мир динозавров.</a:t>
                      </a:r>
                    </a:p>
                    <a:p>
                      <a:pPr marL="285750" indent="-285750" algn="l" defTabSz="914400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kern="1200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Космос.</a:t>
                      </a:r>
                    </a:p>
                    <a:p>
                      <a:pPr marL="285750" indent="-285750" algn="l" defTabSz="914400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kern="1200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Стройка.</a:t>
                      </a:r>
                    </a:p>
                    <a:p>
                      <a:pPr marL="285750" indent="-285750" algn="l" defTabSz="914400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kern="1200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Мойка животных или машин.</a:t>
                      </a:r>
                    </a:p>
                    <a:p>
                      <a:pPr marL="285750" indent="-285750" algn="l" defTabSz="914400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kern="1200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Пляж.</a:t>
                      </a:r>
                    </a:p>
                    <a:p>
                      <a:pPr marL="285750" indent="-285750" algn="l" defTabSz="914400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kern="1200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Лес.</a:t>
                      </a:r>
                    </a:p>
                    <a:p>
                      <a:pPr marL="285750" indent="-285750" algn="l" defTabSz="914400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kern="1200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Животные.</a:t>
                      </a:r>
                    </a:p>
                    <a:p>
                      <a:pPr marL="285750" indent="-285750" algn="l" defTabSz="914400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ru-RU" altLang="ru-RU" sz="3000" b="1" kern="1200" dirty="0" smtClean="0">
                          <a:ln w="1905"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glow rad="101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Насекомые.</a:t>
                      </a:r>
                    </a:p>
                    <a:p>
                      <a:endParaRPr lang="ru-RU" sz="3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57086" y="372682"/>
            <a:ext cx="76111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b="1" cap="all" dirty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Идеи тематических сенсорных коробок</a:t>
            </a:r>
            <a:endParaRPr lang="ru-RU" sz="2400" b="1" cap="all" dirty="0">
              <a:ln w="90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-14808" y="0"/>
            <a:ext cx="9182068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C:\Users\Lenochka\Desktop\карамельки\viber image 2019-03-19 , 16.15.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68828">
            <a:off x="2026523" y="652961"/>
            <a:ext cx="2824724" cy="211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C:\Users\Lenochka\Desktop\карамельки\viber image 2019-03-19 , 16.16.5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26057">
            <a:off x="4385379" y="327125"/>
            <a:ext cx="2225844" cy="279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65950">
            <a:off x="774756" y="806291"/>
            <a:ext cx="1978782" cy="305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1746" y="4313868"/>
            <a:ext cx="8608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b="1" dirty="0" smtClean="0"/>
              <a:t>В. </a:t>
            </a:r>
            <a:r>
              <a:rPr lang="ru-RU" sz="2400" b="1" dirty="0" err="1" smtClean="0"/>
              <a:t>Букатов</a:t>
            </a:r>
            <a:r>
              <a:rPr lang="ru-RU" sz="2400" b="1" dirty="0"/>
              <a:t>: </a:t>
            </a:r>
            <a:r>
              <a:rPr lang="ru-RU" sz="2400" b="1" dirty="0" smtClean="0"/>
              <a:t>«Секреты дидактических </a:t>
            </a:r>
            <a:r>
              <a:rPr lang="ru-RU" sz="2400" b="1" dirty="0"/>
              <a:t>игр. Психология. Методика. </a:t>
            </a:r>
            <a:r>
              <a:rPr lang="ru-RU" sz="2400" b="1" dirty="0" smtClean="0"/>
              <a:t>Дисциплина»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b="1" dirty="0" smtClean="0"/>
              <a:t>С. Л. Новоселова: «Дидактические </a:t>
            </a:r>
            <a:r>
              <a:rPr lang="ru-RU" sz="2400" b="1" dirty="0"/>
              <a:t>игры и занятия с детьми раннего </a:t>
            </a:r>
            <a:r>
              <a:rPr lang="ru-RU" sz="2400" b="1" dirty="0" smtClean="0"/>
              <a:t>возраста»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b="1" dirty="0" smtClean="0"/>
              <a:t>А.И. Сорокина : «Дидактические </a:t>
            </a:r>
            <a:r>
              <a:rPr lang="ru-RU" sz="2400" b="1" dirty="0"/>
              <a:t>игры в детском </a:t>
            </a:r>
            <a:r>
              <a:rPr lang="ru-RU" sz="2400" b="1" dirty="0" smtClean="0"/>
              <a:t>саду»</a:t>
            </a:r>
            <a:endParaRPr lang="ru-RU" sz="24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b="1" dirty="0" smtClean="0"/>
              <a:t>А. Бондаренко: «Дидактические </a:t>
            </a:r>
            <a:r>
              <a:rPr lang="ru-RU" sz="2400" b="1" dirty="0"/>
              <a:t>игры в детском </a:t>
            </a:r>
            <a:r>
              <a:rPr lang="ru-RU" sz="2400" b="1" dirty="0" smtClean="0"/>
              <a:t>саду»</a:t>
            </a:r>
            <a:endParaRPr lang="ru-RU" sz="2400" b="1" dirty="0"/>
          </a:p>
          <a:p>
            <a:endParaRPr lang="ru-RU" b="1" dirty="0"/>
          </a:p>
        </p:txBody>
      </p:sp>
      <p:pic>
        <p:nvPicPr>
          <p:cNvPr id="21512" name="Picture 8" descr="ÐÐ°ÑÑÐ¸Ð½ÐºÐ¸ Ð¿Ð¾ Ð·Ð°Ð¿ÑÐ¾ÑÑ Ð´Ð¸Ð´Ð°ÐºÑÐ¸ÑÐµÑÐºÐ¸Ðµ Ð¸Ð³ÑÑÑÐºÐ¸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16" b="98418" l="262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63069">
            <a:off x="2110874" y="2229031"/>
            <a:ext cx="1940342" cy="229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500" b="99700" l="3100" r="86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7920" y="274394"/>
            <a:ext cx="2900804" cy="290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Lenochka\Desktop\карамельки\viber image 2019-03-19 , 16.16.1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96206">
            <a:off x="5757447" y="1986814"/>
            <a:ext cx="2496276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6" name="Picture 12" descr="ÐÐ°ÑÑÐ¸Ð½ÐºÐ¸ Ð¿Ð¾ Ð·Ð°Ð¿ÑÐ¾ÑÑ Ð´Ð¸Ð´Ð°ÐºÑÐ¸ÑÐµÑÐºÐ¸Ðµ Ð¸Ð³ÑÑÑÐºÐ¸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479" b="9421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18523">
            <a:off x="4266643" y="3387145"/>
            <a:ext cx="3193377" cy="115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 flipH="1">
            <a:off x="5071549" y="3657600"/>
            <a:ext cx="144016" cy="1882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59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" y="-14859"/>
            <a:ext cx="9142286" cy="686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67414" y="208820"/>
            <a:ext cx="7210885" cy="243143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r>
              <a:rPr 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разновидность игр с правилами, </a:t>
            </a:r>
            <a:r>
              <a:rPr lang="ru-RU" sz="20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</a:t>
            </a:r>
          </a:p>
          <a:p>
            <a:pPr algn="ctr"/>
            <a:r>
              <a:rPr lang="ru-RU" sz="20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создаваемыми </a:t>
            </a:r>
            <a:r>
              <a:rPr 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обучения и воспитания детей. </a:t>
            </a:r>
            <a:endParaRPr lang="ru-RU" sz="2000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направлены </a:t>
            </a:r>
            <a:r>
              <a:rPr lang="ru-RU" sz="20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20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конкретных </a:t>
            </a:r>
            <a:r>
              <a:rPr 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 обучения детей, </a:t>
            </a:r>
            <a:endParaRPr lang="ru-RU" sz="2000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 же </a:t>
            </a:r>
            <a:r>
              <a:rPr lang="ru-RU" sz="20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</a:p>
          <a:p>
            <a:pPr algn="ctr"/>
            <a:r>
              <a:rPr lang="ru-RU" sz="20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проявляется воспитательное и развивающее </a:t>
            </a:r>
            <a:endParaRPr lang="ru-RU" sz="2000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</a:t>
            </a:r>
            <a:r>
              <a:rPr lang="ru-RU" sz="20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деятельности.</a:t>
            </a:r>
          </a:p>
        </p:txBody>
      </p:sp>
      <p:pic>
        <p:nvPicPr>
          <p:cNvPr id="2054" name="Picture 6" descr="C:\Users\Lenochka\Desktop\карамельки\18-19\Новая папка\IMG_58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45055">
            <a:off x="6571625" y="2709143"/>
            <a:ext cx="2059823" cy="2646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Lenochka\Desktop\карамельки\18-19\Новая папка\IMG_20190312_1601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95393">
            <a:off x="858211" y="3001791"/>
            <a:ext cx="1895642" cy="252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ÐÐ°ÑÑÐ¸Ð½ÐºÐ¸ Ð¿Ð¾ Ð·Ð°Ð¿ÑÐ¾ÑÑ Ð´Ð¸Ð´Ð°ÐºÑÐ¸ÑÐµÑÐºÐ°Ñ Ð¸Ð³ÑÐ° Ð¼Ð¸ÑÐºÐ°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95" b="89977" l="9780" r="899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68700" y="2110423"/>
            <a:ext cx="2808313" cy="301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ÐÐ°ÑÑÐ¸Ð½ÐºÐ¸ Ð¿Ð¾ Ð·Ð°Ð¿ÑÐ¾ÑÑ Ð¸Ð³ÑÑÑÐºÐ° Ð´Ð»Ñ Ð´Ð¾Ñ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128" b="100000" l="4812" r="985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9642" y="5097137"/>
            <a:ext cx="2278116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ÐÐ°ÑÑÐ¸Ð½ÐºÐ¸ Ð¿Ð¾ Ð·Ð°Ð¿ÑÐ¾ÑÑ Ð¸Ð³ÑÑÑÐºÐ° Ð´Ð»Ñ Ð´Ð¾Ñ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516" b="89623" l="9913" r="897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857" y="4431358"/>
            <a:ext cx="2510545" cy="23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79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-38068" y="1"/>
            <a:ext cx="9182068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Ð¡ÐµÐ½ÑÐ¾ÑÐ½Ð°Ñ ÐºÐ¾ÑÐ¾Ð±ÐºÐ° ÐÐ¸Ð½Ð¾Ð·Ð°Ð²ÑÑ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9342">
            <a:off x="1020290" y="3679304"/>
            <a:ext cx="4417588" cy="294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ÐÐ°Ðº ÑÐ´ÐµÐ»Ð°ÑÑ ÑÐ½ÐµÐ³ ÑÐ²Ð¾Ð¸Ð¼Ð¸ ÑÑÐºÐ°Ð¼Ð¸ Ð´Ð¾Ð¼Ð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5515">
            <a:off x="4442948" y="179482"/>
            <a:ext cx="4168016" cy="277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24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dirty="0">
              <a:ln w="1905">
                <a:solidFill>
                  <a:schemeClr val="accent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836777">
            <a:off x="878879" y="2924944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251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0787" y="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1032" y="133558"/>
            <a:ext cx="87129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Дидактические игры способствуют</a:t>
            </a:r>
            <a:r>
              <a:rPr lang="ru-RU" sz="36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algn="ctr"/>
            <a:endParaRPr lang="ru-RU" sz="3600" b="1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развитию познавательных и умственных способностей детей: получению новых знаний, их обобщению и закреплению, расширению имеющиеся у них представлений о предметах и явлениях природы, растениях, животных; развитию памяти, внимания, наблюдательности; развитию умению высказывать свои суждения, делать умозаключения.</a:t>
            </a:r>
          </a:p>
          <a:p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развитию речи детей: пополнению и активизации словаря.</a:t>
            </a:r>
          </a:p>
          <a:p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социально-нравственному развитию ребенка-дошкольника: в такой игре происходит познание взаимоотношений между детьми, взрослыми, объектами живой и неживой природы, в ней ребенок проявляет чуткое отношение к сверстникам, учится быть справедливым, уступать в случае необходимости, учится сочувствовать и т. д.</a:t>
            </a:r>
          </a:p>
        </p:txBody>
      </p:sp>
    </p:spTree>
    <p:extLst>
      <p:ext uri="{BB962C8B-B14F-4D97-AF65-F5344CB8AC3E}">
        <p14:creationId xmlns:p14="http://schemas.microsoft.com/office/powerpoint/2010/main" val="396695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nochka\Desktop\карамельки\18-19\Новая папка\IMG_20181122_19332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4653136"/>
            <a:ext cx="7725544" cy="1982363"/>
          </a:xfrm>
        </p:spPr>
        <p:txBody>
          <a:bodyPr>
            <a:normAutofit lnSpcReduction="10000"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marL="0" indent="0" algn="ctr">
              <a:buNone/>
            </a:pPr>
            <a:r>
              <a:rPr lang="ru-RU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 своей работе я широко использую дидактические игры, которые создаю своими </a:t>
            </a:r>
            <a:r>
              <a:rPr lang="ru-RU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руками совместно с родителями. </a:t>
            </a:r>
            <a:endParaRPr lang="ru-RU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952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Lenochka\Desktop\карамельки\18-19\Новая папка\IMG_20181116_0739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8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5805263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«Нарядим солнышко»</a:t>
            </a:r>
          </a:p>
        </p:txBody>
      </p:sp>
    </p:spTree>
    <p:extLst>
      <p:ext uri="{BB962C8B-B14F-4D97-AF65-F5344CB8AC3E}">
        <p14:creationId xmlns:p14="http://schemas.microsoft.com/office/powerpoint/2010/main" val="371219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ochka\Desktop\карамельки\18-19\Новая папка\IMG_20181114_0744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332656"/>
            <a:ext cx="65394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«Покорми колобка»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147" name="Picture 3" descr="C:\Users\Lenochka\Desktop\карамельки\18-19\Новая папка\IMG_20181122_19221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38" b="94348" l="9677" r="8965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890365">
            <a:off x="852161" y="3345070"/>
            <a:ext cx="2836940" cy="298156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86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Lenochka\Desktop\карамельки\18-19\Новая папка\IMG_20190315_0901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5805264"/>
            <a:ext cx="6162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«Колобки и ёжики»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070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Lenochka\Desktop\карамельки\18-19\Новая папка\IMG_20181025_1019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5805264"/>
            <a:ext cx="6291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Игры с прищепками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121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Lenochka\Desktop\карамельки\18-19\Новая папка\IMG_20190222_1624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8" y="332656"/>
            <a:ext cx="3708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«Заправка»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562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6363</TotalTime>
  <Words>448</Words>
  <Application>Microsoft Office PowerPoint</Application>
  <PresentationFormat>Экран (4:3)</PresentationFormat>
  <Paragraphs>81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Мастер-класс  «Дидактические игры для детей раннего возраста»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Сенсорная коробочка- это универсальная развивающая игрушка для детей. Точнее это просто емкость с каким-нибудь наполнителем, главное назначение которой – дать возможность детям трогать, пересыпать, переливать, исследовать, изучать, то, что находится внутри.</vt:lpstr>
      <vt:lpstr>Презентация PowerPoint</vt:lpstr>
      <vt:lpstr>Польза сенсорных коробок</vt:lpstr>
      <vt:lpstr>Правила создания сенсорной коробки:</vt:lpstr>
      <vt:lpstr>Наполнители для сенсорной коробки: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Lenochka</dc:creator>
  <cp:lastModifiedBy>Lenochka</cp:lastModifiedBy>
  <cp:revision>38</cp:revision>
  <dcterms:created xsi:type="dcterms:W3CDTF">2019-03-17T15:21:20Z</dcterms:created>
  <dcterms:modified xsi:type="dcterms:W3CDTF">2020-02-03T15:03:36Z</dcterms:modified>
</cp:coreProperties>
</file>