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7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activeX1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4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5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6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activeX/activeX7.xml><?xml version="1.0" encoding="utf-8"?>
<ax:ocx xmlns:ax="http://schemas.microsoft.com/office/2006/activeX" xmlns:r="http://schemas.openxmlformats.org/officeDocument/2006/relationships" ax:classid="{5512D118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B87A8-3E6F-40A7-B6EC-FEB9DB8A092D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B1D85-7D2E-4349-AA1D-61C1E07D5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B1D85-7D2E-4349-AA1D-61C1E07D5E0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060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control" Target="../activeX/activeX3.xml"/><Relationship Id="rId7" Type="http://schemas.openxmlformats.org/officeDocument/2006/relationships/control" Target="../activeX/activeX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control" Target="../activeX/activeX6.xml"/><Relationship Id="rId5" Type="http://schemas.openxmlformats.org/officeDocument/2006/relationships/control" Target="../activeX/activeX5.xml"/><Relationship Id="rId10" Type="http://schemas.openxmlformats.org/officeDocument/2006/relationships/image" Target="../media/image3.wmf"/><Relationship Id="rId4" Type="http://schemas.openxmlformats.org/officeDocument/2006/relationships/control" Target="../activeX/activeX4.xml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1670" y="2071678"/>
            <a:ext cx="52149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7E0000"/>
                </a:solidFill>
                <a:latin typeface="Bookman Old Style" pitchFamily="18" charset="0"/>
              </a:rPr>
              <a:t>Past Tenses</a:t>
            </a:r>
            <a:endParaRPr lang="ru-RU" sz="6600" dirty="0">
              <a:solidFill>
                <a:srgbClr val="7E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71480"/>
            <a:ext cx="652992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en-US" b="1" dirty="0" smtClean="0">
              <a:solidFill>
                <a:srgbClr val="7E0000"/>
              </a:solidFill>
              <a:latin typeface="Bookman Old Style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771405"/>
            <a:ext cx="6929486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1.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I  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…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 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yesterday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because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I was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sick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didn't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ru-RU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work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wasn't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ru-RU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working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2.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When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I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came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in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she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…</a:t>
            </a:r>
            <a:r>
              <a:rPr lang="en-US" sz="2400" dirty="0" smtClean="0">
                <a:latin typeface="+mj-lt"/>
              </a:rPr>
              <a:t>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dinner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cooked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was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kumimoji="0" lang="ru-RU" sz="24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cooking</a:t>
            </a:r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3. When I opened the door, the dog  …  me.  </a:t>
            </a:r>
          </a:p>
          <a:p>
            <a:pPr>
              <a:buFont typeface="Wingdings" pitchFamily="2" charset="2"/>
              <a:buChar char="q"/>
            </a:pPr>
            <a:r>
              <a:rPr lang="en-US" sz="2400" i="1" dirty="0" smtClean="0">
                <a:latin typeface="+mj-lt"/>
              </a:rPr>
              <a:t>attacked </a:t>
            </a:r>
          </a:p>
          <a:p>
            <a:pPr>
              <a:buFont typeface="Wingdings" pitchFamily="2" charset="2"/>
              <a:buChar char="q"/>
            </a:pPr>
            <a:r>
              <a:rPr lang="en-US" sz="2400" i="1" dirty="0" smtClean="0">
                <a:latin typeface="+mj-lt"/>
              </a:rPr>
              <a:t>was attacking </a:t>
            </a:r>
          </a:p>
          <a:p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4. She fell asleep while she …  TV. </a:t>
            </a:r>
          </a:p>
          <a:p>
            <a:pPr>
              <a:buFont typeface="Wingdings" pitchFamily="2" charset="2"/>
              <a:buChar char="q"/>
            </a:pPr>
            <a:r>
              <a:rPr lang="en-US" sz="2400" i="1" dirty="0" smtClean="0">
                <a:latin typeface="+mj-lt"/>
              </a:rPr>
              <a:t>watched </a:t>
            </a:r>
          </a:p>
          <a:p>
            <a:pPr>
              <a:buFont typeface="Wingdings" pitchFamily="2" charset="2"/>
              <a:buChar char="q"/>
            </a:pPr>
            <a:r>
              <a:rPr lang="en-US" sz="2400" i="1" dirty="0" smtClean="0">
                <a:latin typeface="+mj-lt"/>
              </a:rPr>
              <a:t>was watching </a:t>
            </a:r>
          </a:p>
          <a:p>
            <a:endParaRPr lang="en-US" sz="2000" i="1" dirty="0" smtClean="0">
              <a:latin typeface="Bookman Old Style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30" name="DefaultOcx" r:id="rId2" imgW="257040" imgH="304920"/>
        </mc:Choice>
        <mc:Fallback>
          <p:control name="DefaultOcx" r:id="rId2" imgW="257040" imgH="304920">
            <p:pic>
              <p:nvPicPr>
                <p:cNvPr id="3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304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571480"/>
            <a:ext cx="550072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en-US" b="1" dirty="0" smtClean="0">
              <a:solidFill>
                <a:srgbClr val="7E000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00042"/>
            <a:ext cx="7715304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+mj-lt"/>
              </a:rPr>
              <a:t>5. He …   several countries two years ago. </a:t>
            </a:r>
          </a:p>
          <a:p>
            <a:pPr>
              <a:buFont typeface="Wingdings" pitchFamily="2" charset="2"/>
              <a:buChar char="q"/>
            </a:pPr>
            <a:r>
              <a:rPr lang="en-US" sz="2400" i="1" dirty="0" smtClean="0">
                <a:latin typeface="+mj-lt"/>
              </a:rPr>
              <a:t>visited </a:t>
            </a:r>
          </a:p>
          <a:p>
            <a:pPr>
              <a:buFont typeface="Wingdings" pitchFamily="2" charset="2"/>
              <a:buChar char="q"/>
            </a:pPr>
            <a:r>
              <a:rPr lang="en-US" sz="2400" i="1" dirty="0" smtClean="0">
                <a:latin typeface="+mj-lt"/>
              </a:rPr>
              <a:t>was </a:t>
            </a:r>
            <a:r>
              <a:rPr lang="en-US" sz="2400" i="1" smtClean="0">
                <a:latin typeface="+mj-lt"/>
              </a:rPr>
              <a:t>visiting </a:t>
            </a:r>
            <a:endParaRPr lang="en-US" sz="24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6. He  …  in Chicago in 2003.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j-lt"/>
              </a:rPr>
              <a:t>has been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j-lt"/>
              </a:rPr>
              <a:t>was </a:t>
            </a:r>
          </a:p>
          <a:p>
            <a:r>
              <a:rPr lang="en-US" sz="2400" dirty="0" smtClean="0">
                <a:latin typeface="+mj-lt"/>
              </a:rPr>
              <a:t>7. She  …   the living room when she heard a strange noise in the kitchen.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j-lt"/>
              </a:rPr>
              <a:t>cleaned 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j-lt"/>
              </a:rPr>
              <a:t>was cleaning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j-lt"/>
              </a:rPr>
              <a:t> has cleaned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j-lt"/>
              </a:rPr>
              <a:t> has been cleaning </a:t>
            </a:r>
          </a:p>
          <a:p>
            <a:r>
              <a:rPr lang="en-US" sz="2400" dirty="0" smtClean="0">
                <a:latin typeface="+mj-lt"/>
              </a:rPr>
              <a:t>8. They … for hours before their flight was announced.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j-lt"/>
              </a:rPr>
              <a:t>were waiting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j-lt"/>
              </a:rPr>
              <a:t>had been waiting</a:t>
            </a:r>
          </a:p>
          <a:p>
            <a:endParaRPr lang="en-US" dirty="0" smtClean="0">
              <a:solidFill>
                <a:schemeClr val="accent1"/>
              </a:solidFill>
              <a:latin typeface="+mj-lt"/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latin typeface="Bookman Old Style" pitchFamily="18" charset="0"/>
            </a:endParaRPr>
          </a:p>
          <a:p>
            <a:endParaRPr lang="en-US" i="1" dirty="0" smtClean="0">
              <a:latin typeface="Bookman Old Style" pitchFamily="18" charset="0"/>
            </a:endParaRPr>
          </a:p>
          <a:p>
            <a:endParaRPr lang="ru-RU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5627" name="DefaultOcx" r:id="rId2" imgW="257040" imgH="304920"/>
        </mc:Choice>
        <mc:Fallback>
          <p:control name="DefaultOcx" r:id="rId2" imgW="257040" imgH="304920">
            <p:pic>
              <p:nvPicPr>
                <p:cNvPr id="3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304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628" name="HTMLOption1" r:id="rId3" imgW="257040" imgH="304920"/>
        </mc:Choice>
        <mc:Fallback>
          <p:control name="HTMLOption1" r:id="rId3" imgW="257040" imgH="304920">
            <p:pic>
              <p:nvPicPr>
                <p:cNvPr id="4" name="HTMLOptio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304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629" name="HTMLOption2" r:id="rId4" imgW="257040" imgH="304920"/>
        </mc:Choice>
        <mc:Fallback>
          <p:control name="HTMLOption2" r:id="rId4" imgW="257040" imgH="304920">
            <p:pic>
              <p:nvPicPr>
                <p:cNvPr id="5" name="HTMLOption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304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630" name="HTMLOption3" r:id="rId5" imgW="257040" imgH="304920"/>
        </mc:Choice>
        <mc:Fallback>
          <p:control name="HTMLOption3" r:id="rId5" imgW="257040" imgH="304920">
            <p:pic>
              <p:nvPicPr>
                <p:cNvPr id="6" name="HTMLOption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304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631" name="HTMLOption4" r:id="rId6" imgW="257040" imgH="304920"/>
        </mc:Choice>
        <mc:Fallback>
          <p:control name="HTMLOption4" r:id="rId6" imgW="257040" imgH="304920">
            <p:pic>
              <p:nvPicPr>
                <p:cNvPr id="8" name="HTMLOption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304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632" name="HTMLOption5" r:id="rId7" imgW="257040" imgH="304920"/>
        </mc:Choice>
        <mc:Fallback>
          <p:control name="HTMLOption5" r:id="rId7" imgW="257040" imgH="304920">
            <p:pic>
              <p:nvPicPr>
                <p:cNvPr id="9" name="HTMLOption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71600" cy="304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785794"/>
            <a:ext cx="600079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E0000"/>
                </a:solidFill>
                <a:latin typeface="Bookman Old Style" pitchFamily="18" charset="0"/>
              </a:rPr>
              <a:t>Past Simple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Действие </a:t>
            </a:r>
            <a:r>
              <a:rPr lang="ru-RU" sz="2000" dirty="0" smtClean="0"/>
              <a:t>произошло в прошлом, нет связи с настоящим.</a:t>
            </a:r>
            <a:endParaRPr lang="en-US" sz="2000" dirty="0" smtClean="0"/>
          </a:p>
          <a:p>
            <a:pPr marL="342900" indent="-342900">
              <a:buAutoNum type="arabicPeriod"/>
            </a:pPr>
            <a:r>
              <a:rPr lang="ru-RU" sz="2000" dirty="0" smtClean="0"/>
              <a:t>Ряд</a:t>
            </a:r>
            <a:r>
              <a:rPr lang="en-US" sz="2000" dirty="0" smtClean="0"/>
              <a:t> </a:t>
            </a:r>
            <a:r>
              <a:rPr lang="ru-RU" sz="2000" dirty="0" smtClean="0"/>
              <a:t>последовательных действий в </a:t>
            </a:r>
            <a:r>
              <a:rPr lang="ru-RU" sz="2000" dirty="0" smtClean="0"/>
              <a:t>прошлом.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Действие произошло в прошлом с указанием точного времени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pPr marL="342900" indent="-342900"/>
            <a:r>
              <a:rPr lang="ru-RU" sz="2000" b="1" dirty="0" smtClean="0"/>
              <a:t>Наречия времени: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yesterday</a:t>
            </a:r>
            <a:r>
              <a:rPr lang="en-US" sz="2000" dirty="0" smtClean="0"/>
              <a:t> - </a:t>
            </a:r>
            <a:r>
              <a:rPr lang="ru-RU" sz="2000" dirty="0" smtClean="0"/>
              <a:t>вчера,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last week </a:t>
            </a:r>
            <a:r>
              <a:rPr lang="en-US" sz="2000" dirty="0" smtClean="0"/>
              <a:t>- </a:t>
            </a:r>
            <a:r>
              <a:rPr lang="ru-RU" sz="2000" dirty="0" smtClean="0"/>
              <a:t>на прошлой неделе,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last year </a:t>
            </a:r>
            <a:r>
              <a:rPr lang="en-US" sz="2000" dirty="0" smtClean="0"/>
              <a:t>- </a:t>
            </a:r>
            <a:r>
              <a:rPr lang="ru-RU" sz="2000" dirty="0" smtClean="0"/>
              <a:t>в прошлом году,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an hour ago </a:t>
            </a:r>
            <a:r>
              <a:rPr lang="en-US" sz="2000" dirty="0" smtClean="0"/>
              <a:t>-</a:t>
            </a:r>
            <a:r>
              <a:rPr lang="ru-RU" sz="2000" dirty="0" smtClean="0"/>
              <a:t>час назад,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a year ago </a:t>
            </a:r>
            <a:r>
              <a:rPr lang="en-US" sz="2000" dirty="0" smtClean="0"/>
              <a:t>- </a:t>
            </a:r>
            <a:r>
              <a:rPr lang="ru-RU" sz="2000" dirty="0" smtClean="0"/>
              <a:t>год назад,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a long time ago </a:t>
            </a:r>
            <a:r>
              <a:rPr lang="en-US" sz="2000" dirty="0" smtClean="0"/>
              <a:t>- </a:t>
            </a:r>
            <a:r>
              <a:rPr lang="ru-RU" sz="2000" dirty="0" smtClean="0"/>
              <a:t>давно,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in 1984 </a:t>
            </a:r>
            <a:r>
              <a:rPr lang="en-US" sz="2000" dirty="0" smtClean="0"/>
              <a:t>- </a:t>
            </a:r>
            <a:r>
              <a:rPr lang="ru-RU" sz="2000" dirty="0" smtClean="0"/>
              <a:t>в 1984 году.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928670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14480" y="785794"/>
            <a:ext cx="585791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E0000"/>
                </a:solidFill>
                <a:latin typeface="Bookman Old Style" pitchFamily="18" charset="0"/>
              </a:rPr>
              <a:t>Past</a:t>
            </a:r>
            <a:r>
              <a:rPr lang="ru-RU" sz="2800" b="1" dirty="0" smtClean="0">
                <a:solidFill>
                  <a:srgbClr val="7E0000"/>
                </a:solidFill>
                <a:latin typeface="Bookman Old Style" pitchFamily="18" charset="0"/>
              </a:rPr>
              <a:t> </a:t>
            </a:r>
            <a:r>
              <a:rPr lang="ru-RU" sz="2800" b="1" dirty="0" err="1" smtClean="0">
                <a:solidFill>
                  <a:srgbClr val="7E0000"/>
                </a:solidFill>
                <a:latin typeface="Bookman Old Style" pitchFamily="18" charset="0"/>
              </a:rPr>
              <a:t>Continuous</a:t>
            </a:r>
            <a:r>
              <a:rPr lang="ru-RU" sz="2800" b="1" dirty="0" smtClean="0">
                <a:solidFill>
                  <a:srgbClr val="7E0000"/>
                </a:solidFill>
                <a:latin typeface="Bookman Old Style" pitchFamily="18" charset="0"/>
              </a:rPr>
              <a:t> </a:t>
            </a:r>
            <a:endParaRPr lang="en-US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/>
              <a:t>Действие </a:t>
            </a:r>
            <a:r>
              <a:rPr lang="ru-RU" dirty="0" smtClean="0"/>
              <a:t>длилось в прошлом</a:t>
            </a:r>
            <a:r>
              <a:rPr lang="en-US" dirty="0" smtClean="0"/>
              <a:t> </a:t>
            </a:r>
            <a:r>
              <a:rPr lang="ru-RU" dirty="0" smtClean="0"/>
              <a:t>и было прервано другим действием </a:t>
            </a:r>
            <a:r>
              <a:rPr lang="en-US" dirty="0" smtClean="0"/>
              <a:t>(Past Simple)</a:t>
            </a:r>
            <a:r>
              <a:rPr lang="ru-RU" dirty="0" smtClean="0"/>
              <a:t>.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ru-RU" dirty="0" smtClean="0"/>
              <a:t> Действие длилось в определенный (указанный) момент в прошлом.</a:t>
            </a:r>
          </a:p>
          <a:p>
            <a:pPr marL="342900" indent="-342900">
              <a:buAutoNum type="arabicPeriod"/>
            </a:pPr>
            <a:r>
              <a:rPr lang="ru-RU" dirty="0" smtClean="0"/>
              <a:t>Два или более одновременных действия в прошлом.</a:t>
            </a:r>
          </a:p>
          <a:p>
            <a:pPr marL="342900" indent="-342900">
              <a:buAutoNum type="arabicPeriod"/>
            </a:pPr>
            <a:r>
              <a:rPr lang="ru-RU" dirty="0" smtClean="0"/>
              <a:t>Фоновая ситуация в рассказах и повествованиях.</a:t>
            </a:r>
            <a:endParaRPr lang="en-US" dirty="0" smtClean="0"/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ru-RU" sz="2400" b="1" dirty="0" smtClean="0"/>
              <a:t>Наречия времени: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pPr marL="342900" indent="-342900"/>
            <a:r>
              <a:rPr lang="en-US" sz="2400" dirty="0" smtClean="0">
                <a:solidFill>
                  <a:srgbClr val="FF0000"/>
                </a:solidFill>
              </a:rPr>
              <a:t>while</a:t>
            </a:r>
            <a:r>
              <a:rPr lang="en-US" sz="2400" dirty="0" smtClean="0"/>
              <a:t> - </a:t>
            </a:r>
            <a:r>
              <a:rPr lang="ru-RU" sz="2400" dirty="0" smtClean="0"/>
              <a:t>в то время как, </a:t>
            </a:r>
            <a:endParaRPr lang="en-US" sz="2400" dirty="0" smtClean="0"/>
          </a:p>
          <a:p>
            <a:pPr marL="342900" indent="-342900"/>
            <a:r>
              <a:rPr lang="en-US" sz="2400" dirty="0" smtClean="0">
                <a:solidFill>
                  <a:srgbClr val="FF0000"/>
                </a:solidFill>
              </a:rPr>
              <a:t>when</a:t>
            </a:r>
            <a:r>
              <a:rPr lang="en-US" sz="2400" dirty="0" smtClean="0"/>
              <a:t> - </a:t>
            </a:r>
            <a:r>
              <a:rPr lang="ru-RU" sz="2400" dirty="0" smtClean="0"/>
              <a:t>когда, </a:t>
            </a:r>
            <a:endParaRPr lang="en-US" sz="2400" dirty="0" smtClean="0"/>
          </a:p>
          <a:p>
            <a:pPr marL="342900" indent="-342900"/>
            <a:r>
              <a:rPr lang="en-US" sz="2400" dirty="0" smtClean="0">
                <a:solidFill>
                  <a:srgbClr val="FF0000"/>
                </a:solidFill>
              </a:rPr>
              <a:t>at 5 o’clock yesterday </a:t>
            </a:r>
            <a:r>
              <a:rPr lang="en-US" sz="2400" dirty="0" smtClean="0"/>
              <a:t>- </a:t>
            </a:r>
            <a:r>
              <a:rPr lang="ru-RU" sz="2400" dirty="0" smtClean="0"/>
              <a:t>в 5 часов вчера.</a:t>
            </a:r>
          </a:p>
          <a:p>
            <a:pPr marL="342900" indent="-34290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714356"/>
            <a:ext cx="61436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E0000"/>
                </a:solidFill>
                <a:latin typeface="Bookman Old Style" pitchFamily="18" charset="0"/>
              </a:rPr>
              <a:t>Past Perfect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Действие </a:t>
            </a:r>
            <a:r>
              <a:rPr lang="ru-RU" sz="2000" dirty="0" smtClean="0"/>
              <a:t>имело место до того, как произошло другое действие в прошлом (Past</a:t>
            </a:r>
            <a:r>
              <a:rPr lang="en-US" sz="2000" dirty="0" smtClean="0"/>
              <a:t> </a:t>
            </a:r>
            <a:r>
              <a:rPr lang="ru-RU" sz="2000" dirty="0" smtClean="0"/>
              <a:t>Simple).</a:t>
            </a:r>
            <a:endParaRPr lang="en-US" sz="2000" dirty="0" smtClean="0"/>
          </a:p>
          <a:p>
            <a:pPr marL="342900" indent="-342900">
              <a:buAutoNum type="arabicPeriod"/>
            </a:pPr>
            <a:r>
              <a:rPr lang="ru-RU" sz="2000" dirty="0" smtClean="0"/>
              <a:t> Действие имело место раньше определенного (указанного) момента в прошлом.</a:t>
            </a:r>
            <a:endParaRPr lang="en-US" sz="2000" dirty="0" smtClean="0"/>
          </a:p>
          <a:p>
            <a:pPr marL="342900" indent="-342900"/>
            <a:r>
              <a:rPr lang="ru-RU" sz="2000" b="1" dirty="0" smtClean="0"/>
              <a:t>Наречия времени:</a:t>
            </a:r>
            <a:endParaRPr lang="en-US" sz="2000" b="1" dirty="0" smtClean="0"/>
          </a:p>
          <a:p>
            <a:pPr marL="342900" indent="-342900"/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rgbClr val="FF0000"/>
                </a:solidFill>
              </a:rPr>
              <a:t>by the time </a:t>
            </a:r>
            <a:r>
              <a:rPr lang="en-US" sz="2000" dirty="0" smtClean="0"/>
              <a:t>- </a:t>
            </a:r>
            <a:r>
              <a:rPr lang="ru-RU" sz="2000" dirty="0" smtClean="0"/>
              <a:t>к тому времени, как;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    before</a:t>
            </a:r>
            <a:r>
              <a:rPr lang="en-US" sz="2000" dirty="0" smtClean="0"/>
              <a:t> - </a:t>
            </a:r>
            <a:r>
              <a:rPr lang="ru-RU" sz="2000" dirty="0" smtClean="0"/>
              <a:t>раньше, до того;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    after</a:t>
            </a:r>
            <a:r>
              <a:rPr lang="en-US" sz="2000" dirty="0" smtClean="0"/>
              <a:t> - </a:t>
            </a:r>
            <a:r>
              <a:rPr lang="ru-RU" sz="2000" dirty="0" smtClean="0"/>
              <a:t>после того;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    when (in the meaning “before / after”) </a:t>
            </a:r>
            <a:r>
              <a:rPr lang="en-US" sz="2000" dirty="0" smtClean="0"/>
              <a:t>- </a:t>
            </a:r>
            <a:r>
              <a:rPr lang="ru-RU" sz="2000" dirty="0" smtClean="0"/>
              <a:t>когда (в значении</a:t>
            </a:r>
            <a:r>
              <a:rPr lang="en-US" sz="2000" dirty="0" smtClean="0"/>
              <a:t> </a:t>
            </a:r>
            <a:r>
              <a:rPr lang="ru-RU" sz="2000" dirty="0" smtClean="0"/>
              <a:t>«до / после»);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before last week </a:t>
            </a:r>
            <a:r>
              <a:rPr lang="en-US" sz="2000" dirty="0" smtClean="0"/>
              <a:t>- </a:t>
            </a:r>
            <a:r>
              <a:rPr lang="ru-RU" sz="2000" dirty="0" smtClean="0"/>
              <a:t>до / ранее прошлой недели, </a:t>
            </a:r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by 2 o’clock yesterday </a:t>
            </a:r>
            <a:r>
              <a:rPr lang="en-US" sz="2000" dirty="0" smtClean="0"/>
              <a:t>- </a:t>
            </a:r>
            <a:r>
              <a:rPr lang="ru-RU" sz="2000" dirty="0" smtClean="0"/>
              <a:t>к 2 часам вчера; </a:t>
            </a:r>
            <a:endParaRPr lang="en-US" sz="2000" dirty="0" smtClean="0"/>
          </a:p>
          <a:p>
            <a:pPr marL="342900" indent="-342900" algn="ctr"/>
            <a:r>
              <a:rPr lang="ru-RU" sz="2000" b="1" dirty="0" smtClean="0">
                <a:solidFill>
                  <a:srgbClr val="FF0000"/>
                </a:solidFill>
              </a:rPr>
              <a:t>+ </a:t>
            </a:r>
            <a:r>
              <a:rPr lang="ru-RU" sz="2000" b="1" dirty="0" err="1" smtClean="0">
                <a:solidFill>
                  <a:srgbClr val="FF0000"/>
                </a:solidFill>
              </a:rPr>
              <a:t>already</a:t>
            </a:r>
            <a:r>
              <a:rPr lang="ru-RU" sz="2000" b="1" dirty="0" smtClean="0">
                <a:solidFill>
                  <a:srgbClr val="FF0000"/>
                </a:solidFill>
              </a:rPr>
              <a:t>, </a:t>
            </a:r>
            <a:r>
              <a:rPr lang="ru-RU" sz="2000" b="1" dirty="0" err="1" smtClean="0">
                <a:solidFill>
                  <a:srgbClr val="FF0000"/>
                </a:solidFill>
              </a:rPr>
              <a:t>just</a:t>
            </a:r>
            <a:r>
              <a:rPr lang="ru-RU" sz="2000" b="1" dirty="0" smtClean="0">
                <a:solidFill>
                  <a:srgbClr val="FF0000"/>
                </a:solidFill>
              </a:rPr>
              <a:t>, </a:t>
            </a:r>
            <a:r>
              <a:rPr lang="ru-RU" sz="2000" b="1" dirty="0" err="1" smtClean="0">
                <a:solidFill>
                  <a:srgbClr val="FF0000"/>
                </a:solidFill>
              </a:rPr>
              <a:t>never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</a:p>
          <a:p>
            <a:pPr marL="342900" indent="-34290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714356"/>
            <a:ext cx="60007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E0000"/>
                </a:solidFill>
                <a:latin typeface="+mj-lt"/>
              </a:rPr>
              <a:t>Past Perfect</a:t>
            </a:r>
            <a:r>
              <a:rPr lang="ru-RU" sz="2800" b="1" dirty="0" smtClean="0">
                <a:solidFill>
                  <a:srgbClr val="7E0000"/>
                </a:solidFill>
                <a:latin typeface="+mj-lt"/>
              </a:rPr>
              <a:t> </a:t>
            </a:r>
            <a:r>
              <a:rPr lang="ru-RU" sz="2800" b="1" dirty="0" err="1" smtClean="0">
                <a:solidFill>
                  <a:srgbClr val="7E0000"/>
                </a:solidFill>
                <a:latin typeface="+mj-lt"/>
              </a:rPr>
              <a:t>Continuous</a:t>
            </a:r>
            <a:endParaRPr lang="en-US" sz="2800" b="1" dirty="0" smtClean="0">
              <a:solidFill>
                <a:srgbClr val="7E0000"/>
              </a:solidFill>
              <a:latin typeface="+mj-lt"/>
            </a:endParaRPr>
          </a:p>
          <a:p>
            <a:pPr marL="342900" indent="-342900">
              <a:buAutoNum type="arabicPeriod"/>
            </a:pPr>
            <a:r>
              <a:rPr lang="ru-RU" sz="2000" dirty="0" smtClean="0"/>
              <a:t>Подчеркивается длительность действия, которое началось и закончилось в прошлом перед другим действием в прошлом.</a:t>
            </a:r>
            <a:endParaRPr lang="ru-RU" sz="2000" dirty="0" smtClean="0"/>
          </a:p>
          <a:p>
            <a:pPr marL="342900" indent="-342900">
              <a:buAutoNum type="arabicPeriod"/>
            </a:pPr>
            <a:r>
              <a:rPr lang="ru-RU" sz="2000" dirty="0" smtClean="0"/>
              <a:t> Действие продолжалось в течение какого-то времени в прошлом и описывается его результат.</a:t>
            </a:r>
            <a:endParaRPr lang="en-US" sz="2000" dirty="0" smtClean="0"/>
          </a:p>
          <a:p>
            <a:pPr marL="342900" indent="-342900"/>
            <a:r>
              <a:rPr lang="ru-RU" sz="2000" b="1" dirty="0" smtClean="0"/>
              <a:t>Наречия </a:t>
            </a:r>
            <a:r>
              <a:rPr lang="ru-RU" sz="2000" b="1" dirty="0" smtClean="0"/>
              <a:t>времени: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by the time </a:t>
            </a:r>
            <a:r>
              <a:rPr lang="en-US" sz="2000" dirty="0" smtClean="0"/>
              <a:t>- </a:t>
            </a:r>
            <a:r>
              <a:rPr lang="ru-RU" sz="2000" dirty="0" smtClean="0"/>
              <a:t>к тому времени, как;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before </a:t>
            </a:r>
            <a:r>
              <a:rPr lang="en-US" sz="2000" dirty="0" smtClean="0"/>
              <a:t>- </a:t>
            </a:r>
            <a:r>
              <a:rPr lang="ru-RU" sz="2000" dirty="0" smtClean="0"/>
              <a:t>до того,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after</a:t>
            </a:r>
            <a:r>
              <a:rPr lang="en-US" sz="2000" dirty="0" smtClean="0"/>
              <a:t> - </a:t>
            </a:r>
            <a:r>
              <a:rPr lang="ru-RU" sz="2000" dirty="0" smtClean="0"/>
              <a:t>после того, </a:t>
            </a:r>
            <a:endParaRPr lang="en-US" sz="2000" dirty="0" smtClean="0"/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when (in the meaning “before / after”)</a:t>
            </a:r>
            <a:r>
              <a:rPr lang="en-US" sz="2000" dirty="0" smtClean="0"/>
              <a:t> - </a:t>
            </a:r>
            <a:r>
              <a:rPr lang="ru-RU" sz="2000" dirty="0" smtClean="0"/>
              <a:t>когда (в значении «до / после»), </a:t>
            </a:r>
            <a:endParaRPr lang="en-US" sz="2000" dirty="0" smtClean="0"/>
          </a:p>
          <a:p>
            <a:pPr marL="342900" indent="-342900" algn="ctr"/>
            <a:r>
              <a:rPr lang="en-US" sz="2000" b="1" dirty="0" smtClean="0">
                <a:solidFill>
                  <a:srgbClr val="FF0000"/>
                </a:solidFill>
              </a:rPr>
              <a:t>+ for 2 hours</a:t>
            </a:r>
            <a:r>
              <a:rPr lang="ru-RU" sz="2000" b="1" dirty="0" smtClean="0">
                <a:solidFill>
                  <a:srgbClr val="FF0000"/>
                </a:solidFill>
              </a:rPr>
              <a:t>,  </a:t>
            </a:r>
            <a:r>
              <a:rPr lang="en-US" sz="2000" b="1" dirty="0" smtClean="0">
                <a:solidFill>
                  <a:srgbClr val="FF0000"/>
                </a:solidFill>
              </a:rPr>
              <a:t>for a long time 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marL="342900" indent="-342900" algn="ctr"/>
            <a:r>
              <a:rPr lang="ru-RU" sz="2000" dirty="0" smtClean="0"/>
              <a:t> в течение 2 часов,</a:t>
            </a:r>
            <a:r>
              <a:rPr lang="en-US" sz="2000" dirty="0" smtClean="0"/>
              <a:t> </a:t>
            </a:r>
            <a:r>
              <a:rPr lang="ru-RU" sz="2000" dirty="0" smtClean="0"/>
              <a:t>в течение долгого времени.</a:t>
            </a:r>
          </a:p>
          <a:p>
            <a:pPr marL="342900" indent="-34290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571480"/>
            <a:ext cx="550072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E0000"/>
                </a:solidFill>
                <a:latin typeface="Bookman Old Style" pitchFamily="18" charset="0"/>
              </a:rPr>
              <a:t>Past Simple</a:t>
            </a:r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en-US" b="1" dirty="0" smtClean="0">
              <a:solidFill>
                <a:srgbClr val="7E0000"/>
              </a:solidFill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1538" y="1071546"/>
            <a:ext cx="6858048" cy="150019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Утвердительная форма</a:t>
            </a:r>
            <a:endParaRPr lang="en-US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38" y="2714620"/>
            <a:ext cx="6858048" cy="157163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Вопросительная форма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1538" y="4429132"/>
            <a:ext cx="6858048" cy="157163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Отрицательная форма</a:t>
            </a:r>
            <a:endParaRPr lang="ru-RU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4214810" y="1142984"/>
            <a:ext cx="700086" cy="642942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5072066" y="1142984"/>
            <a:ext cx="700086" cy="64294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V</a:t>
            </a:r>
            <a:r>
              <a:rPr lang="en-US" dirty="0" smtClean="0"/>
              <a:t>2</a:t>
            </a:r>
            <a:endParaRPr lang="ru-RU" sz="4400" dirty="0"/>
          </a:p>
        </p:txBody>
      </p:sp>
      <p:sp>
        <p:nvSpPr>
          <p:cNvPr id="10" name="Улыбающееся лицо 9"/>
          <p:cNvSpPr/>
          <p:nvPr/>
        </p:nvSpPr>
        <p:spPr>
          <a:xfrm>
            <a:off x="4929190" y="2928934"/>
            <a:ext cx="714380" cy="71438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5857884" y="2857496"/>
            <a:ext cx="771524" cy="78581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V</a:t>
            </a:r>
            <a:r>
              <a:rPr lang="en-US" dirty="0" smtClean="0"/>
              <a:t>1</a:t>
            </a:r>
            <a:endParaRPr lang="ru-RU" sz="4400" dirty="0"/>
          </a:p>
        </p:txBody>
      </p:sp>
      <p:sp>
        <p:nvSpPr>
          <p:cNvPr id="12" name="Улыбающееся лицо 11"/>
          <p:cNvSpPr/>
          <p:nvPr/>
        </p:nvSpPr>
        <p:spPr>
          <a:xfrm>
            <a:off x="3714744" y="4714884"/>
            <a:ext cx="857256" cy="78581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6715140" y="4643446"/>
            <a:ext cx="771524" cy="78581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V</a:t>
            </a:r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6578" y="2714620"/>
            <a:ext cx="5052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?</a:t>
            </a:r>
            <a:endParaRPr lang="ru-RU" sz="5400" dirty="0"/>
          </a:p>
        </p:txBody>
      </p:sp>
      <p:sp>
        <p:nvSpPr>
          <p:cNvPr id="16" name="TextBox 15"/>
          <p:cNvSpPr txBox="1"/>
          <p:nvPr/>
        </p:nvSpPr>
        <p:spPr>
          <a:xfrm>
            <a:off x="5857884" y="485776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not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143372" y="1857364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 played.</a:t>
            </a:r>
            <a:r>
              <a:rPr lang="en-US" dirty="0" smtClean="0"/>
              <a:t>  </a:t>
            </a:r>
            <a:r>
              <a:rPr lang="ru-RU" i="1" dirty="0" smtClean="0"/>
              <a:t>Я играл.</a:t>
            </a:r>
            <a:endParaRPr lang="en-US" i="1" dirty="0" smtClean="0"/>
          </a:p>
          <a:p>
            <a:r>
              <a:rPr lang="en-US" b="1" dirty="0" smtClean="0"/>
              <a:t>(He, She, It,</a:t>
            </a:r>
            <a:r>
              <a:rPr lang="en-US" dirty="0" smtClean="0"/>
              <a:t> </a:t>
            </a:r>
            <a:r>
              <a:rPr lang="en-US" b="1" dirty="0" smtClean="0"/>
              <a:t>We, You, They)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786182" y="378619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Did I play?</a:t>
            </a:r>
            <a:r>
              <a:rPr lang="en-US" dirty="0" smtClean="0"/>
              <a:t>       </a:t>
            </a:r>
            <a:r>
              <a:rPr lang="en-US" i="1" dirty="0" smtClean="0"/>
              <a:t>Я играл?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857620" y="5500702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 did not (=didn't) play.</a:t>
            </a:r>
            <a:r>
              <a:rPr lang="en-US" dirty="0" smtClean="0"/>
              <a:t>       </a:t>
            </a:r>
            <a:r>
              <a:rPr lang="en-US" i="1" dirty="0" smtClean="0"/>
              <a:t>Я не играл.</a:t>
            </a:r>
            <a:endParaRPr lang="en-US" dirty="0"/>
          </a:p>
        </p:txBody>
      </p:sp>
      <p:sp>
        <p:nvSpPr>
          <p:cNvPr id="22" name="Овал 21"/>
          <p:cNvSpPr/>
          <p:nvPr/>
        </p:nvSpPr>
        <p:spPr>
          <a:xfrm>
            <a:off x="3643306" y="3000372"/>
            <a:ext cx="1143008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Did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4643438" y="4857760"/>
            <a:ext cx="1143008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571480"/>
            <a:ext cx="550072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E0000"/>
                </a:solidFill>
                <a:latin typeface="Bookman Old Style" pitchFamily="18" charset="0"/>
              </a:rPr>
              <a:t>Past  </a:t>
            </a:r>
            <a:r>
              <a:rPr lang="ru-RU" sz="2800" b="1" dirty="0" err="1" smtClean="0">
                <a:solidFill>
                  <a:srgbClr val="7E0000"/>
                </a:solidFill>
                <a:latin typeface="Bookman Old Style" pitchFamily="18" charset="0"/>
              </a:rPr>
              <a:t>Continuous</a:t>
            </a:r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en-US" b="1" dirty="0" smtClean="0">
              <a:solidFill>
                <a:srgbClr val="7E0000"/>
              </a:solidFill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1538" y="1071546"/>
            <a:ext cx="6858048" cy="15001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Утвердительная форма</a:t>
            </a:r>
            <a:endParaRPr lang="en-US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38" y="2786058"/>
            <a:ext cx="6858048" cy="15716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Вопросительная форма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1538" y="4500570"/>
            <a:ext cx="6929486" cy="15716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Отрицательная форма</a:t>
            </a:r>
            <a:endParaRPr lang="ru-RU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3714744" y="1214422"/>
            <a:ext cx="642942" cy="571504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5857884" y="1214422"/>
            <a:ext cx="857256" cy="64294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V</a:t>
            </a:r>
            <a:r>
              <a:rPr lang="en-US" dirty="0" smtClean="0"/>
              <a:t>ing</a:t>
            </a:r>
            <a:endParaRPr lang="ru-RU" dirty="0"/>
          </a:p>
        </p:txBody>
      </p:sp>
      <p:sp>
        <p:nvSpPr>
          <p:cNvPr id="10" name="Улыбающееся лицо 9"/>
          <p:cNvSpPr/>
          <p:nvPr/>
        </p:nvSpPr>
        <p:spPr>
          <a:xfrm>
            <a:off x="4929190" y="2857496"/>
            <a:ext cx="700086" cy="642942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3929058" y="4714884"/>
            <a:ext cx="700086" cy="642942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786578" y="2714620"/>
            <a:ext cx="5052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?</a:t>
            </a:r>
            <a:endParaRPr lang="ru-RU" sz="5400" dirty="0"/>
          </a:p>
        </p:txBody>
      </p:sp>
      <p:sp>
        <p:nvSpPr>
          <p:cNvPr id="16" name="TextBox 15"/>
          <p:cNvSpPr txBox="1"/>
          <p:nvPr/>
        </p:nvSpPr>
        <p:spPr>
          <a:xfrm>
            <a:off x="5857884" y="48577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not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3500430" y="1857364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I was playing.</a:t>
            </a:r>
            <a:r>
              <a:rPr lang="en-US" dirty="0" smtClean="0"/>
              <a:t> </a:t>
            </a:r>
            <a:r>
              <a:rPr lang="ru-RU" i="1" dirty="0" smtClean="0"/>
              <a:t>Я играл.</a:t>
            </a:r>
            <a:r>
              <a:rPr lang="ru-RU" dirty="0" smtClean="0"/>
              <a:t> (в то время, когда... )</a:t>
            </a:r>
          </a:p>
          <a:p>
            <a:r>
              <a:rPr lang="en-US" b="1" dirty="0" smtClean="0"/>
              <a:t>(He, She, It - </a:t>
            </a:r>
            <a:r>
              <a:rPr lang="en-US" b="1" dirty="0" smtClean="0">
                <a:solidFill>
                  <a:srgbClr val="FF0000"/>
                </a:solidFill>
              </a:rPr>
              <a:t>was</a:t>
            </a:r>
            <a:r>
              <a:rPr lang="en-US" b="1" dirty="0" smtClean="0"/>
              <a:t>,</a:t>
            </a:r>
            <a:r>
              <a:rPr lang="en-US" dirty="0" smtClean="0"/>
              <a:t> </a:t>
            </a:r>
            <a:r>
              <a:rPr lang="en-US" b="1" dirty="0" smtClean="0"/>
              <a:t>We, You, They -</a:t>
            </a:r>
            <a:r>
              <a:rPr lang="en-US" b="1" dirty="0" smtClean="0">
                <a:solidFill>
                  <a:srgbClr val="FF0000"/>
                </a:solidFill>
              </a:rPr>
              <a:t>were</a:t>
            </a:r>
            <a:r>
              <a:rPr lang="en-US" b="1" dirty="0" smtClean="0"/>
              <a:t>)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786182" y="3571876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Was I (he,she,it) playing?</a:t>
            </a:r>
            <a:r>
              <a:rPr lang="en-US" dirty="0" smtClean="0"/>
              <a:t>  </a:t>
            </a:r>
            <a:r>
              <a:rPr lang="ru-RU" i="1" dirty="0" smtClean="0"/>
              <a:t>Я играл?</a:t>
            </a:r>
            <a:endParaRPr lang="en-US" i="1" dirty="0" smtClean="0"/>
          </a:p>
          <a:p>
            <a:r>
              <a:rPr lang="en-US" b="1" dirty="0" smtClean="0"/>
              <a:t>Were you (we,they) playing?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571868" y="5500702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 was not (=wasn't) playing.</a:t>
            </a:r>
            <a:r>
              <a:rPr lang="en-US" dirty="0" smtClean="0"/>
              <a:t> </a:t>
            </a:r>
            <a:r>
              <a:rPr lang="en-US" i="1" dirty="0" smtClean="0"/>
              <a:t>Я не играл.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2" name="Овал 21"/>
          <p:cNvSpPr/>
          <p:nvPr/>
        </p:nvSpPr>
        <p:spPr>
          <a:xfrm>
            <a:off x="4572000" y="1214422"/>
            <a:ext cx="1143008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was were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3643306" y="3000372"/>
            <a:ext cx="1143008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Was Were</a:t>
            </a:r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4714876" y="4786322"/>
            <a:ext cx="1143008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was were</a:t>
            </a:r>
            <a:endParaRPr lang="ru-RU" dirty="0"/>
          </a:p>
        </p:txBody>
      </p:sp>
      <p:sp>
        <p:nvSpPr>
          <p:cNvPr id="27" name="Прямоугольник с двумя скругленными противолежащими углами 26"/>
          <p:cNvSpPr/>
          <p:nvPr/>
        </p:nvSpPr>
        <p:spPr>
          <a:xfrm>
            <a:off x="5857884" y="2857496"/>
            <a:ext cx="857256" cy="64294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V</a:t>
            </a:r>
            <a:r>
              <a:rPr lang="en-US" dirty="0" smtClean="0"/>
              <a:t>ing</a:t>
            </a:r>
            <a:endParaRPr lang="ru-RU" dirty="0"/>
          </a:p>
        </p:txBody>
      </p:sp>
      <p:sp>
        <p:nvSpPr>
          <p:cNvPr id="28" name="Прямоугольник с двумя скругленными противолежащими углами 27"/>
          <p:cNvSpPr/>
          <p:nvPr/>
        </p:nvSpPr>
        <p:spPr>
          <a:xfrm>
            <a:off x="6572264" y="4714884"/>
            <a:ext cx="857256" cy="64294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V</a:t>
            </a:r>
            <a:r>
              <a:rPr lang="en-US" dirty="0" smtClean="0"/>
              <a:t>ing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571480"/>
            <a:ext cx="550072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en-US" b="1" dirty="0" smtClean="0">
              <a:solidFill>
                <a:srgbClr val="7E0000"/>
              </a:solidFill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1538" y="1071546"/>
            <a:ext cx="6858048" cy="150019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Утвердительная форма</a:t>
            </a:r>
            <a:endParaRPr lang="en-US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38" y="2714620"/>
            <a:ext cx="685804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Вопросительная форма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1538" y="4429132"/>
            <a:ext cx="685804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Отрицательная форма</a:t>
            </a:r>
            <a:endParaRPr lang="ru-RU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4000496" y="1142984"/>
            <a:ext cx="628648" cy="571504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215074" y="1214422"/>
            <a:ext cx="700086" cy="64294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V</a:t>
            </a:r>
            <a:r>
              <a:rPr lang="en-US" dirty="0" smtClean="0"/>
              <a:t>3</a:t>
            </a:r>
            <a:endParaRPr lang="ru-RU" sz="4400" dirty="0"/>
          </a:p>
        </p:txBody>
      </p:sp>
      <p:sp>
        <p:nvSpPr>
          <p:cNvPr id="10" name="Улыбающееся лицо 9"/>
          <p:cNvSpPr/>
          <p:nvPr/>
        </p:nvSpPr>
        <p:spPr>
          <a:xfrm>
            <a:off x="5000628" y="2857496"/>
            <a:ext cx="714380" cy="642942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5857884" y="2786058"/>
            <a:ext cx="771524" cy="78581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V</a:t>
            </a:r>
            <a:r>
              <a:rPr lang="en-US" dirty="0" smtClean="0"/>
              <a:t>3</a:t>
            </a:r>
            <a:endParaRPr lang="ru-RU" sz="4400" dirty="0"/>
          </a:p>
        </p:txBody>
      </p:sp>
      <p:sp>
        <p:nvSpPr>
          <p:cNvPr id="12" name="Улыбающееся лицо 11"/>
          <p:cNvSpPr/>
          <p:nvPr/>
        </p:nvSpPr>
        <p:spPr>
          <a:xfrm>
            <a:off x="3786182" y="4643446"/>
            <a:ext cx="714380" cy="71438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6643702" y="4572008"/>
            <a:ext cx="771524" cy="78581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V</a:t>
            </a:r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6578" y="2714620"/>
            <a:ext cx="5052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?</a:t>
            </a:r>
            <a:endParaRPr lang="ru-RU" sz="5400" dirty="0"/>
          </a:p>
        </p:txBody>
      </p:sp>
      <p:sp>
        <p:nvSpPr>
          <p:cNvPr id="16" name="TextBox 15"/>
          <p:cNvSpPr txBox="1"/>
          <p:nvPr/>
        </p:nvSpPr>
        <p:spPr>
          <a:xfrm>
            <a:off x="5786446" y="4714884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not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000496" y="1857364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I </a:t>
            </a:r>
            <a:r>
              <a:rPr lang="ru-RU" b="1" dirty="0" err="1" smtClean="0"/>
              <a:t>had</a:t>
            </a:r>
            <a:r>
              <a:rPr lang="ru-RU" b="1" dirty="0" smtClean="0"/>
              <a:t> (</a:t>
            </a:r>
            <a:r>
              <a:rPr lang="ru-RU" b="1" dirty="0" err="1" smtClean="0"/>
              <a:t>=I'd</a:t>
            </a:r>
            <a:r>
              <a:rPr lang="ru-RU" b="1" dirty="0" smtClean="0"/>
              <a:t>) </a:t>
            </a:r>
            <a:r>
              <a:rPr lang="ru-RU" b="1" dirty="0" err="1" smtClean="0"/>
              <a:t>played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i="1" dirty="0" smtClean="0"/>
              <a:t>Я сыграл.</a:t>
            </a:r>
            <a:r>
              <a:rPr lang="ru-RU" dirty="0" smtClean="0"/>
              <a:t> (уже, до того как... )</a:t>
            </a: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857620" y="3643314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Had I played?</a:t>
            </a:r>
            <a:r>
              <a:rPr lang="en-US" dirty="0" smtClean="0"/>
              <a:t>   </a:t>
            </a:r>
            <a:r>
              <a:rPr lang="en-US" i="1" dirty="0" smtClean="0"/>
              <a:t>Я сыграл?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857620" y="5429264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 had not (=I hadn't) played.</a:t>
            </a:r>
            <a:endParaRPr lang="en-US" dirty="0" smtClean="0"/>
          </a:p>
          <a:p>
            <a:r>
              <a:rPr lang="en-US" i="1" dirty="0" smtClean="0"/>
              <a:t>Я не сыграл.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571868" y="642918"/>
            <a:ext cx="1632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7E0000"/>
                </a:solidFill>
                <a:latin typeface="Bookman Old Style" pitchFamily="18" charset="0"/>
              </a:rPr>
              <a:t>Past Perfect</a:t>
            </a:r>
          </a:p>
        </p:txBody>
      </p:sp>
      <p:sp>
        <p:nvSpPr>
          <p:cNvPr id="22" name="Овал 21"/>
          <p:cNvSpPr/>
          <p:nvPr/>
        </p:nvSpPr>
        <p:spPr>
          <a:xfrm>
            <a:off x="4857752" y="1214422"/>
            <a:ext cx="1143008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had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3643306" y="2928934"/>
            <a:ext cx="1143008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Had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4643438" y="4714884"/>
            <a:ext cx="1143008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571480"/>
            <a:ext cx="550072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rgbClr val="7E0000"/>
              </a:solidFill>
              <a:latin typeface="Bookman Old Style" pitchFamily="18" charset="0"/>
            </a:endParaRPr>
          </a:p>
          <a:p>
            <a:pPr algn="ctr"/>
            <a:endParaRPr lang="en-US" b="1" dirty="0" smtClean="0">
              <a:solidFill>
                <a:srgbClr val="7E0000"/>
              </a:solidFill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1538" y="1071546"/>
            <a:ext cx="6858048" cy="1500198"/>
          </a:xfrm>
          <a:prstGeom prst="roundRect">
            <a:avLst/>
          </a:prstGeom>
          <a:gradFill flip="none" rotWithShape="1">
            <a:gsLst>
              <a:gs pos="0">
                <a:srgbClr val="FFFF99">
                  <a:shade val="30000"/>
                  <a:satMod val="115000"/>
                </a:srgbClr>
              </a:gs>
              <a:gs pos="50000">
                <a:srgbClr val="FFFF99">
                  <a:shade val="67500"/>
                  <a:satMod val="115000"/>
                </a:srgbClr>
              </a:gs>
              <a:gs pos="100000">
                <a:srgbClr val="FFFF99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Утвердительная форма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38" y="2714620"/>
            <a:ext cx="6858048" cy="1571636"/>
          </a:xfrm>
          <a:prstGeom prst="roundRect">
            <a:avLst/>
          </a:prstGeom>
          <a:gradFill flip="none" rotWithShape="1">
            <a:gsLst>
              <a:gs pos="0">
                <a:srgbClr val="FFFF99">
                  <a:shade val="30000"/>
                  <a:satMod val="115000"/>
                </a:srgbClr>
              </a:gs>
              <a:gs pos="50000">
                <a:srgbClr val="FFFF99">
                  <a:shade val="67500"/>
                  <a:satMod val="115000"/>
                </a:srgbClr>
              </a:gs>
              <a:gs pos="100000">
                <a:srgbClr val="FFFF99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Вопросительная форма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2976" y="4500570"/>
            <a:ext cx="6858048" cy="1571636"/>
          </a:xfrm>
          <a:prstGeom prst="roundRect">
            <a:avLst/>
          </a:prstGeom>
          <a:gradFill flip="none" rotWithShape="1">
            <a:gsLst>
              <a:gs pos="0">
                <a:srgbClr val="FFFF99">
                  <a:shade val="30000"/>
                  <a:satMod val="115000"/>
                </a:srgbClr>
              </a:gs>
              <a:gs pos="50000">
                <a:srgbClr val="FFFF99">
                  <a:shade val="67500"/>
                  <a:satMod val="115000"/>
                </a:srgbClr>
              </a:gs>
              <a:gs pos="100000">
                <a:srgbClr val="FFFF99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Отрицательная форма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Улыбающееся лицо 6"/>
          <p:cNvSpPr/>
          <p:nvPr/>
        </p:nvSpPr>
        <p:spPr>
          <a:xfrm>
            <a:off x="3714744" y="1142984"/>
            <a:ext cx="628648" cy="571504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572264" y="1142984"/>
            <a:ext cx="857256" cy="64294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V</a:t>
            </a:r>
            <a:r>
              <a:rPr lang="en-US" dirty="0" smtClean="0"/>
              <a:t>ing</a:t>
            </a:r>
            <a:endParaRPr lang="ru-RU" sz="4400" dirty="0"/>
          </a:p>
        </p:txBody>
      </p:sp>
      <p:sp>
        <p:nvSpPr>
          <p:cNvPr id="10" name="Улыбающееся лицо 9"/>
          <p:cNvSpPr/>
          <p:nvPr/>
        </p:nvSpPr>
        <p:spPr>
          <a:xfrm>
            <a:off x="4857752" y="3000372"/>
            <a:ext cx="642942" cy="571504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3643306" y="4643446"/>
            <a:ext cx="642942" cy="642942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215206" y="2714620"/>
            <a:ext cx="500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?</a:t>
            </a:r>
            <a:endParaRPr lang="ru-RU" sz="5400" dirty="0"/>
          </a:p>
        </p:txBody>
      </p:sp>
      <p:sp>
        <p:nvSpPr>
          <p:cNvPr id="16" name="TextBox 15"/>
          <p:cNvSpPr txBox="1"/>
          <p:nvPr/>
        </p:nvSpPr>
        <p:spPr>
          <a:xfrm>
            <a:off x="5500694" y="471488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not been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143372" y="1857364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I </a:t>
            </a:r>
            <a:r>
              <a:rPr lang="ru-RU" b="1" dirty="0" err="1" smtClean="0"/>
              <a:t>had</a:t>
            </a:r>
            <a:r>
              <a:rPr lang="ru-RU" b="1" dirty="0" smtClean="0"/>
              <a:t> (</a:t>
            </a:r>
            <a:r>
              <a:rPr lang="ru-RU" b="1" dirty="0" err="1" smtClean="0"/>
              <a:t>=I'd</a:t>
            </a:r>
            <a:r>
              <a:rPr lang="ru-RU" b="1" dirty="0" smtClean="0"/>
              <a:t>) </a:t>
            </a:r>
            <a:r>
              <a:rPr lang="ru-RU" b="1" dirty="0" err="1" smtClean="0"/>
              <a:t>been</a:t>
            </a:r>
            <a:r>
              <a:rPr lang="ru-RU" b="1" dirty="0" smtClean="0"/>
              <a:t> playing.</a:t>
            </a:r>
            <a:endParaRPr lang="ru-RU" dirty="0" smtClean="0"/>
          </a:p>
          <a:p>
            <a:r>
              <a:rPr lang="ru-RU" i="1" dirty="0" smtClean="0"/>
              <a:t>Я играл.</a:t>
            </a:r>
            <a:r>
              <a:rPr lang="ru-RU" dirty="0" smtClean="0"/>
              <a:t> ( уже с ... , когда...)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786182" y="3786190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Had I been playing?</a:t>
            </a:r>
            <a:r>
              <a:rPr lang="en-US" dirty="0" smtClean="0"/>
              <a:t>  </a:t>
            </a:r>
            <a:r>
              <a:rPr lang="en-US" i="1" dirty="0" smtClean="0"/>
              <a:t>Я играл?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857620" y="5429264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 had not (=I hadn't) been playing.</a:t>
            </a:r>
            <a:endParaRPr lang="en-US" dirty="0" smtClean="0"/>
          </a:p>
          <a:p>
            <a:r>
              <a:rPr lang="en-US" i="1" dirty="0" smtClean="0"/>
              <a:t>Я не играл.</a:t>
            </a: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79529" y="642918"/>
            <a:ext cx="2583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7E0000"/>
                </a:solidFill>
              </a:rPr>
              <a:t>Past Perfect</a:t>
            </a:r>
            <a:r>
              <a:rPr lang="ru-RU" b="1" dirty="0" smtClean="0">
                <a:solidFill>
                  <a:srgbClr val="7E0000"/>
                </a:solidFill>
              </a:rPr>
              <a:t> </a:t>
            </a:r>
            <a:r>
              <a:rPr lang="ru-RU" b="1" dirty="0" err="1" smtClean="0">
                <a:solidFill>
                  <a:srgbClr val="7E0000"/>
                </a:solidFill>
              </a:rPr>
              <a:t>Continuous</a:t>
            </a:r>
            <a:r>
              <a:rPr lang="ru-RU" b="1" dirty="0" smtClean="0">
                <a:solidFill>
                  <a:srgbClr val="7E0000"/>
                </a:solidFill>
              </a:rPr>
              <a:t> </a:t>
            </a:r>
            <a:endParaRPr lang="en-US" b="1" dirty="0" smtClean="0">
              <a:solidFill>
                <a:srgbClr val="7E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500562" y="1142984"/>
            <a:ext cx="1143008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had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3643306" y="3000372"/>
            <a:ext cx="1143008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Had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4357686" y="4714884"/>
            <a:ext cx="1143008" cy="5715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had</a:t>
            </a:r>
            <a:endParaRPr lang="ru-RU" dirty="0"/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6357950" y="2928934"/>
            <a:ext cx="857256" cy="64294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V</a:t>
            </a:r>
            <a:r>
              <a:rPr lang="en-US" dirty="0" smtClean="0"/>
              <a:t>ing</a:t>
            </a:r>
            <a:endParaRPr lang="ru-RU" sz="4400" dirty="0"/>
          </a:p>
        </p:txBody>
      </p:sp>
      <p:sp>
        <p:nvSpPr>
          <p:cNvPr id="26" name="Прямоугольник с двумя скругленными противолежащими углами 25"/>
          <p:cNvSpPr/>
          <p:nvPr/>
        </p:nvSpPr>
        <p:spPr>
          <a:xfrm>
            <a:off x="7000892" y="4643446"/>
            <a:ext cx="857256" cy="64294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V</a:t>
            </a:r>
            <a:r>
              <a:rPr lang="en-US" dirty="0" smtClean="0"/>
              <a:t>ing</a:t>
            </a:r>
            <a:endParaRPr lang="ru-RU" sz="4400" dirty="0"/>
          </a:p>
        </p:txBody>
      </p:sp>
      <p:sp>
        <p:nvSpPr>
          <p:cNvPr id="27" name="TextBox 26"/>
          <p:cNvSpPr txBox="1"/>
          <p:nvPr/>
        </p:nvSpPr>
        <p:spPr>
          <a:xfrm>
            <a:off x="5643570" y="1214422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been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5572132" y="3071810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been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603</Words>
  <Application>Microsoft Office PowerPoint</Application>
  <PresentationFormat>Экран (4:3)</PresentationFormat>
  <Paragraphs>219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Bookman Old Style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Пользователь Windows</cp:lastModifiedBy>
  <cp:revision>63</cp:revision>
  <dcterms:modified xsi:type="dcterms:W3CDTF">2020-01-06T09:53:16Z</dcterms:modified>
</cp:coreProperties>
</file>