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372" r:id="rId3"/>
    <p:sldId id="389" r:id="rId4"/>
    <p:sldId id="390" r:id="rId5"/>
    <p:sldId id="391" r:id="rId6"/>
    <p:sldId id="394" r:id="rId7"/>
    <p:sldId id="395" r:id="rId8"/>
    <p:sldId id="397" r:id="rId9"/>
    <p:sldId id="400" r:id="rId10"/>
    <p:sldId id="401" r:id="rId11"/>
    <p:sldId id="402" r:id="rId12"/>
    <p:sldId id="40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4E26"/>
    <a:srgbClr val="48803D"/>
    <a:srgbClr val="660066"/>
    <a:srgbClr val="6B327A"/>
    <a:srgbClr val="FFFF66"/>
    <a:srgbClr val="FFFFCC"/>
    <a:srgbClr val="74B067"/>
    <a:srgbClr val="7FBF46"/>
    <a:srgbClr val="BC8FDD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22" y="90"/>
      </p:cViewPr>
      <p:guideLst>
        <p:guide orient="horz" pos="2160"/>
        <p:guide pos="3840"/>
        <p:guide orient="horz" pos="28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10DFE-236C-47F1-8508-DBCD79A06715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2C0DC0-2100-470D-AA40-AEF052BA67CD}">
      <dgm:prSet phldrT="[Текст]" custT="1"/>
      <dgm:spPr/>
      <dgm:t>
        <a:bodyPr/>
        <a:lstStyle/>
        <a:p>
          <a:pPr algn="l"/>
          <a:r>
            <a:rPr lang="ru-RU" sz="1800" dirty="0" smtClean="0"/>
            <a:t>урок, организованный в форме ролевой игры</a:t>
          </a:r>
          <a:endParaRPr lang="ru-RU" sz="1800" dirty="0"/>
        </a:p>
      </dgm:t>
    </dgm:pt>
    <dgm:pt modelId="{ABD5D7CC-8E05-427D-9641-EA77C59250F9}" type="parTrans" cxnId="{D330453E-6019-47C1-A1E9-1513881123F7}">
      <dgm:prSet/>
      <dgm:spPr/>
      <dgm:t>
        <a:bodyPr/>
        <a:lstStyle/>
        <a:p>
          <a:pPr algn="l"/>
          <a:endParaRPr lang="ru-RU" sz="1700"/>
        </a:p>
      </dgm:t>
    </dgm:pt>
    <dgm:pt modelId="{814E63C5-AEA4-4EEC-8C0F-4FE9C5287C62}" type="sibTrans" cxnId="{D330453E-6019-47C1-A1E9-1513881123F7}">
      <dgm:prSet/>
      <dgm:spPr/>
      <dgm:t>
        <a:bodyPr/>
        <a:lstStyle/>
        <a:p>
          <a:pPr algn="l"/>
          <a:endParaRPr lang="ru-RU" sz="1700"/>
        </a:p>
      </dgm:t>
    </dgm:pt>
    <dgm:pt modelId="{3EC76CB8-CA64-4CDE-9DEC-0E9DDAC2A2F3}">
      <dgm:prSet phldrT="[Текст]" custT="1"/>
      <dgm:spPr/>
      <dgm:t>
        <a:bodyPr/>
        <a:lstStyle/>
        <a:p>
          <a:pPr algn="l"/>
          <a:endParaRPr lang="ru-RU" sz="1800" dirty="0" smtClean="0"/>
        </a:p>
        <a:p>
          <a:pPr algn="l"/>
          <a:r>
            <a:rPr lang="ru-RU" sz="1800" dirty="0" smtClean="0"/>
            <a:t>игровая организация учебного процесса с использованием игровых заданий (урок - соревнование, урок - конкурс, урок - путешествие, урок - КВН)</a:t>
          </a:r>
        </a:p>
      </dgm:t>
    </dgm:pt>
    <dgm:pt modelId="{9DB33570-DCF8-4216-8D63-16170449F19A}" type="parTrans" cxnId="{FA0DE32E-E2E4-46C7-B5DE-F3BF958DC1F5}">
      <dgm:prSet/>
      <dgm:spPr/>
      <dgm:t>
        <a:bodyPr/>
        <a:lstStyle/>
        <a:p>
          <a:pPr algn="l"/>
          <a:endParaRPr lang="ru-RU" sz="1700"/>
        </a:p>
      </dgm:t>
    </dgm:pt>
    <dgm:pt modelId="{02DF7BDC-9FE9-4F47-8CA3-6A51D05F76D2}" type="sibTrans" cxnId="{FA0DE32E-E2E4-46C7-B5DE-F3BF958DC1F5}">
      <dgm:prSet/>
      <dgm:spPr/>
      <dgm:t>
        <a:bodyPr/>
        <a:lstStyle/>
        <a:p>
          <a:pPr algn="l"/>
          <a:endParaRPr lang="ru-RU" sz="1700"/>
        </a:p>
      </dgm:t>
    </dgm:pt>
    <dgm:pt modelId="{FD465AD7-F867-4A37-A90D-A8B67B5EDDDC}">
      <dgm:prSet phldrT="[Текст]" custT="1"/>
      <dgm:spPr/>
      <dgm:t>
        <a:bodyPr/>
        <a:lstStyle/>
        <a:p>
          <a:pPr algn="l"/>
          <a:r>
            <a:rPr lang="ru-RU" sz="1800" dirty="0" smtClean="0"/>
            <a:t>игровая организация учебного процесса с использованием заданий, которые обычно предлагаются на традиционном уроке</a:t>
          </a:r>
          <a:endParaRPr lang="ru-RU" sz="2000" dirty="0"/>
        </a:p>
      </dgm:t>
    </dgm:pt>
    <dgm:pt modelId="{6B31C663-235F-4A68-B2AC-52206E15861B}" type="parTrans" cxnId="{060522B4-EFE1-4826-964C-DFB404ED1247}">
      <dgm:prSet/>
      <dgm:spPr/>
      <dgm:t>
        <a:bodyPr/>
        <a:lstStyle/>
        <a:p>
          <a:pPr algn="l"/>
          <a:endParaRPr lang="ru-RU" sz="1700"/>
        </a:p>
      </dgm:t>
    </dgm:pt>
    <dgm:pt modelId="{62FFFF55-2250-4DC1-BD35-6DB8E96D43E4}" type="sibTrans" cxnId="{060522B4-EFE1-4826-964C-DFB404ED1247}">
      <dgm:prSet/>
      <dgm:spPr/>
      <dgm:t>
        <a:bodyPr/>
        <a:lstStyle/>
        <a:p>
          <a:pPr algn="l"/>
          <a:endParaRPr lang="ru-RU" sz="1700"/>
        </a:p>
      </dgm:t>
    </dgm:pt>
    <dgm:pt modelId="{148EB8F3-104E-4D3F-B6EA-C0D9C5B19701}">
      <dgm:prSet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использование игры на определённом этапе урока (начало, середина, конец; знакомство с новым материалом, закрепление знаний, умений, навыков, повторение и систематизация изученного) </a:t>
          </a:r>
          <a:endParaRPr lang="ru-RU" sz="1800" dirty="0"/>
        </a:p>
      </dgm:t>
    </dgm:pt>
    <dgm:pt modelId="{E749E860-7A9F-4A79-BEEF-37629639FF68}" type="parTrans" cxnId="{60E5F3FB-A8A6-4643-A130-1C806196B85B}">
      <dgm:prSet/>
      <dgm:spPr/>
      <dgm:t>
        <a:bodyPr/>
        <a:lstStyle/>
        <a:p>
          <a:pPr algn="l"/>
          <a:endParaRPr lang="ru-RU" sz="1700"/>
        </a:p>
      </dgm:t>
    </dgm:pt>
    <dgm:pt modelId="{A71483EE-E063-4ABD-B5A4-60B27D74F810}" type="sibTrans" cxnId="{60E5F3FB-A8A6-4643-A130-1C806196B85B}">
      <dgm:prSet/>
      <dgm:spPr/>
      <dgm:t>
        <a:bodyPr/>
        <a:lstStyle/>
        <a:p>
          <a:pPr algn="l"/>
          <a:endParaRPr lang="ru-RU" sz="1700"/>
        </a:p>
      </dgm:t>
    </dgm:pt>
    <dgm:pt modelId="{EB9C57E8-C9C3-4441-A1D9-7E30122F4558}" type="pres">
      <dgm:prSet presAssocID="{A0110DFE-236C-47F1-8508-DBCD79A0671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4F1915-8D8C-4032-970A-7CBEA261A5E8}" type="pres">
      <dgm:prSet presAssocID="{532C0DC0-2100-470D-AA40-AEF052BA67CD}" presName="circle1" presStyleLbl="node1" presStyleIdx="0" presStyleCnt="4" custScaleY="96696" custLinFactNeighborX="-21902" custLinFactNeighborY="-45"/>
      <dgm:spPr>
        <a:gradFill flip="none" rotWithShape="0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</dgm:pt>
    <dgm:pt modelId="{FD7EBDE9-6C6A-4717-A8D4-F2347E44D94E}" type="pres">
      <dgm:prSet presAssocID="{532C0DC0-2100-470D-AA40-AEF052BA67CD}" presName="space" presStyleCnt="0"/>
      <dgm:spPr/>
    </dgm:pt>
    <dgm:pt modelId="{BF627A48-1FCE-49B8-95BF-8720AD14E17B}" type="pres">
      <dgm:prSet presAssocID="{532C0DC0-2100-470D-AA40-AEF052BA67CD}" presName="rect1" presStyleLbl="alignAcc1" presStyleIdx="0" presStyleCnt="4" custScaleX="122761" custScaleY="100000" custLinFactNeighborX="-8224" custLinFactNeighborY="-2084"/>
      <dgm:spPr/>
      <dgm:t>
        <a:bodyPr/>
        <a:lstStyle/>
        <a:p>
          <a:endParaRPr lang="ru-RU"/>
        </a:p>
      </dgm:t>
    </dgm:pt>
    <dgm:pt modelId="{097E6014-E094-4C80-B698-05E1E20E4FDC}" type="pres">
      <dgm:prSet presAssocID="{3EC76CB8-CA64-4CDE-9DEC-0E9DDAC2A2F3}" presName="vertSpace2" presStyleLbl="node1" presStyleIdx="0" presStyleCnt="4"/>
      <dgm:spPr/>
    </dgm:pt>
    <dgm:pt modelId="{2DB9D03C-64A1-4404-91DD-AC2A8F045717}" type="pres">
      <dgm:prSet presAssocID="{3EC76CB8-CA64-4CDE-9DEC-0E9DDAC2A2F3}" presName="circle2" presStyleLbl="node1" presStyleIdx="1" presStyleCnt="4" custLinFactNeighborX="-36455" custLinFactNeighborY="-7029"/>
      <dgm:spPr>
        <a:gradFill flip="none" rotWithShape="0">
          <a:gsLst>
            <a:gs pos="0">
              <a:schemeClr val="accent3">
                <a:lumMod val="75000"/>
                <a:tint val="66000"/>
                <a:satMod val="160000"/>
              </a:schemeClr>
            </a:gs>
            <a:gs pos="50000">
              <a:schemeClr val="accent3">
                <a:lumMod val="75000"/>
                <a:tint val="44500"/>
                <a:satMod val="160000"/>
              </a:schemeClr>
            </a:gs>
            <a:gs pos="100000">
              <a:schemeClr val="accent3">
                <a:lumMod val="75000"/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842CA97F-1F55-4BE7-A75A-B1C90C07E4DA}" type="pres">
      <dgm:prSet presAssocID="{3EC76CB8-CA64-4CDE-9DEC-0E9DDAC2A2F3}" presName="rect2" presStyleLbl="alignAcc1" presStyleIdx="1" presStyleCnt="4" custScaleX="118157" custScaleY="35404" custLinFactNeighborX="-7227" custLinFactNeighborY="-39021"/>
      <dgm:spPr/>
      <dgm:t>
        <a:bodyPr/>
        <a:lstStyle/>
        <a:p>
          <a:endParaRPr lang="ru-RU"/>
        </a:p>
      </dgm:t>
    </dgm:pt>
    <dgm:pt modelId="{535F1494-1474-40BC-8748-E07F14DAFFA6}" type="pres">
      <dgm:prSet presAssocID="{FD465AD7-F867-4A37-A90D-A8B67B5EDDDC}" presName="vertSpace3" presStyleLbl="node1" presStyleIdx="1" presStyleCnt="4"/>
      <dgm:spPr/>
    </dgm:pt>
    <dgm:pt modelId="{25D17889-3F99-4458-8A54-8C0C4555B69E}" type="pres">
      <dgm:prSet presAssocID="{FD465AD7-F867-4A37-A90D-A8B67B5EDDDC}" presName="circle3" presStyleLbl="node1" presStyleIdx="2" presStyleCnt="4" custScaleY="100304" custLinFactNeighborX="-69315" custLinFactNeighborY="-6552"/>
      <dgm:spPr>
        <a:gradFill flip="none" rotWithShape="0">
          <a:gsLst>
            <a:gs pos="0">
              <a:srgbClr val="00B050">
                <a:tint val="66000"/>
                <a:satMod val="160000"/>
              </a:srgbClr>
            </a:gs>
            <a:gs pos="50000">
              <a:srgbClr val="00B050">
                <a:tint val="44500"/>
                <a:satMod val="160000"/>
              </a:srgbClr>
            </a:gs>
            <a:gs pos="100000">
              <a:srgbClr val="00B05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</dgm:pt>
    <dgm:pt modelId="{6E560286-43C0-4ABB-9904-DA82D8BF3777}" type="pres">
      <dgm:prSet presAssocID="{FD465AD7-F867-4A37-A90D-A8B67B5EDDDC}" presName="rect3" presStyleLbl="alignAcc1" presStyleIdx="2" presStyleCnt="4" custScaleX="122153" custScaleY="73109" custLinFactNeighborX="-8618" custLinFactNeighborY="-29418"/>
      <dgm:spPr/>
      <dgm:t>
        <a:bodyPr/>
        <a:lstStyle/>
        <a:p>
          <a:endParaRPr lang="ru-RU"/>
        </a:p>
      </dgm:t>
    </dgm:pt>
    <dgm:pt modelId="{5A3C9B95-294A-4C3F-92E3-7DE60B091B3B}" type="pres">
      <dgm:prSet presAssocID="{148EB8F3-104E-4D3F-B6EA-C0D9C5B19701}" presName="vertSpace4" presStyleLbl="node1" presStyleIdx="2" presStyleCnt="4"/>
      <dgm:spPr/>
    </dgm:pt>
    <dgm:pt modelId="{959AFF41-F6EF-4262-BD11-28776B129969}" type="pres">
      <dgm:prSet presAssocID="{148EB8F3-104E-4D3F-B6EA-C0D9C5B19701}" presName="circle4" presStyleLbl="node1" presStyleIdx="3" presStyleCnt="4" custScaleY="101195" custLinFactX="-56209" custLinFactNeighborX="-100000" custLinFactNeighborY="-41014"/>
      <dgm:spPr>
        <a:gradFill flip="none" rotWithShape="0"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</dgm:pt>
    <dgm:pt modelId="{45BB5FEE-BE56-44B9-862C-8FF25A93F745}" type="pres">
      <dgm:prSet presAssocID="{148EB8F3-104E-4D3F-B6EA-C0D9C5B19701}" presName="rect4" presStyleLbl="alignAcc1" presStyleIdx="3" presStyleCnt="4" custScaleX="124130" custScaleY="98682" custLinFactNeighborX="-8442" custLinFactNeighborY="-42270"/>
      <dgm:spPr/>
      <dgm:t>
        <a:bodyPr/>
        <a:lstStyle/>
        <a:p>
          <a:endParaRPr lang="ru-RU"/>
        </a:p>
      </dgm:t>
    </dgm:pt>
    <dgm:pt modelId="{AFF3DF73-E3D5-42E9-B72B-014631FCDBED}" type="pres">
      <dgm:prSet presAssocID="{532C0DC0-2100-470D-AA40-AEF052BA67CD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27EB6-4C54-4E52-9511-8BC7F9FAE7D1}" type="pres">
      <dgm:prSet presAssocID="{3EC76CB8-CA64-4CDE-9DEC-0E9DDAC2A2F3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75E788-EA0E-48A4-8999-102C37C113EC}" type="pres">
      <dgm:prSet presAssocID="{FD465AD7-F867-4A37-A90D-A8B67B5EDDDC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538B0-B70F-4610-BF2D-8834F2021AEF}" type="pres">
      <dgm:prSet presAssocID="{148EB8F3-104E-4D3F-B6EA-C0D9C5B19701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3ADBD0-D420-4098-ABBA-5EEC99F512C5}" type="presOf" srcId="{A0110DFE-236C-47F1-8508-DBCD79A06715}" destId="{EB9C57E8-C9C3-4441-A1D9-7E30122F4558}" srcOrd="0" destOrd="0" presId="urn:microsoft.com/office/officeart/2005/8/layout/target3"/>
    <dgm:cxn modelId="{93CAA033-6123-4CE3-A688-E091574C7CFD}" type="presOf" srcId="{FD465AD7-F867-4A37-A90D-A8B67B5EDDDC}" destId="{6E560286-43C0-4ABB-9904-DA82D8BF3777}" srcOrd="0" destOrd="0" presId="urn:microsoft.com/office/officeart/2005/8/layout/target3"/>
    <dgm:cxn modelId="{FA0DE32E-E2E4-46C7-B5DE-F3BF958DC1F5}" srcId="{A0110DFE-236C-47F1-8508-DBCD79A06715}" destId="{3EC76CB8-CA64-4CDE-9DEC-0E9DDAC2A2F3}" srcOrd="1" destOrd="0" parTransId="{9DB33570-DCF8-4216-8D63-16170449F19A}" sibTransId="{02DF7BDC-9FE9-4F47-8CA3-6A51D05F76D2}"/>
    <dgm:cxn modelId="{5B8F0402-9C67-4F4B-AC3F-27A87BF8A029}" type="presOf" srcId="{532C0DC0-2100-470D-AA40-AEF052BA67CD}" destId="{BF627A48-1FCE-49B8-95BF-8720AD14E17B}" srcOrd="0" destOrd="0" presId="urn:microsoft.com/office/officeart/2005/8/layout/target3"/>
    <dgm:cxn modelId="{D330453E-6019-47C1-A1E9-1513881123F7}" srcId="{A0110DFE-236C-47F1-8508-DBCD79A06715}" destId="{532C0DC0-2100-470D-AA40-AEF052BA67CD}" srcOrd="0" destOrd="0" parTransId="{ABD5D7CC-8E05-427D-9641-EA77C59250F9}" sibTransId="{814E63C5-AEA4-4EEC-8C0F-4FE9C5287C62}"/>
    <dgm:cxn modelId="{EFFE316E-054A-4CB4-B014-BEB65949FDC9}" type="presOf" srcId="{3EC76CB8-CA64-4CDE-9DEC-0E9DDAC2A2F3}" destId="{842CA97F-1F55-4BE7-A75A-B1C90C07E4DA}" srcOrd="0" destOrd="0" presId="urn:microsoft.com/office/officeart/2005/8/layout/target3"/>
    <dgm:cxn modelId="{D9CEA611-428A-493E-AA5A-BFFA0D234D13}" type="presOf" srcId="{532C0DC0-2100-470D-AA40-AEF052BA67CD}" destId="{AFF3DF73-E3D5-42E9-B72B-014631FCDBED}" srcOrd="1" destOrd="0" presId="urn:microsoft.com/office/officeart/2005/8/layout/target3"/>
    <dgm:cxn modelId="{BD9CFA7C-28B3-402D-9ED7-84E1F73AE335}" type="presOf" srcId="{148EB8F3-104E-4D3F-B6EA-C0D9C5B19701}" destId="{45BB5FEE-BE56-44B9-862C-8FF25A93F745}" srcOrd="0" destOrd="0" presId="urn:microsoft.com/office/officeart/2005/8/layout/target3"/>
    <dgm:cxn modelId="{5B44BE58-C778-4329-8636-629833E4DC33}" type="presOf" srcId="{148EB8F3-104E-4D3F-B6EA-C0D9C5B19701}" destId="{4E7538B0-B70F-4610-BF2D-8834F2021AEF}" srcOrd="1" destOrd="0" presId="urn:microsoft.com/office/officeart/2005/8/layout/target3"/>
    <dgm:cxn modelId="{D762F708-0BFA-4CD9-8630-6E91CE335B10}" type="presOf" srcId="{FD465AD7-F867-4A37-A90D-A8B67B5EDDDC}" destId="{A875E788-EA0E-48A4-8999-102C37C113EC}" srcOrd="1" destOrd="0" presId="urn:microsoft.com/office/officeart/2005/8/layout/target3"/>
    <dgm:cxn modelId="{70EF4472-6D7E-4CD6-AF23-0DB2CD74E1CC}" type="presOf" srcId="{3EC76CB8-CA64-4CDE-9DEC-0E9DDAC2A2F3}" destId="{FFA27EB6-4C54-4E52-9511-8BC7F9FAE7D1}" srcOrd="1" destOrd="0" presId="urn:microsoft.com/office/officeart/2005/8/layout/target3"/>
    <dgm:cxn modelId="{060522B4-EFE1-4826-964C-DFB404ED1247}" srcId="{A0110DFE-236C-47F1-8508-DBCD79A06715}" destId="{FD465AD7-F867-4A37-A90D-A8B67B5EDDDC}" srcOrd="2" destOrd="0" parTransId="{6B31C663-235F-4A68-B2AC-52206E15861B}" sibTransId="{62FFFF55-2250-4DC1-BD35-6DB8E96D43E4}"/>
    <dgm:cxn modelId="{60E5F3FB-A8A6-4643-A130-1C806196B85B}" srcId="{A0110DFE-236C-47F1-8508-DBCD79A06715}" destId="{148EB8F3-104E-4D3F-B6EA-C0D9C5B19701}" srcOrd="3" destOrd="0" parTransId="{E749E860-7A9F-4A79-BEEF-37629639FF68}" sibTransId="{A71483EE-E063-4ABD-B5A4-60B27D74F810}"/>
    <dgm:cxn modelId="{8983F8B9-E6F3-41C4-B81E-17D37A5E9609}" type="presParOf" srcId="{EB9C57E8-C9C3-4441-A1D9-7E30122F4558}" destId="{0D4F1915-8D8C-4032-970A-7CBEA261A5E8}" srcOrd="0" destOrd="0" presId="urn:microsoft.com/office/officeart/2005/8/layout/target3"/>
    <dgm:cxn modelId="{55A6F9BA-44EE-419D-90FE-94D5E57D2580}" type="presParOf" srcId="{EB9C57E8-C9C3-4441-A1D9-7E30122F4558}" destId="{FD7EBDE9-6C6A-4717-A8D4-F2347E44D94E}" srcOrd="1" destOrd="0" presId="urn:microsoft.com/office/officeart/2005/8/layout/target3"/>
    <dgm:cxn modelId="{E279D279-BC42-40DC-A05E-82670F01B0D3}" type="presParOf" srcId="{EB9C57E8-C9C3-4441-A1D9-7E30122F4558}" destId="{BF627A48-1FCE-49B8-95BF-8720AD14E17B}" srcOrd="2" destOrd="0" presId="urn:microsoft.com/office/officeart/2005/8/layout/target3"/>
    <dgm:cxn modelId="{8D268FE3-5263-4FC5-B4FB-7DB9FA117560}" type="presParOf" srcId="{EB9C57E8-C9C3-4441-A1D9-7E30122F4558}" destId="{097E6014-E094-4C80-B698-05E1E20E4FDC}" srcOrd="3" destOrd="0" presId="urn:microsoft.com/office/officeart/2005/8/layout/target3"/>
    <dgm:cxn modelId="{2A250971-1A64-42D1-988B-F54FF209C106}" type="presParOf" srcId="{EB9C57E8-C9C3-4441-A1D9-7E30122F4558}" destId="{2DB9D03C-64A1-4404-91DD-AC2A8F045717}" srcOrd="4" destOrd="0" presId="urn:microsoft.com/office/officeart/2005/8/layout/target3"/>
    <dgm:cxn modelId="{F0FCF8F9-734D-4150-A13B-67CA202B618A}" type="presParOf" srcId="{EB9C57E8-C9C3-4441-A1D9-7E30122F4558}" destId="{842CA97F-1F55-4BE7-A75A-B1C90C07E4DA}" srcOrd="5" destOrd="0" presId="urn:microsoft.com/office/officeart/2005/8/layout/target3"/>
    <dgm:cxn modelId="{ED686B7B-FDFE-4814-B39A-9C6CBA0D99F7}" type="presParOf" srcId="{EB9C57E8-C9C3-4441-A1D9-7E30122F4558}" destId="{535F1494-1474-40BC-8748-E07F14DAFFA6}" srcOrd="6" destOrd="0" presId="urn:microsoft.com/office/officeart/2005/8/layout/target3"/>
    <dgm:cxn modelId="{EEA104A2-E743-492C-9B10-38BCC1E961BF}" type="presParOf" srcId="{EB9C57E8-C9C3-4441-A1D9-7E30122F4558}" destId="{25D17889-3F99-4458-8A54-8C0C4555B69E}" srcOrd="7" destOrd="0" presId="urn:microsoft.com/office/officeart/2005/8/layout/target3"/>
    <dgm:cxn modelId="{28BF28EC-3273-4B5F-9A88-377E25B6C7FD}" type="presParOf" srcId="{EB9C57E8-C9C3-4441-A1D9-7E30122F4558}" destId="{6E560286-43C0-4ABB-9904-DA82D8BF3777}" srcOrd="8" destOrd="0" presId="urn:microsoft.com/office/officeart/2005/8/layout/target3"/>
    <dgm:cxn modelId="{B9603246-1B2D-44DD-B1B1-18D5FC51C6EF}" type="presParOf" srcId="{EB9C57E8-C9C3-4441-A1D9-7E30122F4558}" destId="{5A3C9B95-294A-4C3F-92E3-7DE60B091B3B}" srcOrd="9" destOrd="0" presId="urn:microsoft.com/office/officeart/2005/8/layout/target3"/>
    <dgm:cxn modelId="{7A15AB6F-6FF2-4998-BC5D-C7DB22ED2911}" type="presParOf" srcId="{EB9C57E8-C9C3-4441-A1D9-7E30122F4558}" destId="{959AFF41-F6EF-4262-BD11-28776B129969}" srcOrd="10" destOrd="0" presId="urn:microsoft.com/office/officeart/2005/8/layout/target3"/>
    <dgm:cxn modelId="{85EEC0AA-4F95-4A48-BD1D-9A424EDD1DCD}" type="presParOf" srcId="{EB9C57E8-C9C3-4441-A1D9-7E30122F4558}" destId="{45BB5FEE-BE56-44B9-862C-8FF25A93F745}" srcOrd="11" destOrd="0" presId="urn:microsoft.com/office/officeart/2005/8/layout/target3"/>
    <dgm:cxn modelId="{26C4DA5F-6F3A-4C4F-AE7A-1C33AE88DB62}" type="presParOf" srcId="{EB9C57E8-C9C3-4441-A1D9-7E30122F4558}" destId="{AFF3DF73-E3D5-42E9-B72B-014631FCDBED}" srcOrd="12" destOrd="0" presId="urn:microsoft.com/office/officeart/2005/8/layout/target3"/>
    <dgm:cxn modelId="{A8D4A007-EF55-43F2-A26B-10F7CB344704}" type="presParOf" srcId="{EB9C57E8-C9C3-4441-A1D9-7E30122F4558}" destId="{FFA27EB6-4C54-4E52-9511-8BC7F9FAE7D1}" srcOrd="13" destOrd="0" presId="urn:microsoft.com/office/officeart/2005/8/layout/target3"/>
    <dgm:cxn modelId="{55F03C9B-2476-4B11-A5FC-06F8FC229D66}" type="presParOf" srcId="{EB9C57E8-C9C3-4441-A1D9-7E30122F4558}" destId="{A875E788-EA0E-48A4-8999-102C37C113EC}" srcOrd="14" destOrd="0" presId="urn:microsoft.com/office/officeart/2005/8/layout/target3"/>
    <dgm:cxn modelId="{2C4F827E-3144-4F32-99D6-D8260B9013D0}" type="presParOf" srcId="{EB9C57E8-C9C3-4441-A1D9-7E30122F4558}" destId="{4E7538B0-B70F-4610-BF2D-8834F2021AE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2D4E26"/>
                </a:solidFill>
              </a:rPr>
              <a:t>Игровые технологии как эффективное средство активизации познавательной </a:t>
            </a:r>
            <a:r>
              <a:rPr lang="ru-RU" sz="3600" b="1" dirty="0" smtClean="0">
                <a:solidFill>
                  <a:srgbClr val="2D4E26"/>
                </a:solidFill>
              </a:rPr>
              <a:t>деятельности учащихся </a:t>
            </a:r>
            <a:r>
              <a:rPr lang="ru-RU" sz="3600" b="1" dirty="0">
                <a:solidFill>
                  <a:srgbClr val="2D4E26"/>
                </a:solidFill>
              </a:rPr>
              <a:t>и реализации </a:t>
            </a:r>
            <a:r>
              <a:rPr lang="ru-RU" sz="3600" b="1" dirty="0" err="1">
                <a:solidFill>
                  <a:srgbClr val="2D4E26"/>
                </a:solidFill>
              </a:rPr>
              <a:t>деятельностного</a:t>
            </a:r>
            <a:r>
              <a:rPr lang="ru-RU" sz="3600" b="1" dirty="0">
                <a:solidFill>
                  <a:srgbClr val="2D4E26"/>
                </a:solidFill>
              </a:rPr>
              <a:t> подхода в образовании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485" y="2783169"/>
            <a:ext cx="5028785" cy="2645445"/>
          </a:xfrm>
          <a:prstGeom prst="rect">
            <a:avLst/>
          </a:prstGeom>
        </p:spPr>
      </p:pic>
      <p:pic>
        <p:nvPicPr>
          <p:cNvPr id="1030" name="Picture 6" descr="Картинки по запросу один пазл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1663" y="4574004"/>
            <a:ext cx="3094685" cy="18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429000"/>
            <a:ext cx="3471262" cy="294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пазлы 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57" b="81951"/>
          <a:stretch/>
        </p:blipFill>
        <p:spPr bwMode="auto">
          <a:xfrm>
            <a:off x="4714447" y="5335709"/>
            <a:ext cx="3990948" cy="101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Картинки по запросу пазлы 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1"/>
          <a:stretch/>
        </p:blipFill>
        <p:spPr bwMode="auto">
          <a:xfrm rot="10800000">
            <a:off x="3102175" y="5571114"/>
            <a:ext cx="3761761" cy="78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зеленый пазл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8144">
            <a:off x="3397204" y="5129869"/>
            <a:ext cx="367171" cy="3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>
            <a:spLocks noGrp="1"/>
          </p:cNvSpPr>
          <p:nvPr>
            <p:ph type="title"/>
          </p:nvPr>
        </p:nvSpPr>
        <p:spPr>
          <a:xfrm>
            <a:off x="1295402" y="648757"/>
            <a:ext cx="9601196" cy="1303867"/>
          </a:xfrm>
        </p:spPr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Технология </a:t>
            </a:r>
            <a:r>
              <a:rPr lang="ru-RU" sz="3200" b="1" dirty="0">
                <a:solidFill>
                  <a:srgbClr val="2D4E26"/>
                </a:solidFill>
              </a:rPr>
              <a:t>организации деловой </a:t>
            </a:r>
            <a:r>
              <a:rPr lang="ru-RU" sz="3200" b="1" dirty="0" smtClean="0">
                <a:solidFill>
                  <a:srgbClr val="2D4E26"/>
                </a:solidFill>
              </a:rPr>
              <a:t>игры</a:t>
            </a:r>
            <a:endParaRPr lang="ru-RU" sz="3200" b="1" dirty="0">
              <a:solidFill>
                <a:srgbClr val="2D4E26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183" y="3463598"/>
            <a:ext cx="2428723" cy="22263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13284" y="1672709"/>
            <a:ext cx="3328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Этап </a:t>
            </a:r>
            <a:r>
              <a:rPr lang="ru-RU" sz="3200" b="1" dirty="0" smtClean="0"/>
              <a:t>проведения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52716" y="2555981"/>
            <a:ext cx="5951713" cy="846438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С началом игры никто не имеет права вмешиваться </a:t>
            </a:r>
            <a:r>
              <a:rPr lang="ru-RU" sz="1600" dirty="0"/>
              <a:t>и изменять ее ход. </a:t>
            </a:r>
            <a:r>
              <a:rPr lang="ru-RU" sz="1600" dirty="0" smtClean="0"/>
              <a:t>Ведущий </a:t>
            </a:r>
            <a:r>
              <a:rPr lang="ru-RU" sz="1600" dirty="0"/>
              <a:t>может корректировать действия участников, если они уходят от главной цели игры.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4850966" y="3061814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076109" y="2613327"/>
            <a:ext cx="2602217" cy="864000"/>
            <a:chOff x="2639635" y="2924582"/>
            <a:chExt cx="2880000" cy="864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639635" y="2924582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66404" y="3080927"/>
              <a:ext cx="262646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процесс игры</a:t>
              </a:r>
              <a:endParaRPr lang="ru-RU" b="1" dirty="0"/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871691" y="3612454"/>
            <a:ext cx="5632737" cy="2554430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</a:t>
            </a:r>
            <a:r>
              <a:rPr lang="ru-RU" sz="1600" b="1" dirty="0" smtClean="0"/>
              <a:t>по </a:t>
            </a:r>
            <a:r>
              <a:rPr lang="ru-RU" sz="1600" b="1" dirty="0"/>
              <a:t>отношению к содержанию работы в группе</a:t>
            </a:r>
            <a:r>
              <a:rPr lang="ru-RU" sz="1600" dirty="0"/>
              <a:t>: генератор идей, разработчик, </a:t>
            </a:r>
            <a:r>
              <a:rPr lang="ru-RU" sz="1600" dirty="0" smtClean="0"/>
              <a:t>эрудит</a:t>
            </a:r>
            <a:r>
              <a:rPr lang="ru-RU" sz="1600" dirty="0"/>
              <a:t>, диагност, </a:t>
            </a:r>
            <a:r>
              <a:rPr lang="ru-RU" sz="1600" dirty="0" smtClean="0"/>
              <a:t>аналитик;</a:t>
            </a:r>
          </a:p>
          <a:p>
            <a:r>
              <a:rPr lang="ru-RU" sz="1600" dirty="0" smtClean="0"/>
              <a:t>- </a:t>
            </a:r>
            <a:r>
              <a:rPr lang="ru-RU" sz="1600" b="1" dirty="0" smtClean="0"/>
              <a:t>по</a:t>
            </a:r>
            <a:r>
              <a:rPr lang="ru-RU" sz="1600" dirty="0" smtClean="0"/>
              <a:t> </a:t>
            </a:r>
            <a:r>
              <a:rPr lang="ru-RU" sz="1600" b="1" dirty="0" smtClean="0"/>
              <a:t>организационной </a:t>
            </a:r>
            <a:r>
              <a:rPr lang="ru-RU" sz="1600" b="1" dirty="0"/>
              <a:t>позиции</a:t>
            </a:r>
            <a:r>
              <a:rPr lang="ru-RU" sz="1600" dirty="0"/>
              <a:t>: организатор, координатор, интегратор, контролер, тренер, </a:t>
            </a:r>
            <a:r>
              <a:rPr lang="ru-RU" sz="1600" dirty="0" smtClean="0"/>
              <a:t>манипулятор;</a:t>
            </a:r>
          </a:p>
          <a:p>
            <a:r>
              <a:rPr lang="ru-RU" sz="1600" dirty="0" smtClean="0"/>
              <a:t>- </a:t>
            </a:r>
            <a:r>
              <a:rPr lang="ru-RU" sz="1600" b="1" dirty="0" smtClean="0"/>
              <a:t>по позиции</a:t>
            </a:r>
            <a:r>
              <a:rPr lang="ru-RU" sz="1600" b="1" dirty="0"/>
              <a:t>, проявляющиеся по отношению к новизне</a:t>
            </a:r>
            <a:r>
              <a:rPr lang="ru-RU" sz="1600" dirty="0"/>
              <a:t>: инициатор, осторожный критик, </a:t>
            </a:r>
            <a:r>
              <a:rPr lang="ru-RU" sz="1600" dirty="0" smtClean="0"/>
              <a:t>консерватор;</a:t>
            </a:r>
          </a:p>
          <a:p>
            <a:r>
              <a:rPr lang="ru-RU" sz="1600" b="1" dirty="0" smtClean="0"/>
              <a:t>- по методологической </a:t>
            </a:r>
            <a:r>
              <a:rPr lang="ru-RU" sz="1600" b="1" dirty="0"/>
              <a:t>позиции</a:t>
            </a:r>
            <a:r>
              <a:rPr lang="ru-RU" sz="1600" dirty="0"/>
              <a:t>: методолог, критик, методист, </a:t>
            </a:r>
            <a:r>
              <a:rPr lang="ru-RU" sz="1600" dirty="0" smtClean="0"/>
              <a:t>рефлексирующий</a:t>
            </a:r>
            <a:r>
              <a:rPr lang="ru-RU" sz="1600" dirty="0"/>
              <a:t>, </a:t>
            </a:r>
            <a:r>
              <a:rPr lang="ru-RU" sz="1600" dirty="0" smtClean="0"/>
              <a:t>программист;</a:t>
            </a:r>
          </a:p>
          <a:p>
            <a:r>
              <a:rPr lang="ru-RU" sz="1600" b="1" dirty="0" smtClean="0"/>
              <a:t>- по социально-психологические </a:t>
            </a:r>
            <a:r>
              <a:rPr lang="ru-RU" sz="1600" b="1" dirty="0"/>
              <a:t>позиции: </a:t>
            </a:r>
            <a:r>
              <a:rPr lang="ru-RU" sz="1600" dirty="0"/>
              <a:t>лидер, предпочитаемый, принимаемый, независимый, </a:t>
            </a:r>
            <a:r>
              <a:rPr lang="ru-RU" sz="1600" dirty="0" smtClean="0"/>
              <a:t>отвергаемый</a:t>
            </a:r>
            <a:r>
              <a:rPr lang="ru-RU" sz="1600" dirty="0"/>
              <a:t>.</a:t>
            </a:r>
          </a:p>
        </p:txBody>
      </p:sp>
      <p:sp>
        <p:nvSpPr>
          <p:cNvPr id="22" name="Стрелка вправо 21"/>
          <p:cNvSpPr/>
          <p:nvPr/>
        </p:nvSpPr>
        <p:spPr>
          <a:xfrm>
            <a:off x="5361329" y="4222345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481330" y="3796216"/>
            <a:ext cx="2790984" cy="1229114"/>
            <a:chOff x="2665266" y="4458107"/>
            <a:chExt cx="2880000" cy="95331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665266" y="4458107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728650" y="4488091"/>
              <a:ext cx="275323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различные типы групповых ролевых позиций участников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5066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build="p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>
            <a:spLocks noGrp="1"/>
          </p:cNvSpPr>
          <p:nvPr>
            <p:ph type="title"/>
          </p:nvPr>
        </p:nvSpPr>
        <p:spPr>
          <a:xfrm>
            <a:off x="1295402" y="648757"/>
            <a:ext cx="9601196" cy="1303867"/>
          </a:xfrm>
        </p:spPr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Технология </a:t>
            </a:r>
            <a:r>
              <a:rPr lang="ru-RU" sz="3200" b="1" dirty="0">
                <a:solidFill>
                  <a:srgbClr val="2D4E26"/>
                </a:solidFill>
              </a:rPr>
              <a:t>организации деловой </a:t>
            </a:r>
            <a:r>
              <a:rPr lang="ru-RU" sz="3200" b="1" dirty="0" smtClean="0">
                <a:solidFill>
                  <a:srgbClr val="2D4E26"/>
                </a:solidFill>
              </a:rPr>
              <a:t>игры</a:t>
            </a:r>
            <a:endParaRPr lang="ru-RU" sz="3200" b="1" dirty="0">
              <a:solidFill>
                <a:srgbClr val="2D4E26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352" y="3095778"/>
            <a:ext cx="2428723" cy="22263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13284" y="1672709"/>
            <a:ext cx="26132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Этап </a:t>
            </a:r>
            <a:r>
              <a:rPr lang="ru-RU" sz="3200" b="1" dirty="0" smtClean="0"/>
              <a:t>анализа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53106" y="2674930"/>
            <a:ext cx="4786417" cy="1093007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выступление </a:t>
            </a:r>
            <a:r>
              <a:rPr lang="ru-RU" dirty="0"/>
              <a:t>экспертов, обмен мнениями, </a:t>
            </a:r>
            <a:r>
              <a:rPr lang="ru-RU" dirty="0" smtClean="0"/>
              <a:t>защита </a:t>
            </a:r>
            <a:r>
              <a:rPr lang="ru-RU" dirty="0"/>
              <a:t>учащимися своих решений и выводов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895875" y="2927766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639635" y="2733188"/>
            <a:ext cx="2880000" cy="864000"/>
            <a:chOff x="2639635" y="2924582"/>
            <a:chExt cx="2880000" cy="864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639635" y="2924582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66404" y="3080927"/>
              <a:ext cx="262646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обсуждение и оценка результатов игры</a:t>
              </a:r>
              <a:endParaRPr lang="ru-RU" b="1" dirty="0"/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6653106" y="4093535"/>
            <a:ext cx="4812049" cy="2021515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констатирует достигнутые результаты, отмечает ошибки, формулирует окончательный итог </a:t>
            </a:r>
            <a:r>
              <a:rPr lang="ru-RU" dirty="0" smtClean="0"/>
              <a:t>занятия, обращает внимание </a:t>
            </a:r>
            <a:r>
              <a:rPr lang="ru-RU" dirty="0"/>
              <a:t>на сопоставление использованной имитации с соответствующей областью реального мира, установление связи игры с содержанием учебного </a:t>
            </a:r>
            <a:r>
              <a:rPr lang="ru-RU" dirty="0" smtClean="0"/>
              <a:t>предмета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5921506" y="4652685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65266" y="4458107"/>
            <a:ext cx="2880000" cy="864000"/>
            <a:chOff x="2665266" y="4458107"/>
            <a:chExt cx="2880000" cy="86400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665266" y="4458107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703019" y="4537275"/>
              <a:ext cx="27532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подведение итогов педагогом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0261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540375374"/>
              </p:ext>
            </p:extLst>
          </p:nvPr>
        </p:nvGraphicFramePr>
        <p:xfrm>
          <a:off x="2676525" y="2600324"/>
          <a:ext cx="8668415" cy="3547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29410" y="5310640"/>
            <a:ext cx="7911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различные виды внеклассной работы (КВН, экскурсии, вечера, </a:t>
            </a:r>
            <a:r>
              <a:rPr lang="ru-RU" dirty="0" smtClean="0"/>
              <a:t>олимпиады), </a:t>
            </a:r>
            <a:r>
              <a:rPr lang="ru-RU" dirty="0"/>
              <a:t>которые могут проводиться между учащимися разных классов одной </a:t>
            </a:r>
            <a:r>
              <a:rPr lang="ru-RU" dirty="0" smtClean="0"/>
              <a:t>параллели</a:t>
            </a:r>
            <a:endParaRPr lang="ru-RU" dirty="0"/>
          </a:p>
        </p:txBody>
      </p:sp>
      <p:sp>
        <p:nvSpPr>
          <p:cNvPr id="5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Использование </a:t>
            </a:r>
            <a:r>
              <a:rPr lang="ru-RU" sz="3200" b="1" dirty="0">
                <a:solidFill>
                  <a:srgbClr val="2D4E26"/>
                </a:solidFill>
              </a:rPr>
              <a:t>игровых технологий </a:t>
            </a:r>
            <a:br>
              <a:rPr lang="ru-RU" sz="3200" b="1" dirty="0">
                <a:solidFill>
                  <a:srgbClr val="2D4E26"/>
                </a:solidFill>
              </a:rPr>
            </a:br>
            <a:r>
              <a:rPr lang="ru-RU" sz="3200" b="1" dirty="0" smtClean="0">
                <a:solidFill>
                  <a:srgbClr val="2D4E26"/>
                </a:solidFill>
              </a:rPr>
              <a:t>на учебных занятиях</a:t>
            </a:r>
            <a:endParaRPr lang="ru-RU" sz="3200" b="1" dirty="0">
              <a:solidFill>
                <a:srgbClr val="2D4E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81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D4F1915-8D8C-4032-970A-7CBEA261A5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0D4F1915-8D8C-4032-970A-7CBEA261A5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F627A48-1FCE-49B8-95BF-8720AD14E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graphicEl>
                                              <a:dgm id="{BF627A48-1FCE-49B8-95BF-8720AD14E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DB9D03C-64A1-4404-91DD-AC2A8F045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dgm id="{2DB9D03C-64A1-4404-91DD-AC2A8F045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42CA97F-1F55-4BE7-A75A-B1C90C07E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graphicEl>
                                              <a:dgm id="{842CA97F-1F55-4BE7-A75A-B1C90C07E4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5D17889-3F99-4458-8A54-8C0C4555B6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dgm id="{25D17889-3F99-4458-8A54-8C0C4555B6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E560286-43C0-4ABB-9904-DA82D8BF3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graphicEl>
                                              <a:dgm id="{6E560286-43C0-4ABB-9904-DA82D8BF37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59AFF41-F6EF-4262-BD11-28776B1299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graphicEl>
                                              <a:dgm id="{959AFF41-F6EF-4262-BD11-28776B1299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5BB5FEE-BE56-44B9-862C-8FF25A93F7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>
                                            <p:graphicEl>
                                              <a:dgm id="{45BB5FEE-BE56-44B9-862C-8FF25A93F7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lvlOne"/>
        </p:bldSub>
      </p:bldGraphic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Использование игровой деятельности </a:t>
            </a:r>
            <a:br>
              <a:rPr lang="ru-RU" sz="3200" b="1" dirty="0" smtClean="0">
                <a:solidFill>
                  <a:srgbClr val="2D4E26"/>
                </a:solidFill>
              </a:rPr>
            </a:br>
            <a:r>
              <a:rPr lang="ru-RU" sz="3200" b="1" dirty="0" smtClean="0">
                <a:solidFill>
                  <a:srgbClr val="2D4E26"/>
                </a:solidFill>
              </a:rPr>
              <a:t>в современной школе</a:t>
            </a:r>
            <a:endParaRPr lang="ru-RU" sz="3200" b="1" dirty="0">
              <a:solidFill>
                <a:srgbClr val="2D4E2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67978" y="2690037"/>
            <a:ext cx="3827720" cy="3413051"/>
          </a:xfrm>
          <a:prstGeom prst="ellipse">
            <a:avLst/>
          </a:prstGeom>
          <a:noFill/>
          <a:ln w="57150">
            <a:solidFill>
              <a:srgbClr val="4880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95794" y="2919788"/>
            <a:ext cx="2700000" cy="720000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 </a:t>
            </a:r>
            <a:r>
              <a:rPr lang="ru-RU" sz="1600" dirty="0"/>
              <a:t>технология внеклассной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93913" y="2918659"/>
            <a:ext cx="2700000" cy="720000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самостоятельная технология для </a:t>
            </a:r>
            <a:r>
              <a:rPr lang="ru-RU" sz="1600" dirty="0"/>
              <a:t>освоения </a:t>
            </a:r>
            <a:r>
              <a:rPr lang="ru-RU" sz="1600" dirty="0" smtClean="0"/>
              <a:t>темы учебного предмета</a:t>
            </a:r>
            <a:endParaRPr lang="ru-RU" sz="1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20605" y="5076966"/>
            <a:ext cx="2160000" cy="720000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элемент более общей технологии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89683" y="5058399"/>
            <a:ext cx="2160000" cy="720000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целый урок </a:t>
            </a:r>
            <a:r>
              <a:rPr lang="ru-RU" sz="1600" dirty="0"/>
              <a:t>или </a:t>
            </a:r>
            <a:r>
              <a:rPr lang="ru-RU" sz="1600" dirty="0" smtClean="0"/>
              <a:t>часть урока</a:t>
            </a:r>
            <a:endParaRPr lang="ru-RU" sz="1600" dirty="0"/>
          </a:p>
        </p:txBody>
      </p:sp>
      <p:sp>
        <p:nvSpPr>
          <p:cNvPr id="20" name="Овал 19"/>
          <p:cNvSpPr/>
          <p:nvPr/>
        </p:nvSpPr>
        <p:spPr>
          <a:xfrm>
            <a:off x="5131182" y="3429000"/>
            <a:ext cx="1960734" cy="191003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dirty="0"/>
          </a:p>
        </p:txBody>
      </p:sp>
      <p:pic>
        <p:nvPicPr>
          <p:cNvPr id="8" name="Picture 2" descr="Картинки по запросу РЕБЕНОК ПАЗЛ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357" y="3791868"/>
            <a:ext cx="1660961" cy="120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2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638674" y="3125029"/>
            <a:ext cx="5202375" cy="1408871"/>
            <a:chOff x="4238624" y="2686879"/>
            <a:chExt cx="3217371" cy="1683491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238624" y="2686879"/>
              <a:ext cx="3124201" cy="1683491"/>
            </a:xfrm>
            <a:prstGeom prst="rect">
              <a:avLst/>
            </a:prstGeom>
            <a:gradFill flip="none" rotWithShape="1">
              <a:gsLst>
                <a:gs pos="0">
                  <a:srgbClr val="7030A0">
                    <a:tint val="66000"/>
                    <a:satMod val="160000"/>
                  </a:srgbClr>
                </a:gs>
                <a:gs pos="50000">
                  <a:srgbClr val="7030A0">
                    <a:tint val="44500"/>
                    <a:satMod val="160000"/>
                  </a:srgbClr>
                </a:gs>
                <a:gs pos="100000">
                  <a:srgbClr val="7030A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300535" y="2707242"/>
              <a:ext cx="3155460" cy="441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по характеру </a:t>
              </a:r>
              <a:r>
                <a:rPr lang="ru-RU" b="1" dirty="0"/>
                <a:t>педагогического процесса </a:t>
              </a:r>
            </a:p>
          </p:txBody>
        </p:sp>
      </p:grpSp>
      <p:sp>
        <p:nvSpPr>
          <p:cNvPr id="5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2D4E26"/>
                </a:solidFill>
              </a:rPr>
              <a:t>Классификации педагогических игр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841269" y="3133725"/>
            <a:ext cx="2554304" cy="1400175"/>
            <a:chOff x="790575" y="2695575"/>
            <a:chExt cx="2554304" cy="166610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790575" y="2695575"/>
              <a:ext cx="2554304" cy="1666101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50000">
                  <a:srgbClr val="0070C0">
                    <a:tint val="44500"/>
                    <a:satMod val="160000"/>
                  </a:srgbClr>
                </a:gs>
                <a:gs pos="100000">
                  <a:srgbClr val="0070C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91963" y="2722602"/>
              <a:ext cx="24529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/>
                <a:t>по виду деятельности </a:t>
              </a: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1600200" y="3629024"/>
            <a:ext cx="2505075" cy="145732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физические; </a:t>
            </a:r>
          </a:p>
          <a:p>
            <a:r>
              <a:rPr lang="ru-RU" sz="1600" dirty="0" smtClean="0"/>
              <a:t>- интеллектуальные;</a:t>
            </a:r>
          </a:p>
          <a:p>
            <a:r>
              <a:rPr lang="ru-RU" sz="1600" dirty="0" smtClean="0"/>
              <a:t>- трудовые;</a:t>
            </a:r>
          </a:p>
          <a:p>
            <a:r>
              <a:rPr lang="ru-RU" sz="1600" dirty="0" smtClean="0"/>
              <a:t>- социальные;</a:t>
            </a:r>
          </a:p>
          <a:p>
            <a:r>
              <a:rPr lang="ru-RU" sz="1600" dirty="0" smtClean="0"/>
              <a:t>- психологические</a:t>
            </a:r>
            <a:endParaRPr lang="ru-RU" sz="1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133975" y="3619500"/>
            <a:ext cx="6120000" cy="16383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/>
              <a:t>- обучающие, тренировочные, контролирующие и обобщающие;</a:t>
            </a:r>
          </a:p>
          <a:p>
            <a:r>
              <a:rPr lang="ru-RU" sz="1600" dirty="0"/>
              <a:t>- познавательные, воспитательные, развивающие, социализирующие;</a:t>
            </a:r>
          </a:p>
          <a:p>
            <a:r>
              <a:rPr lang="ru-RU" sz="1600" dirty="0"/>
              <a:t>- репродуктивные, продуктивные, творческие;</a:t>
            </a:r>
          </a:p>
          <a:p>
            <a:r>
              <a:rPr lang="ru-RU" sz="1600" dirty="0"/>
              <a:t>- коммуникативные, диагностические, </a:t>
            </a:r>
            <a:r>
              <a:rPr lang="ru-RU" sz="1600" dirty="0" err="1"/>
              <a:t>профориентационные</a:t>
            </a:r>
            <a:r>
              <a:rPr lang="ru-RU" sz="1600" dirty="0"/>
              <a:t>, психотехнические и др.</a:t>
            </a:r>
          </a:p>
        </p:txBody>
      </p:sp>
    </p:spTree>
    <p:extLst>
      <p:ext uri="{BB962C8B-B14F-4D97-AF65-F5344CB8AC3E}">
        <p14:creationId xmlns:p14="http://schemas.microsoft.com/office/powerpoint/2010/main" val="30063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nimBg="1"/>
      <p:bldP spid="30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2D4E26"/>
                </a:solidFill>
              </a:rPr>
              <a:t>Классификации педагогических игр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993033" y="3069591"/>
            <a:ext cx="3086100" cy="1166812"/>
            <a:chOff x="8201025" y="2844879"/>
            <a:chExt cx="3086100" cy="1666101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8201025" y="2844879"/>
              <a:ext cx="3086100" cy="1666101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tint val="66000"/>
                    <a:satMod val="160000"/>
                  </a:srgbClr>
                </a:gs>
                <a:gs pos="50000">
                  <a:srgbClr val="C00000">
                    <a:tint val="44500"/>
                    <a:satMod val="160000"/>
                  </a:srgbClr>
                </a:gs>
                <a:gs pos="100000">
                  <a:srgbClr val="C0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302413" y="2929056"/>
              <a:ext cx="25843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по методу организации</a:t>
              </a:r>
              <a:endParaRPr lang="ru-RU" b="1" dirty="0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1825745" y="3491072"/>
            <a:ext cx="2657475" cy="143811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предметные;</a:t>
            </a:r>
          </a:p>
          <a:p>
            <a:r>
              <a:rPr lang="ru-RU" sz="1600" dirty="0" smtClean="0"/>
              <a:t>- сюжетные;</a:t>
            </a:r>
          </a:p>
          <a:p>
            <a:r>
              <a:rPr lang="ru-RU" sz="1600" dirty="0" smtClean="0"/>
              <a:t>- ролевые;</a:t>
            </a:r>
          </a:p>
          <a:p>
            <a:r>
              <a:rPr lang="ru-RU" sz="1600" dirty="0" smtClean="0"/>
              <a:t>- деловые;</a:t>
            </a:r>
          </a:p>
          <a:p>
            <a:r>
              <a:rPr lang="ru-RU" sz="1600" dirty="0" smtClean="0"/>
              <a:t>- имитационные</a:t>
            </a:r>
          </a:p>
        </p:txBody>
      </p:sp>
      <p:grpSp>
        <p:nvGrpSpPr>
          <p:cNvPr id="36" name="Группа 35"/>
          <p:cNvGrpSpPr/>
          <p:nvPr/>
        </p:nvGrpSpPr>
        <p:grpSpPr>
          <a:xfrm>
            <a:off x="4954797" y="3128542"/>
            <a:ext cx="5004966" cy="1408871"/>
            <a:chOff x="4238624" y="2686879"/>
            <a:chExt cx="3217371" cy="1683491"/>
          </a:xfrm>
          <a:gradFill flip="none" rotWithShape="1">
            <a:gsLst>
              <a:gs pos="0">
                <a:srgbClr val="48803D">
                  <a:tint val="66000"/>
                  <a:satMod val="160000"/>
                </a:srgbClr>
              </a:gs>
              <a:gs pos="50000">
                <a:srgbClr val="48803D">
                  <a:tint val="44500"/>
                  <a:satMod val="160000"/>
                </a:srgbClr>
              </a:gs>
              <a:gs pos="100000">
                <a:srgbClr val="48803D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7" name="Прямоугольник 36"/>
            <p:cNvSpPr/>
            <p:nvPr/>
          </p:nvSpPr>
          <p:spPr>
            <a:xfrm>
              <a:off x="4238624" y="2686879"/>
              <a:ext cx="3124201" cy="16834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300535" y="2707242"/>
              <a:ext cx="3155460" cy="441323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по характеру игровой методики</a:t>
              </a:r>
              <a:endParaRPr lang="ru-RU" b="1" dirty="0"/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5383423" y="3514915"/>
            <a:ext cx="6156000" cy="1414273"/>
          </a:xfrm>
          <a:prstGeom prst="rect">
            <a:avLst/>
          </a:prstGeom>
          <a:ln>
            <a:solidFill>
              <a:srgbClr val="2D4E2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игры </a:t>
            </a:r>
            <a:r>
              <a:rPr lang="ru-RU" sz="1600" dirty="0"/>
              <a:t>с готовыми «</a:t>
            </a:r>
            <a:r>
              <a:rPr lang="ru-RU" sz="1600" dirty="0" smtClean="0"/>
              <a:t>жёсткими</a:t>
            </a:r>
            <a:r>
              <a:rPr lang="ru-RU" sz="1600" dirty="0"/>
              <a:t>» правилами; </a:t>
            </a:r>
            <a:endParaRPr lang="ru-RU" sz="1600" dirty="0" smtClean="0"/>
          </a:p>
          <a:p>
            <a:r>
              <a:rPr lang="ru-RU" sz="1600" dirty="0" smtClean="0"/>
              <a:t>- игры </a:t>
            </a:r>
            <a:r>
              <a:rPr lang="ru-RU" sz="1600" dirty="0"/>
              <a:t>«вольные», правила которых устанавливаются по ходу игровых действий; </a:t>
            </a:r>
            <a:endParaRPr lang="ru-RU" sz="1600" dirty="0" smtClean="0"/>
          </a:p>
          <a:p>
            <a:r>
              <a:rPr lang="ru-RU" sz="1600" dirty="0" smtClean="0"/>
              <a:t>- игры</a:t>
            </a:r>
            <a:r>
              <a:rPr lang="ru-RU" sz="1600" dirty="0"/>
              <a:t>, в которых присутствует и свободная игровая стихия, и правила, принятые </a:t>
            </a:r>
            <a:r>
              <a:rPr lang="ru-RU" sz="1600" dirty="0" smtClean="0"/>
              <a:t>в качестве условия игры и возникающие по её ходу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005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 animBg="1"/>
      <p:bldP spid="3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540914"/>
            <a:ext cx="11228294" cy="16203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2D4E26"/>
                </a:solidFill>
              </a:rPr>
              <a:t>Классификации педагогических игр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831108" y="2482831"/>
            <a:ext cx="2445492" cy="1166812"/>
            <a:chOff x="8201025" y="2844879"/>
            <a:chExt cx="3086100" cy="1666101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3" name="Прямоугольник 32"/>
            <p:cNvSpPr/>
            <p:nvPr/>
          </p:nvSpPr>
          <p:spPr>
            <a:xfrm>
              <a:off x="8201025" y="2844879"/>
              <a:ext cx="3086100" cy="16661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302413" y="2929056"/>
              <a:ext cx="1968809" cy="52737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по игровой среде</a:t>
              </a:r>
              <a:endParaRPr lang="ru-RU" b="1" dirty="0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1244720" y="2936115"/>
            <a:ext cx="2517655" cy="2652554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игры </a:t>
            </a:r>
            <a:r>
              <a:rPr lang="ru-RU" sz="1600" dirty="0"/>
              <a:t>с предметами и без </a:t>
            </a:r>
            <a:r>
              <a:rPr lang="ru-RU" sz="1600" dirty="0" smtClean="0"/>
              <a:t>предметов;</a:t>
            </a:r>
          </a:p>
          <a:p>
            <a:r>
              <a:rPr lang="ru-RU" sz="1600" dirty="0" smtClean="0"/>
              <a:t>- настольные;</a:t>
            </a:r>
          </a:p>
          <a:p>
            <a:r>
              <a:rPr lang="ru-RU" sz="1600" dirty="0" smtClean="0"/>
              <a:t>- комнатные;</a:t>
            </a:r>
          </a:p>
          <a:p>
            <a:r>
              <a:rPr lang="ru-RU" sz="1600" dirty="0" smtClean="0"/>
              <a:t>- уличные;</a:t>
            </a:r>
          </a:p>
          <a:p>
            <a:r>
              <a:rPr lang="ru-RU" sz="1600" dirty="0" smtClean="0"/>
              <a:t>- на местности;</a:t>
            </a:r>
          </a:p>
          <a:p>
            <a:r>
              <a:rPr lang="ru-RU" sz="1600" dirty="0" smtClean="0"/>
              <a:t>- компьютерные;</a:t>
            </a:r>
          </a:p>
          <a:p>
            <a:r>
              <a:rPr lang="ru-RU" sz="1600" dirty="0" smtClean="0"/>
              <a:t>- с ТСО; </a:t>
            </a:r>
          </a:p>
          <a:p>
            <a:r>
              <a:rPr lang="ru-RU" sz="1600" dirty="0" smtClean="0"/>
              <a:t>- с </a:t>
            </a:r>
            <a:r>
              <a:rPr lang="ru-RU" sz="1600" dirty="0"/>
              <a:t>различными средствами </a:t>
            </a:r>
            <a:r>
              <a:rPr lang="ru-RU" sz="1600" dirty="0" smtClean="0"/>
              <a:t>передвижения</a:t>
            </a:r>
            <a:endParaRPr lang="ru-RU" sz="1600" dirty="0"/>
          </a:p>
        </p:txBody>
      </p:sp>
      <p:grpSp>
        <p:nvGrpSpPr>
          <p:cNvPr id="36" name="Группа 35"/>
          <p:cNvGrpSpPr/>
          <p:nvPr/>
        </p:nvGrpSpPr>
        <p:grpSpPr>
          <a:xfrm>
            <a:off x="4249947" y="2532257"/>
            <a:ext cx="3579603" cy="1408871"/>
            <a:chOff x="4238624" y="2686879"/>
            <a:chExt cx="3124201" cy="1683491"/>
          </a:xfr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7" name="Прямоугольник 36"/>
            <p:cNvSpPr/>
            <p:nvPr/>
          </p:nvSpPr>
          <p:spPr>
            <a:xfrm>
              <a:off x="4238624" y="2686879"/>
              <a:ext cx="3124201" cy="16834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300535" y="2707242"/>
              <a:ext cx="2438798" cy="4413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по форме организации</a:t>
              </a:r>
              <a:endParaRPr lang="ru-RU" b="1" dirty="0"/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4617559" y="2922610"/>
            <a:ext cx="3708000" cy="323054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игры-празднества</a:t>
            </a:r>
            <a:r>
              <a:rPr lang="ru-RU" sz="1600" dirty="0"/>
              <a:t>, игровые праздники; </a:t>
            </a:r>
            <a:endParaRPr lang="ru-RU" sz="1600" dirty="0" smtClean="0"/>
          </a:p>
          <a:p>
            <a:r>
              <a:rPr lang="ru-RU" sz="1600" dirty="0" smtClean="0"/>
              <a:t>- игровой </a:t>
            </a:r>
            <a:r>
              <a:rPr lang="ru-RU" sz="1600" dirty="0"/>
              <a:t>фольклор; </a:t>
            </a:r>
            <a:endParaRPr lang="ru-RU" sz="1600" dirty="0" smtClean="0"/>
          </a:p>
          <a:p>
            <a:r>
              <a:rPr lang="ru-RU" sz="1600" dirty="0" smtClean="0"/>
              <a:t>- театральные </a:t>
            </a:r>
            <a:r>
              <a:rPr lang="ru-RU" sz="1600" dirty="0"/>
              <a:t>игровые действия; </a:t>
            </a:r>
            <a:endParaRPr lang="ru-RU" sz="1600" dirty="0" smtClean="0"/>
          </a:p>
          <a:p>
            <a:r>
              <a:rPr lang="ru-RU" sz="1600" dirty="0" smtClean="0"/>
              <a:t>- игровые </a:t>
            </a:r>
            <a:r>
              <a:rPr lang="ru-RU" sz="1600" dirty="0"/>
              <a:t>тренинги и упражнения; </a:t>
            </a:r>
            <a:endParaRPr lang="ru-RU" sz="1600" dirty="0" smtClean="0"/>
          </a:p>
          <a:p>
            <a:r>
              <a:rPr lang="ru-RU" sz="1600" dirty="0" smtClean="0"/>
              <a:t>- игровые </a:t>
            </a:r>
            <a:r>
              <a:rPr lang="ru-RU" sz="1600" dirty="0"/>
              <a:t>анкеты, вопросники, тесты; </a:t>
            </a:r>
            <a:endParaRPr lang="ru-RU" sz="1600" dirty="0" smtClean="0"/>
          </a:p>
          <a:p>
            <a:r>
              <a:rPr lang="ru-RU" sz="1600" dirty="0" smtClean="0"/>
              <a:t>- эстрадные </a:t>
            </a:r>
            <a:r>
              <a:rPr lang="ru-RU" sz="1600" dirty="0"/>
              <a:t>игровые импровизации; </a:t>
            </a:r>
            <a:endParaRPr lang="ru-RU" sz="1600" dirty="0" smtClean="0"/>
          </a:p>
          <a:p>
            <a:r>
              <a:rPr lang="ru-RU" sz="1600" dirty="0" smtClean="0"/>
              <a:t>- соревнования</a:t>
            </a:r>
            <a:r>
              <a:rPr lang="ru-RU" sz="1600" dirty="0"/>
              <a:t>, состязания, противоборства, соперничества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- конкурсы</a:t>
            </a:r>
            <a:r>
              <a:rPr lang="ru-RU" sz="1600" dirty="0"/>
              <a:t>, эстафеты, старты; </a:t>
            </a:r>
            <a:endParaRPr lang="ru-RU" sz="1600" dirty="0" smtClean="0"/>
          </a:p>
          <a:p>
            <a:r>
              <a:rPr lang="ru-RU" sz="1600" dirty="0" smtClean="0"/>
              <a:t>- свадебные </a:t>
            </a:r>
            <a:r>
              <a:rPr lang="ru-RU" sz="1600" dirty="0"/>
              <a:t>обряды, игровые обычаи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- мистификации</a:t>
            </a:r>
            <a:r>
              <a:rPr lang="ru-RU" sz="1600" dirty="0"/>
              <a:t>, розыгрыши, сюрпризы; </a:t>
            </a:r>
            <a:endParaRPr lang="ru-RU" sz="1600" dirty="0" smtClean="0"/>
          </a:p>
          <a:p>
            <a:r>
              <a:rPr lang="ru-RU" sz="1600" dirty="0" smtClean="0"/>
              <a:t>- карнавалы</a:t>
            </a:r>
            <a:r>
              <a:rPr lang="ru-RU" sz="1600" dirty="0"/>
              <a:t>, маскарады; </a:t>
            </a:r>
            <a:endParaRPr lang="ru-RU" sz="1600" dirty="0" smtClean="0"/>
          </a:p>
          <a:p>
            <a:r>
              <a:rPr lang="ru-RU" sz="1600" dirty="0" smtClean="0"/>
              <a:t>- игровые </a:t>
            </a:r>
            <a:r>
              <a:rPr lang="ru-RU" sz="1600" dirty="0"/>
              <a:t>аукционы и т.д.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8642244" y="2541782"/>
            <a:ext cx="2397231" cy="1400175"/>
            <a:chOff x="790575" y="2695575"/>
            <a:chExt cx="3035406" cy="166610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90575" y="2695575"/>
              <a:ext cx="3035406" cy="1666101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tint val="66000"/>
                    <a:satMod val="160000"/>
                  </a:srgbClr>
                </a:gs>
                <a:gs pos="50000">
                  <a:srgbClr val="0070C0">
                    <a:tint val="44500"/>
                    <a:satMod val="160000"/>
                  </a:srgbClr>
                </a:gs>
                <a:gs pos="100000">
                  <a:srgbClr val="0070C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91963" y="2722602"/>
              <a:ext cx="2800668" cy="769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/>
                <a:t>по </a:t>
              </a:r>
              <a:r>
                <a:rPr lang="ru-RU" b="1" dirty="0" smtClean="0"/>
                <a:t>спектру целевых ориентаций</a:t>
              </a:r>
              <a:endParaRPr lang="ru-RU" b="1" dirty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9153525" y="3249586"/>
            <a:ext cx="2114549" cy="145732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600" dirty="0" smtClean="0"/>
              <a:t>- дидактические; </a:t>
            </a:r>
          </a:p>
          <a:p>
            <a:pPr lvl="0"/>
            <a:r>
              <a:rPr lang="ru-RU" sz="1600" dirty="0" smtClean="0"/>
              <a:t>- воспитывающие;</a:t>
            </a:r>
          </a:p>
          <a:p>
            <a:pPr lvl="0"/>
            <a:r>
              <a:rPr lang="ru-RU" sz="1600" dirty="0" smtClean="0"/>
              <a:t>- развивающие;</a:t>
            </a:r>
            <a:endParaRPr lang="ru-RU" sz="1600" dirty="0"/>
          </a:p>
          <a:p>
            <a:pPr lvl="0"/>
            <a:r>
              <a:rPr lang="ru-RU" sz="1600" dirty="0" smtClean="0"/>
              <a:t>- социализирующие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8996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9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7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3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1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 animBg="1"/>
      <p:bldP spid="39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201437"/>
            <a:ext cx="3409948" cy="22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Заголовок 5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Школьные игровые технологии</a:t>
            </a:r>
            <a:endParaRPr lang="ru-RU" sz="3200" b="1" dirty="0">
              <a:solidFill>
                <a:srgbClr val="2D4E2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5999" y="2613966"/>
            <a:ext cx="53244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Деловая </a:t>
            </a:r>
            <a:r>
              <a:rPr lang="ru-RU" dirty="0" smtClean="0"/>
              <a:t>игра </a:t>
            </a:r>
            <a:r>
              <a:rPr lang="ru-RU" dirty="0"/>
              <a:t>– это педагогический метод моделирования различных управленческих и производственных ситуаций, имеющих целью обучение отдельных личностей и их групп принятию решения.  </a:t>
            </a:r>
            <a:endParaRPr lang="ru-RU" dirty="0" smtClean="0"/>
          </a:p>
          <a:p>
            <a:r>
              <a:rPr lang="ru-RU" dirty="0" smtClean="0"/>
              <a:t>Деловая </a:t>
            </a:r>
            <a:r>
              <a:rPr lang="ru-RU" dirty="0"/>
              <a:t>игра используется </a:t>
            </a:r>
            <a:r>
              <a:rPr lang="ru-RU" dirty="0" smtClean="0"/>
              <a:t>для:</a:t>
            </a:r>
          </a:p>
          <a:p>
            <a:r>
              <a:rPr lang="ru-RU" dirty="0" smtClean="0"/>
              <a:t>- решения </a:t>
            </a:r>
            <a:r>
              <a:rPr lang="ru-RU" dirty="0"/>
              <a:t>комплексных задач усвоения </a:t>
            </a:r>
            <a:r>
              <a:rPr lang="ru-RU" dirty="0" smtClean="0"/>
              <a:t>нового;</a:t>
            </a:r>
          </a:p>
          <a:p>
            <a:r>
              <a:rPr lang="ru-RU" dirty="0" smtClean="0"/>
              <a:t>- закрепления материала;</a:t>
            </a:r>
          </a:p>
          <a:p>
            <a:r>
              <a:rPr lang="ru-RU" dirty="0" smtClean="0"/>
              <a:t>- развития </a:t>
            </a:r>
            <a:r>
              <a:rPr lang="ru-RU" dirty="0"/>
              <a:t>творческих </a:t>
            </a:r>
            <a:r>
              <a:rPr lang="ru-RU" dirty="0" smtClean="0"/>
              <a:t>способностей;</a:t>
            </a:r>
          </a:p>
          <a:p>
            <a:r>
              <a:rPr lang="ru-RU" dirty="0" smtClean="0"/>
              <a:t>- формирования </a:t>
            </a:r>
            <a:r>
              <a:rPr lang="ru-RU" dirty="0" err="1"/>
              <a:t>общеучебных</a:t>
            </a:r>
            <a:r>
              <a:rPr lang="ru-RU" dirty="0"/>
              <a:t> </a:t>
            </a:r>
            <a:r>
              <a:rPr lang="ru-RU" dirty="0" smtClean="0"/>
              <a:t>умений;</a:t>
            </a:r>
          </a:p>
          <a:p>
            <a:r>
              <a:rPr lang="ru-RU" dirty="0" smtClean="0"/>
              <a:t>- изучения учебного материала </a:t>
            </a:r>
            <a:r>
              <a:rPr lang="ru-RU" dirty="0"/>
              <a:t>с различных позиций.</a:t>
            </a:r>
          </a:p>
          <a:p>
            <a:pPr lvl="0"/>
            <a:endParaRPr lang="ru-RU" dirty="0"/>
          </a:p>
        </p:txBody>
      </p:sp>
      <p:pic>
        <p:nvPicPr>
          <p:cNvPr id="11266" name="Picture 2" descr="Картинки по запросу пазлы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4" y="2981325"/>
            <a:ext cx="3781425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361" y="3984376"/>
            <a:ext cx="2428723" cy="2226329"/>
          </a:xfrm>
          <a:prstGeom prst="rect">
            <a:avLst/>
          </a:prstGeom>
        </p:spPr>
      </p:pic>
      <p:sp>
        <p:nvSpPr>
          <p:cNvPr id="21" name="Заголовок 5"/>
          <p:cNvSpPr txBox="1">
            <a:spLocks/>
          </p:cNvSpPr>
          <p:nvPr/>
        </p:nvSpPr>
        <p:spPr>
          <a:xfrm>
            <a:off x="2524125" y="3898995"/>
            <a:ext cx="2676525" cy="56163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Деловая игра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201437"/>
            <a:ext cx="3409948" cy="22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Заголовок 5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Школьные игровые технологии</a:t>
            </a:r>
            <a:endParaRPr lang="ru-RU" sz="3200" b="1" dirty="0">
              <a:solidFill>
                <a:srgbClr val="2D4E2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5999" y="2747316"/>
            <a:ext cx="50673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занятиях имитируется деятельность какой-либо организации, предприятия или его </a:t>
            </a:r>
            <a:r>
              <a:rPr lang="ru-RU" dirty="0" smtClean="0"/>
              <a:t>подразделения.</a:t>
            </a:r>
          </a:p>
          <a:p>
            <a:r>
              <a:rPr lang="ru-RU" dirty="0" smtClean="0"/>
              <a:t>Имитироваться </a:t>
            </a:r>
            <a:r>
              <a:rPr lang="ru-RU" dirty="0"/>
              <a:t>могут события, конкретная деятельность людей и обстановка, условия, в которых происходит событие или осуществляется деятельность. </a:t>
            </a:r>
            <a:endParaRPr lang="ru-RU" dirty="0" smtClean="0"/>
          </a:p>
          <a:p>
            <a:r>
              <a:rPr lang="ru-RU" dirty="0" smtClean="0"/>
              <a:t>Сценарий </a:t>
            </a:r>
            <a:r>
              <a:rPr lang="ru-RU" dirty="0"/>
              <a:t>имитационной игры, кроме сюжета события, содержит описание структуры и назначения имитируемых процессов и объектов.</a:t>
            </a:r>
          </a:p>
          <a:p>
            <a:pPr lvl="0"/>
            <a:endParaRPr lang="ru-RU" dirty="0"/>
          </a:p>
        </p:txBody>
      </p:sp>
      <p:pic>
        <p:nvPicPr>
          <p:cNvPr id="11266" name="Picture 2" descr="Картинки по запросу пазлы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4" y="2981325"/>
            <a:ext cx="3781425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361" y="3984376"/>
            <a:ext cx="2428723" cy="2226329"/>
          </a:xfrm>
          <a:prstGeom prst="rect">
            <a:avLst/>
          </a:prstGeom>
        </p:spPr>
      </p:pic>
      <p:sp>
        <p:nvSpPr>
          <p:cNvPr id="21" name="Заголовок 5"/>
          <p:cNvSpPr txBox="1">
            <a:spLocks/>
          </p:cNvSpPr>
          <p:nvPr/>
        </p:nvSpPr>
        <p:spPr>
          <a:xfrm>
            <a:off x="2352675" y="4079970"/>
            <a:ext cx="2914649" cy="80635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000" b="1" dirty="0">
                <a:solidFill>
                  <a:schemeClr val="bg1"/>
                </a:solidFill>
              </a:rPr>
              <a:t>Имитационные</a:t>
            </a:r>
            <a:r>
              <a:rPr lang="ru-RU" sz="3200" b="1" dirty="0">
                <a:solidFill>
                  <a:schemeClr val="bg1"/>
                </a:solidFill>
              </a:rPr>
              <a:t> игры</a:t>
            </a:r>
          </a:p>
        </p:txBody>
      </p:sp>
    </p:spTree>
    <p:extLst>
      <p:ext uri="{BB962C8B-B14F-4D97-AF65-F5344CB8AC3E}">
        <p14:creationId xmlns:p14="http://schemas.microsoft.com/office/powerpoint/2010/main" val="263623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201437"/>
            <a:ext cx="3409948" cy="229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Заголовок 5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Школьные игровые технологии</a:t>
            </a:r>
            <a:endParaRPr lang="ru-RU" sz="3200" b="1" dirty="0">
              <a:solidFill>
                <a:srgbClr val="2D4E2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6000" y="2935647"/>
            <a:ext cx="53340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Отрабатываются </a:t>
            </a:r>
            <a:r>
              <a:rPr lang="ru-RU" dirty="0"/>
              <a:t>тактика поведения, действий, выполнение функций и обязанностей конкретного лица.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проведения игр с исполнением роли разрабатывается модель-пьеса ситуации, между учащимися распределяются роли с «обязательным содержанием».</a:t>
            </a:r>
          </a:p>
          <a:p>
            <a:pPr lvl="0"/>
            <a:endParaRPr lang="ru-RU" dirty="0"/>
          </a:p>
        </p:txBody>
      </p:sp>
      <p:pic>
        <p:nvPicPr>
          <p:cNvPr id="11266" name="Picture 2" descr="Картинки по запросу пазлы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4" y="2981325"/>
            <a:ext cx="3781425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361" y="3984376"/>
            <a:ext cx="2428723" cy="2226329"/>
          </a:xfrm>
          <a:prstGeom prst="rect">
            <a:avLst/>
          </a:prstGeom>
        </p:spPr>
      </p:pic>
      <p:sp>
        <p:nvSpPr>
          <p:cNvPr id="21" name="Заголовок 5"/>
          <p:cNvSpPr txBox="1">
            <a:spLocks/>
          </p:cNvSpPr>
          <p:nvPr/>
        </p:nvSpPr>
        <p:spPr>
          <a:xfrm>
            <a:off x="2352675" y="4079970"/>
            <a:ext cx="2914649" cy="80635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Ролевые</a:t>
            </a:r>
            <a:endParaRPr lang="ru-RU" sz="3000" b="1" dirty="0" smtClean="0">
              <a:solidFill>
                <a:schemeClr val="bg1"/>
              </a:solidFill>
            </a:endParaRPr>
          </a:p>
          <a:p>
            <a:r>
              <a:rPr lang="ru-RU" sz="3000" b="1" dirty="0" smtClean="0">
                <a:solidFill>
                  <a:schemeClr val="bg1"/>
                </a:solidFill>
              </a:rPr>
              <a:t> </a:t>
            </a:r>
            <a:r>
              <a:rPr lang="ru-RU" sz="3000" b="1" dirty="0">
                <a:solidFill>
                  <a:schemeClr val="bg1"/>
                </a:solidFill>
              </a:rPr>
              <a:t>игры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0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5"/>
          <p:cNvSpPr>
            <a:spLocks noGrp="1"/>
          </p:cNvSpPr>
          <p:nvPr>
            <p:ph type="title"/>
          </p:nvPr>
        </p:nvSpPr>
        <p:spPr>
          <a:xfrm>
            <a:off x="1295402" y="648757"/>
            <a:ext cx="9601196" cy="1303867"/>
          </a:xfrm>
        </p:spPr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rgbClr val="2D4E26"/>
                </a:solidFill>
              </a:rPr>
              <a:t>Технология </a:t>
            </a:r>
            <a:r>
              <a:rPr lang="ru-RU" sz="3200" b="1" dirty="0">
                <a:solidFill>
                  <a:srgbClr val="2D4E26"/>
                </a:solidFill>
              </a:rPr>
              <a:t>организации деловой </a:t>
            </a:r>
            <a:r>
              <a:rPr lang="ru-RU" sz="3200" b="1" dirty="0" smtClean="0">
                <a:solidFill>
                  <a:srgbClr val="2D4E26"/>
                </a:solidFill>
              </a:rPr>
              <a:t>игры</a:t>
            </a:r>
            <a:endParaRPr lang="ru-RU" sz="3200" b="1" dirty="0">
              <a:solidFill>
                <a:srgbClr val="2D4E26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352" y="3095778"/>
            <a:ext cx="2428723" cy="22263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13284" y="1672709"/>
            <a:ext cx="3278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Этап подготовки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53107" y="2695575"/>
            <a:ext cx="4786417" cy="1419225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учебная цель занятия, описание изучаемой проблемы, обоснование поставленной задачи, план деловой игры, общее описание процедуры игры, содержание ситуации и характеристик действующих лиц (групп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5895875" y="3119160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639635" y="2924582"/>
            <a:ext cx="2880000" cy="864000"/>
            <a:chOff x="2639635" y="2924582"/>
            <a:chExt cx="2880000" cy="8640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639635" y="2924582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66404" y="3080927"/>
              <a:ext cx="262646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/>
                <a:t>разработка сценария</a:t>
              </a:r>
              <a:endParaRPr lang="ru-RU" b="1" dirty="0"/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6678738" y="4494116"/>
            <a:ext cx="4786417" cy="1620934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определяется </a:t>
            </a:r>
            <a:r>
              <a:rPr lang="ru-RU" dirty="0"/>
              <a:t>режим работы, формулируется главная цель занятия, обосновывается постановка проблемы и выбора </a:t>
            </a:r>
            <a:r>
              <a:rPr lang="ru-RU" dirty="0" smtClean="0"/>
              <a:t>ситуации, выдаются </a:t>
            </a:r>
            <a:r>
              <a:rPr lang="ru-RU" dirty="0"/>
              <a:t>пакеты материалов, инструкций, правил, установок.</a:t>
            </a:r>
          </a:p>
        </p:txBody>
      </p:sp>
      <p:sp>
        <p:nvSpPr>
          <p:cNvPr id="22" name="Стрелка вправо 21"/>
          <p:cNvSpPr/>
          <p:nvPr/>
        </p:nvSpPr>
        <p:spPr>
          <a:xfrm>
            <a:off x="5921506" y="4652685"/>
            <a:ext cx="510363" cy="415513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665266" y="4458107"/>
            <a:ext cx="2880000" cy="864000"/>
            <a:chOff x="2665266" y="4458107"/>
            <a:chExt cx="2880000" cy="86400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665266" y="4458107"/>
              <a:ext cx="2880000" cy="864000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703019" y="4537275"/>
              <a:ext cx="27532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/>
                <a:t>ввод в игру, ориентация участников и экспертов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457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2575</TotalTime>
  <Words>811</Words>
  <Application>Microsoft Office PowerPoint</Application>
  <PresentationFormat>Широкоэкранный</PresentationFormat>
  <Paragraphs>105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Игровые технологии как эффективное средство активизации познавательной деятельности учащихся и реализации деятельностного подхода в образовании</vt:lpstr>
      <vt:lpstr>Использование игровой деятельности  в современной школе</vt:lpstr>
      <vt:lpstr>Классификации педагогических игр</vt:lpstr>
      <vt:lpstr>Классификации педагогических игр</vt:lpstr>
      <vt:lpstr>Классификации педагогических игр</vt:lpstr>
      <vt:lpstr>Школьные игровые технологии</vt:lpstr>
      <vt:lpstr>Школьные игровые технологии</vt:lpstr>
      <vt:lpstr>Школьные игровые технологии</vt:lpstr>
      <vt:lpstr>Технология организации деловой игры</vt:lpstr>
      <vt:lpstr>Технология организации деловой игры</vt:lpstr>
      <vt:lpstr>Технология организации деловой игры</vt:lpstr>
      <vt:lpstr>Использование игровых технологий  на учебных занятиях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246</cp:revision>
  <dcterms:created xsi:type="dcterms:W3CDTF">2017-01-09T10:38:11Z</dcterms:created>
  <dcterms:modified xsi:type="dcterms:W3CDTF">2020-02-11T06:26:04Z</dcterms:modified>
</cp:coreProperties>
</file>