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</p:sldMasterIdLst>
  <p:sldIdLst>
    <p:sldId id="256" r:id="rId2"/>
    <p:sldId id="360" r:id="rId3"/>
    <p:sldId id="321" r:id="rId4"/>
    <p:sldId id="365" r:id="rId5"/>
    <p:sldId id="366" r:id="rId6"/>
    <p:sldId id="370" r:id="rId7"/>
    <p:sldId id="372" r:id="rId8"/>
    <p:sldId id="373" r:id="rId9"/>
    <p:sldId id="376" r:id="rId10"/>
    <p:sldId id="382" r:id="rId11"/>
    <p:sldId id="386" r:id="rId12"/>
    <p:sldId id="387" r:id="rId13"/>
    <p:sldId id="388" r:id="rId14"/>
    <p:sldId id="389" r:id="rId15"/>
    <p:sldId id="39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772" userDrawn="1">
          <p15:clr>
            <a:srgbClr val="A4A3A4"/>
          </p15:clr>
        </p15:guide>
        <p15:guide id="3" orient="horz" pos="22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8238BA"/>
    <a:srgbClr val="008000"/>
    <a:srgbClr val="DB1203"/>
    <a:srgbClr val="FFCC66"/>
    <a:srgbClr val="FFFF99"/>
    <a:srgbClr val="FFFFCC"/>
    <a:srgbClr val="CCFFCC"/>
    <a:srgbClr val="CCFFFF"/>
    <a:srgbClr val="C690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41" autoAdjust="0"/>
    <p:restoredTop sz="94660"/>
  </p:normalViewPr>
  <p:slideViewPr>
    <p:cSldViewPr snapToGrid="0">
      <p:cViewPr varScale="1">
        <p:scale>
          <a:sx n="92" d="100"/>
          <a:sy n="92" d="100"/>
        </p:scale>
        <p:origin x="372" y="90"/>
      </p:cViewPr>
      <p:guideLst>
        <p:guide orient="horz" pos="2251"/>
        <p:guide pos="3772"/>
        <p:guide orient="horz" pos="22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608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433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8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722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3753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1685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4259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3071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095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116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854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339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827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103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06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791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730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981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13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563"/>
          <a:stretch/>
        </p:blipFill>
        <p:spPr>
          <a:xfrm rot="19448288">
            <a:off x="9351740" y="3364664"/>
            <a:ext cx="2181605" cy="18952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7" name="Рисунок 4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46606">
            <a:off x="1224761" y="3667709"/>
            <a:ext cx="2146525" cy="1619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Картинки по запросу глобус и книга 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0469" y="2664788"/>
            <a:ext cx="1622752" cy="299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575252" y="385361"/>
            <a:ext cx="11153104" cy="237300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8238BA"/>
                </a:solidFill>
              </a:rPr>
              <a:t>Метод проектов — один из ведущих методов обучения </a:t>
            </a:r>
            <a:r>
              <a:rPr lang="en-US" sz="3200" b="1" dirty="0" smtClean="0">
                <a:solidFill>
                  <a:srgbClr val="8238BA"/>
                </a:solidFill>
              </a:rPr>
              <a:t/>
            </a:r>
            <a:br>
              <a:rPr lang="en-US" sz="3200" b="1" dirty="0" smtClean="0">
                <a:solidFill>
                  <a:srgbClr val="8238BA"/>
                </a:solidFill>
              </a:rPr>
            </a:br>
            <a:r>
              <a:rPr lang="ru-RU" sz="3200" b="1" dirty="0" smtClean="0">
                <a:solidFill>
                  <a:srgbClr val="8238BA"/>
                </a:solidFill>
              </a:rPr>
              <a:t>в </a:t>
            </a:r>
            <a:r>
              <a:rPr lang="ru-RU" sz="3200" b="1" dirty="0">
                <a:solidFill>
                  <a:srgbClr val="8238BA"/>
                </a:solidFill>
              </a:rPr>
              <a:t>условиях реализации ФГОС</a:t>
            </a:r>
          </a:p>
        </p:txBody>
      </p:sp>
      <p:pic>
        <p:nvPicPr>
          <p:cNvPr id="26" name="Picture 3" descr="D:\Математика 2 класс\20\трое детей за столом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2978" y="3091501"/>
            <a:ext cx="4753402" cy="2906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Картинки по запросу глобус 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9023" y="4374027"/>
            <a:ext cx="1136910" cy="1534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Куб 29"/>
          <p:cNvSpPr/>
          <p:nvPr/>
        </p:nvSpPr>
        <p:spPr>
          <a:xfrm>
            <a:off x="4813209" y="5027966"/>
            <a:ext cx="506986" cy="473941"/>
          </a:xfrm>
          <a:prstGeom prst="cube">
            <a:avLst/>
          </a:prstGeom>
          <a:solidFill>
            <a:srgbClr val="00B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Куб 30"/>
          <p:cNvSpPr/>
          <p:nvPr/>
        </p:nvSpPr>
        <p:spPr>
          <a:xfrm>
            <a:off x="5412693" y="5052793"/>
            <a:ext cx="506986" cy="473941"/>
          </a:xfrm>
          <a:prstGeom prst="cube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Куб 31"/>
          <p:cNvSpPr/>
          <p:nvPr/>
        </p:nvSpPr>
        <p:spPr>
          <a:xfrm>
            <a:off x="5066454" y="5264936"/>
            <a:ext cx="506986" cy="473941"/>
          </a:xfrm>
          <a:prstGeom prst="cube">
            <a:avLst/>
          </a:prstGeom>
          <a:solidFill>
            <a:srgbClr val="DB1203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 rot="4104167">
            <a:off x="9536267" y="4110886"/>
            <a:ext cx="1465466" cy="646331"/>
            <a:chOff x="2703689" y="2568855"/>
            <a:chExt cx="1465466" cy="646331"/>
          </a:xfrm>
        </p:grpSpPr>
        <p:sp>
          <p:nvSpPr>
            <p:cNvPr id="33" name="Прямоугольник 1"/>
            <p:cNvSpPr>
              <a:spLocks noChangeArrowheads="1"/>
            </p:cNvSpPr>
            <p:nvPr/>
          </p:nvSpPr>
          <p:spPr bwMode="auto">
            <a:xfrm rot="20319684">
              <a:off x="2703689" y="2568855"/>
              <a:ext cx="146546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rebuchet MS" panose="020B0603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anose="020B0603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anose="020B0603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anose="020B0603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anose="020B0603020202020204" pitchFamily="34" charset="0"/>
                </a:defRPr>
              </a:lvl9pPr>
            </a:lstStyle>
            <a:p>
              <a:r>
                <a:rPr lang="ru-RU" altLang="ru-RU" sz="3600" dirty="0">
                  <a:solidFill>
                    <a:srgbClr val="008000"/>
                  </a:solidFill>
                </a:rPr>
                <a:t>1</a:t>
              </a:r>
              <a:r>
                <a:rPr lang="ru-RU" altLang="ru-RU" sz="3600" dirty="0" smtClean="0">
                  <a:solidFill>
                    <a:srgbClr val="008000"/>
                  </a:solidFill>
                </a:rPr>
                <a:t>1</a:t>
              </a:r>
              <a:r>
                <a:rPr lang="en-US" altLang="ru-RU" sz="3600" dirty="0" smtClean="0">
                  <a:solidFill>
                    <a:srgbClr val="008000"/>
                  </a:solidFill>
                </a:rPr>
                <a:t> </a:t>
              </a:r>
              <a:r>
                <a:rPr lang="ru-RU" altLang="ru-RU" sz="2800" dirty="0" err="1" smtClean="0">
                  <a:solidFill>
                    <a:srgbClr val="008000"/>
                  </a:solidFill>
                </a:rPr>
                <a:t>в.д</a:t>
              </a:r>
              <a:r>
                <a:rPr lang="ru-RU" altLang="ru-RU" sz="2800" dirty="0" smtClean="0">
                  <a:solidFill>
                    <a:srgbClr val="008000"/>
                  </a:solidFill>
                </a:rPr>
                <a:t>.</a:t>
              </a:r>
              <a:endParaRPr lang="ru-RU" altLang="ru-RU" sz="2800" dirty="0">
                <a:solidFill>
                  <a:srgbClr val="008000"/>
                </a:solidFill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 rot="20297215">
              <a:off x="3068031" y="2579105"/>
              <a:ext cx="30489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altLang="ru-RU" sz="2000" b="1" dirty="0">
                  <a:solidFill>
                    <a:srgbClr val="008000"/>
                  </a:solidFill>
                </a:rPr>
                <a:t>0</a:t>
              </a:r>
              <a:endParaRPr lang="ru-RU" sz="2000" b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37" name="Прямоугольник 1"/>
          <p:cNvSpPr>
            <a:spLocks noChangeArrowheads="1"/>
          </p:cNvSpPr>
          <p:nvPr/>
        </p:nvSpPr>
        <p:spPr bwMode="auto">
          <a:xfrm rot="20319684">
            <a:off x="1883694" y="4246697"/>
            <a:ext cx="10534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ru-RU" altLang="ru-RU" sz="2400" dirty="0">
                <a:solidFill>
                  <a:srgbClr val="002060"/>
                </a:solidFill>
              </a:rPr>
              <a:t>7</a:t>
            </a:r>
            <a:r>
              <a:rPr lang="en-US" altLang="ru-RU" sz="2400" dirty="0" smtClean="0">
                <a:solidFill>
                  <a:srgbClr val="002060"/>
                </a:solidFill>
              </a:rPr>
              <a:t> </a:t>
            </a:r>
            <a:r>
              <a:rPr lang="ru-RU" altLang="ru-RU" sz="2400" dirty="0" err="1" smtClean="0">
                <a:solidFill>
                  <a:srgbClr val="002060"/>
                </a:solidFill>
              </a:rPr>
              <a:t>с.ш</a:t>
            </a:r>
            <a:r>
              <a:rPr lang="ru-RU" altLang="ru-RU" sz="2400" dirty="0" smtClean="0">
                <a:solidFill>
                  <a:srgbClr val="002060"/>
                </a:solidFill>
              </a:rPr>
              <a:t>.</a:t>
            </a:r>
            <a:endParaRPr lang="ru-RU" altLang="ru-RU" sz="2400" dirty="0">
              <a:solidFill>
                <a:srgbClr val="00206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 rot="20297215">
            <a:off x="2007355" y="4236703"/>
            <a:ext cx="2831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>
                <a:solidFill>
                  <a:srgbClr val="002060"/>
                </a:solidFill>
              </a:rPr>
              <a:t>0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2" name="Рисунок 41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536708">
            <a:off x="5922443" y="1892048"/>
            <a:ext cx="687844" cy="1213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" name="Группа 6"/>
          <p:cNvGrpSpPr/>
          <p:nvPr/>
        </p:nvGrpSpPr>
        <p:grpSpPr>
          <a:xfrm>
            <a:off x="2148368" y="2735226"/>
            <a:ext cx="1354924" cy="1676407"/>
            <a:chOff x="2757992" y="2074800"/>
            <a:chExt cx="1354924" cy="1676407"/>
          </a:xfrm>
        </p:grpSpPr>
        <p:pic>
          <p:nvPicPr>
            <p:cNvPr id="43" name="Рисунок 42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8183353">
              <a:off x="2597250" y="2235542"/>
              <a:ext cx="1676407" cy="13549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44" name="Группа 43"/>
            <p:cNvGrpSpPr/>
            <p:nvPr/>
          </p:nvGrpSpPr>
          <p:grpSpPr>
            <a:xfrm>
              <a:off x="2872140" y="2556681"/>
              <a:ext cx="965329" cy="400110"/>
              <a:chOff x="2953758" y="2691965"/>
              <a:chExt cx="965329" cy="400110"/>
            </a:xfrm>
          </p:grpSpPr>
          <p:sp>
            <p:nvSpPr>
              <p:cNvPr id="45" name="Прямоугольник 1"/>
              <p:cNvSpPr>
                <a:spLocks noChangeArrowheads="1"/>
              </p:cNvSpPr>
              <p:nvPr/>
            </p:nvSpPr>
            <p:spPr bwMode="auto">
              <a:xfrm rot="20319684">
                <a:off x="2953758" y="2691965"/>
                <a:ext cx="965329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9pPr>
              </a:lstStyle>
              <a:p>
                <a:r>
                  <a:rPr lang="ru-RU" altLang="ru-RU" sz="2000" dirty="0" smtClean="0">
                    <a:solidFill>
                      <a:srgbClr val="FF0000"/>
                    </a:solidFill>
                  </a:rPr>
                  <a:t>3</a:t>
                </a:r>
                <a:r>
                  <a:rPr lang="en-US" altLang="ru-RU" sz="2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ru-RU" altLang="ru-RU" sz="2000" dirty="0" err="1" smtClean="0">
                    <a:solidFill>
                      <a:srgbClr val="FF0000"/>
                    </a:solidFill>
                  </a:rPr>
                  <a:t>ю.ш</a:t>
                </a:r>
                <a:r>
                  <a:rPr lang="ru-RU" altLang="ru-RU" sz="2000" dirty="0" smtClean="0">
                    <a:solidFill>
                      <a:srgbClr val="FF0000"/>
                    </a:solidFill>
                  </a:rPr>
                  <a:t>.</a:t>
                </a:r>
                <a:endParaRPr lang="ru-RU" altLang="ru-RU" sz="2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 rot="20297215">
                <a:off x="3033741" y="2743276"/>
                <a:ext cx="24558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altLang="ru-RU" sz="1000" b="1" dirty="0">
                    <a:solidFill>
                      <a:srgbClr val="FF0000"/>
                    </a:solidFill>
                  </a:rPr>
                  <a:t>0</a:t>
                </a:r>
                <a:endParaRPr lang="ru-RU" sz="1000" b="1" dirty="0"/>
              </a:p>
            </p:txBody>
          </p:sp>
        </p:grpSp>
      </p:grpSp>
      <p:pic>
        <p:nvPicPr>
          <p:cNvPr id="49" name="Рисунок 48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448288">
            <a:off x="9206144" y="2789089"/>
            <a:ext cx="1369357" cy="604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" name="Рисунок 49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448288">
            <a:off x="1245160" y="2497376"/>
            <a:ext cx="1071957" cy="10026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448288">
            <a:off x="7121071" y="2303293"/>
            <a:ext cx="691646" cy="646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3" name="Куб 52"/>
          <p:cNvSpPr/>
          <p:nvPr/>
        </p:nvSpPr>
        <p:spPr>
          <a:xfrm>
            <a:off x="4206972" y="5141441"/>
            <a:ext cx="506986" cy="473941"/>
          </a:xfrm>
          <a:prstGeom prst="cube">
            <a:avLst/>
          </a:prstGeom>
          <a:solidFill>
            <a:srgbClr val="0033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" name="Куб 53"/>
          <p:cNvSpPr/>
          <p:nvPr/>
        </p:nvSpPr>
        <p:spPr>
          <a:xfrm>
            <a:off x="4555066" y="4740762"/>
            <a:ext cx="439577" cy="432000"/>
          </a:xfrm>
          <a:prstGeom prst="cube">
            <a:avLst/>
          </a:prstGeom>
          <a:solidFill>
            <a:srgbClr val="8238BA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Куб 54"/>
          <p:cNvSpPr/>
          <p:nvPr/>
        </p:nvSpPr>
        <p:spPr>
          <a:xfrm>
            <a:off x="5156199" y="4731804"/>
            <a:ext cx="417241" cy="408026"/>
          </a:xfrm>
          <a:prstGeom prst="cube">
            <a:avLst/>
          </a:prstGeom>
          <a:solidFill>
            <a:srgbClr val="0033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7" name="Рисунок 56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11009" flipH="1">
            <a:off x="2662284" y="2322844"/>
            <a:ext cx="1369357" cy="604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4290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6" name="Picture 8" descr="Картинки по запросу школьная доска 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6926" y="1983479"/>
            <a:ext cx="6438146" cy="4137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5"/>
          <p:cNvSpPr txBox="1">
            <a:spLocks/>
          </p:cNvSpPr>
          <p:nvPr/>
        </p:nvSpPr>
        <p:spPr>
          <a:xfrm>
            <a:off x="519448" y="604461"/>
            <a:ext cx="11153104" cy="118650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>
                <a:solidFill>
                  <a:srgbClr val="8238BA"/>
                </a:solidFill>
              </a:rPr>
              <a:t>Необходимые компетенции педагога </a:t>
            </a:r>
            <a:endParaRPr lang="ru-RU" sz="3200" b="1" dirty="0" smtClean="0">
              <a:solidFill>
                <a:srgbClr val="8238BA"/>
              </a:solidFill>
            </a:endParaRPr>
          </a:p>
          <a:p>
            <a:r>
              <a:rPr lang="ru-RU" sz="3200" b="1" dirty="0" smtClean="0">
                <a:solidFill>
                  <a:srgbClr val="8238BA"/>
                </a:solidFill>
              </a:rPr>
              <a:t>при </a:t>
            </a:r>
            <a:r>
              <a:rPr lang="ru-RU" sz="3200" b="1" dirty="0">
                <a:solidFill>
                  <a:srgbClr val="8238BA"/>
                </a:solidFill>
              </a:rPr>
              <a:t>использовании проектной технологии</a:t>
            </a:r>
          </a:p>
        </p:txBody>
      </p:sp>
      <p:sp>
        <p:nvSpPr>
          <p:cNvPr id="6" name="Заголовок 5"/>
          <p:cNvSpPr txBox="1">
            <a:spLocks/>
          </p:cNvSpPr>
          <p:nvPr/>
        </p:nvSpPr>
        <p:spPr>
          <a:xfrm>
            <a:off x="3454030" y="2529052"/>
            <a:ext cx="5283939" cy="293353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1800" b="1" dirty="0">
                <a:solidFill>
                  <a:schemeClr val="bg1"/>
                </a:solidFill>
              </a:rPr>
              <a:t>владеть всем арсеналом исследовательских, поисковых </a:t>
            </a:r>
            <a:r>
              <a:rPr lang="ru-RU" sz="1800" b="1" dirty="0" smtClean="0">
                <a:solidFill>
                  <a:schemeClr val="bg1"/>
                </a:solidFill>
              </a:rPr>
              <a:t>методов;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1800" b="1" dirty="0" smtClean="0">
                <a:solidFill>
                  <a:schemeClr val="bg1"/>
                </a:solidFill>
              </a:rPr>
              <a:t>уметь </a:t>
            </a:r>
            <a:r>
              <a:rPr lang="ru-RU" sz="1800" b="1" dirty="0">
                <a:solidFill>
                  <a:schemeClr val="bg1"/>
                </a:solidFill>
              </a:rPr>
              <a:t>организовать исследовательскую </a:t>
            </a:r>
            <a:r>
              <a:rPr lang="ru-RU" sz="1800" b="1" dirty="0" smtClean="0">
                <a:solidFill>
                  <a:schemeClr val="bg1"/>
                </a:solidFill>
              </a:rPr>
              <a:t>деятельность </a:t>
            </a:r>
            <a:r>
              <a:rPr lang="ru-RU" sz="1800" b="1" dirty="0">
                <a:solidFill>
                  <a:schemeClr val="bg1"/>
                </a:solidFill>
              </a:rPr>
              <a:t>учащихся; </a:t>
            </a:r>
            <a:endParaRPr lang="ru-RU" sz="1800" b="1" dirty="0" smtClean="0">
              <a:solidFill>
                <a:schemeClr val="bg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1800" b="1" dirty="0" smtClean="0">
                <a:solidFill>
                  <a:schemeClr val="bg1"/>
                </a:solidFill>
              </a:rPr>
              <a:t>уметь </a:t>
            </a:r>
            <a:r>
              <a:rPr lang="ru-RU" sz="1800" b="1" dirty="0">
                <a:solidFill>
                  <a:schemeClr val="bg1"/>
                </a:solidFill>
              </a:rPr>
              <a:t>организовать и проводить дискуссии, не навязывая свою точку зрения</a:t>
            </a:r>
            <a:r>
              <a:rPr lang="ru-RU" sz="1800" b="1" dirty="0" smtClean="0">
                <a:solidFill>
                  <a:schemeClr val="bg1"/>
                </a:solidFill>
              </a:rPr>
              <a:t>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1800" b="1" dirty="0" smtClean="0">
                <a:solidFill>
                  <a:schemeClr val="bg1"/>
                </a:solidFill>
              </a:rPr>
              <a:t> </a:t>
            </a:r>
            <a:r>
              <a:rPr lang="ru-RU" sz="1800" b="1" dirty="0">
                <a:solidFill>
                  <a:schemeClr val="bg1"/>
                </a:solidFill>
              </a:rPr>
              <a:t>направлять учащихся на поиск решения поставленной </a:t>
            </a:r>
            <a:r>
              <a:rPr lang="ru-RU" sz="1800" b="1" dirty="0" smtClean="0">
                <a:solidFill>
                  <a:schemeClr val="bg1"/>
                </a:solidFill>
              </a:rPr>
              <a:t>проблемы;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1800" b="1" dirty="0" smtClean="0">
                <a:solidFill>
                  <a:schemeClr val="bg1"/>
                </a:solidFill>
              </a:rPr>
              <a:t>уметь </a:t>
            </a:r>
            <a:r>
              <a:rPr lang="ru-RU" sz="1800" b="1" dirty="0">
                <a:solidFill>
                  <a:schemeClr val="bg1"/>
                </a:solidFill>
              </a:rPr>
              <a:t>интегрировать знания из различных областей для решения проблематики выбранных проектов.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91854">
            <a:off x="8749129" y="4376094"/>
            <a:ext cx="1944687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0" descr="Картинки по запросу школьная доска 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3623" y="4274640"/>
            <a:ext cx="2420407" cy="1867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61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атематика 2 класс\Вычитание двузначных чисел с переходом через десяток\малыши и плакат [преобразованный]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00287" y="1815180"/>
            <a:ext cx="7591425" cy="4488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66444" y="3121904"/>
            <a:ext cx="48090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Поисковый этап</a:t>
            </a:r>
            <a:endParaRPr lang="ru-RU" sz="2400" b="1" dirty="0"/>
          </a:p>
        </p:txBody>
      </p:sp>
      <p:sp>
        <p:nvSpPr>
          <p:cNvPr id="4" name="Заголовок 5"/>
          <p:cNvSpPr txBox="1">
            <a:spLocks/>
          </p:cNvSpPr>
          <p:nvPr/>
        </p:nvSpPr>
        <p:spPr>
          <a:xfrm>
            <a:off x="519448" y="628677"/>
            <a:ext cx="11153104" cy="118650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8238BA"/>
                </a:solidFill>
              </a:rPr>
              <a:t>Этапы работы над проектом</a:t>
            </a:r>
          </a:p>
          <a:p>
            <a:endParaRPr lang="ru-RU" sz="3200" b="1" dirty="0">
              <a:solidFill>
                <a:srgbClr val="8238BA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54311" y="3645607"/>
            <a:ext cx="423333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/>
              <a:t>определение тематического поля и темы </a:t>
            </a:r>
            <a:r>
              <a:rPr lang="ru-RU" sz="2000" dirty="0" smtClean="0"/>
              <a:t>проекта;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поиск </a:t>
            </a:r>
            <a:r>
              <a:rPr lang="ru-RU" sz="2000" dirty="0"/>
              <a:t>и анализ </a:t>
            </a:r>
            <a:r>
              <a:rPr lang="ru-RU" sz="2000" dirty="0" smtClean="0"/>
              <a:t>проблемы;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постановка </a:t>
            </a:r>
            <a:r>
              <a:rPr lang="ru-RU" sz="2000" dirty="0"/>
              <a:t>цели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2608622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атематика 2 класс\Вычитание двузначных чисел с переходом через десяток\малыши и плакат [преобразованный]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00287" y="1815180"/>
            <a:ext cx="7591425" cy="4488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66444" y="2868493"/>
            <a:ext cx="48090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Аналитический этап</a:t>
            </a:r>
            <a:endParaRPr lang="ru-RU" sz="2400" b="1" dirty="0"/>
          </a:p>
        </p:txBody>
      </p:sp>
      <p:sp>
        <p:nvSpPr>
          <p:cNvPr id="4" name="Заголовок 5"/>
          <p:cNvSpPr txBox="1">
            <a:spLocks/>
          </p:cNvSpPr>
          <p:nvPr/>
        </p:nvSpPr>
        <p:spPr>
          <a:xfrm>
            <a:off x="519448" y="628677"/>
            <a:ext cx="11153104" cy="118650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8238BA"/>
                </a:solidFill>
              </a:rPr>
              <a:t>Этапы работы над проектом</a:t>
            </a:r>
          </a:p>
          <a:p>
            <a:endParaRPr lang="ru-RU" sz="3200" b="1" dirty="0">
              <a:solidFill>
                <a:srgbClr val="8238BA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54311" y="3261781"/>
            <a:ext cx="423333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/>
              <a:t>анализ имеющейся </a:t>
            </a:r>
            <a:r>
              <a:rPr lang="ru-RU" sz="2000" dirty="0" smtClean="0"/>
              <a:t>информации;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поиск </a:t>
            </a:r>
            <a:r>
              <a:rPr lang="ru-RU" sz="2000" dirty="0"/>
              <a:t>информационных </a:t>
            </a:r>
            <a:r>
              <a:rPr lang="ru-RU" sz="2000" dirty="0" smtClean="0"/>
              <a:t>лакун;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 smtClean="0"/>
              <a:t>с</a:t>
            </a:r>
            <a:r>
              <a:rPr lang="ru-RU" sz="2000" dirty="0" smtClean="0"/>
              <a:t>бор </a:t>
            </a:r>
            <a:r>
              <a:rPr lang="ru-RU" sz="2000" dirty="0"/>
              <a:t>и изучение </a:t>
            </a:r>
            <a:r>
              <a:rPr lang="ru-RU" sz="2000" dirty="0" smtClean="0"/>
              <a:t>информации;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поиск </a:t>
            </a:r>
            <a:r>
              <a:rPr lang="ru-RU" sz="2000" dirty="0"/>
              <a:t>оптимального способа достижения </a:t>
            </a:r>
            <a:r>
              <a:rPr lang="ru-RU" sz="2000" dirty="0" smtClean="0"/>
              <a:t>цели, построение </a:t>
            </a:r>
            <a:r>
              <a:rPr lang="ru-RU" sz="2000" dirty="0"/>
              <a:t>алгоритма </a:t>
            </a:r>
            <a:r>
              <a:rPr lang="ru-RU" sz="2000" dirty="0" smtClean="0"/>
              <a:t>деятельности;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составление </a:t>
            </a:r>
            <a:r>
              <a:rPr lang="ru-RU" sz="2000" dirty="0"/>
              <a:t>плана реализации </a:t>
            </a:r>
            <a:r>
              <a:rPr lang="ru-RU" sz="2000" dirty="0" smtClean="0"/>
              <a:t>проекта;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анализ </a:t>
            </a:r>
            <a:r>
              <a:rPr lang="ru-RU" sz="2000" dirty="0"/>
              <a:t>ресурсов.</a:t>
            </a:r>
          </a:p>
        </p:txBody>
      </p:sp>
    </p:spTree>
    <p:extLst>
      <p:ext uri="{BB962C8B-B14F-4D97-AF65-F5344CB8AC3E}">
        <p14:creationId xmlns:p14="http://schemas.microsoft.com/office/powerpoint/2010/main" val="793582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атематика 2 класс\Вычитание двузначных чисел с переходом через десяток\малыши и плакат [преобразованный]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00287" y="1815180"/>
            <a:ext cx="7591425" cy="4488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66444" y="3173296"/>
            <a:ext cx="48090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Практический этап</a:t>
            </a:r>
            <a:endParaRPr lang="ru-RU" sz="2400" b="1" dirty="0"/>
          </a:p>
        </p:txBody>
      </p:sp>
      <p:sp>
        <p:nvSpPr>
          <p:cNvPr id="4" name="Заголовок 5"/>
          <p:cNvSpPr txBox="1">
            <a:spLocks/>
          </p:cNvSpPr>
          <p:nvPr/>
        </p:nvSpPr>
        <p:spPr>
          <a:xfrm>
            <a:off x="519448" y="628677"/>
            <a:ext cx="11153104" cy="118650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8238BA"/>
                </a:solidFill>
              </a:rPr>
              <a:t>Этапы работы над проектом</a:t>
            </a:r>
          </a:p>
          <a:p>
            <a:endParaRPr lang="ru-RU" sz="3200" b="1" dirty="0">
              <a:solidFill>
                <a:srgbClr val="8238BA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54311" y="3781075"/>
            <a:ext cx="423333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/>
              <a:t>выполнение запланированных технологических </a:t>
            </a:r>
            <a:r>
              <a:rPr lang="ru-RU" sz="2000" dirty="0" smtClean="0"/>
              <a:t>операций;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текущий </a:t>
            </a:r>
            <a:r>
              <a:rPr lang="ru-RU" sz="2000" dirty="0"/>
              <a:t>контроль </a:t>
            </a:r>
            <a:r>
              <a:rPr lang="ru-RU" sz="2000" dirty="0" smtClean="0"/>
              <a:t>качества;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при необходимости внесение изменений </a:t>
            </a:r>
            <a:r>
              <a:rPr lang="ru-RU" sz="2000" dirty="0"/>
              <a:t>в конструкцию и технологию.</a:t>
            </a:r>
          </a:p>
        </p:txBody>
      </p:sp>
    </p:spTree>
    <p:extLst>
      <p:ext uri="{BB962C8B-B14F-4D97-AF65-F5344CB8AC3E}">
        <p14:creationId xmlns:p14="http://schemas.microsoft.com/office/powerpoint/2010/main" val="1864849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атематика 2 класс\Вычитание двузначных чисел с переходом через десяток\малыши и плакат [преобразованный]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00287" y="1815180"/>
            <a:ext cx="7591425" cy="4488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66444" y="3150718"/>
            <a:ext cx="48090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Презентационный этап</a:t>
            </a:r>
            <a:endParaRPr lang="ru-RU" sz="2400" b="1" dirty="0"/>
          </a:p>
        </p:txBody>
      </p:sp>
      <p:sp>
        <p:nvSpPr>
          <p:cNvPr id="4" name="Заголовок 5"/>
          <p:cNvSpPr txBox="1">
            <a:spLocks/>
          </p:cNvSpPr>
          <p:nvPr/>
        </p:nvSpPr>
        <p:spPr>
          <a:xfrm>
            <a:off x="519448" y="628677"/>
            <a:ext cx="11153104" cy="118650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8238BA"/>
                </a:solidFill>
              </a:rPr>
              <a:t>Этапы работы над проектом</a:t>
            </a:r>
          </a:p>
          <a:p>
            <a:endParaRPr lang="ru-RU" sz="3200" b="1" dirty="0">
              <a:solidFill>
                <a:srgbClr val="8238BA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54311" y="3781075"/>
            <a:ext cx="423333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/>
              <a:t>подготовка презентационных материалов;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/>
              <a:t>презентация проекта;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/>
              <a:t>изучение возможностей использования результатов </a:t>
            </a:r>
            <a:r>
              <a:rPr lang="ru-RU" sz="2000" dirty="0" smtClean="0"/>
              <a:t>проекта.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3603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атематика 2 класс\Вычитание двузначных чисел с переходом через десяток\малыши и плакат [преобразованный]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00287" y="1815180"/>
            <a:ext cx="7591425" cy="4488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66444" y="3150718"/>
            <a:ext cx="48090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Контрольный этап</a:t>
            </a:r>
            <a:endParaRPr lang="ru-RU" sz="2400" b="1" dirty="0"/>
          </a:p>
        </p:txBody>
      </p:sp>
      <p:sp>
        <p:nvSpPr>
          <p:cNvPr id="4" name="Заголовок 5"/>
          <p:cNvSpPr txBox="1">
            <a:spLocks/>
          </p:cNvSpPr>
          <p:nvPr/>
        </p:nvSpPr>
        <p:spPr>
          <a:xfrm>
            <a:off x="519448" y="628677"/>
            <a:ext cx="11153104" cy="118650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8238BA"/>
                </a:solidFill>
              </a:rPr>
              <a:t>Этапы работы над проектом</a:t>
            </a:r>
          </a:p>
          <a:p>
            <a:endParaRPr lang="ru-RU" sz="3200" b="1" dirty="0">
              <a:solidFill>
                <a:srgbClr val="8238BA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54311" y="3781075"/>
            <a:ext cx="423333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/>
              <a:t>анализ результатов выполнения проекта;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/>
              <a:t>оценка качества выполнения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3165182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848225" y="3025193"/>
            <a:ext cx="60293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П</a:t>
            </a:r>
            <a:r>
              <a:rPr lang="ru-RU" sz="2400" i="1" dirty="0" smtClean="0"/>
              <a:t>роектное </a:t>
            </a:r>
            <a:r>
              <a:rPr lang="ru-RU" sz="2400" i="1" dirty="0"/>
              <a:t>обучение направлено на всестороннее упражнение ума и развитие мышления.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40284" y="5453063"/>
            <a:ext cx="2202678" cy="4572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П.Ф. </a:t>
            </a:r>
            <a:r>
              <a:rPr lang="ru-RU" b="1" dirty="0" err="1"/>
              <a:t>Каптерев</a:t>
            </a:r>
            <a:endParaRPr lang="ru-RU" dirty="0"/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532895" y="739517"/>
            <a:ext cx="11153104" cy="90507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8238BA"/>
                </a:solidFill>
              </a:rPr>
              <a:t>Развитие проектного обучения в России</a:t>
            </a:r>
            <a:endParaRPr lang="ru-RU" sz="3200" b="1" dirty="0">
              <a:solidFill>
                <a:srgbClr val="8238BA"/>
              </a:solidFill>
            </a:endParaRPr>
          </a:p>
        </p:txBody>
      </p:sp>
      <p:pic>
        <p:nvPicPr>
          <p:cNvPr id="2056" name="Picture 8" descr="Картинки по запросу вензеля 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56509" y="2018829"/>
            <a:ext cx="2441416" cy="101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Картинки по запросу вензеля 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43700" y="3856190"/>
            <a:ext cx="1828800" cy="807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Картинки по запросу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38"/>
          <a:stretch/>
        </p:blipFill>
        <p:spPr bwMode="auto">
          <a:xfrm flipH="1">
            <a:off x="1694234" y="1752601"/>
            <a:ext cx="2258251" cy="348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099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5"/>
          <p:cNvSpPr txBox="1">
            <a:spLocks/>
          </p:cNvSpPr>
          <p:nvPr/>
        </p:nvSpPr>
        <p:spPr>
          <a:xfrm>
            <a:off x="866776" y="1275758"/>
            <a:ext cx="4848224" cy="118650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8238BA"/>
                </a:solidFill>
              </a:rPr>
              <a:t>Основные требования </a:t>
            </a:r>
          </a:p>
          <a:p>
            <a:r>
              <a:rPr lang="ru-RU" sz="3200" b="1" dirty="0" smtClean="0">
                <a:solidFill>
                  <a:srgbClr val="8238BA"/>
                </a:solidFill>
              </a:rPr>
              <a:t>к использованию метода проектов</a:t>
            </a:r>
            <a:endParaRPr lang="ru-RU" sz="3200" b="1" dirty="0">
              <a:solidFill>
                <a:srgbClr val="8238BA"/>
              </a:solidFill>
            </a:endParaRPr>
          </a:p>
        </p:txBody>
      </p:sp>
      <p:sp>
        <p:nvSpPr>
          <p:cNvPr id="9" name="Заголовок 5"/>
          <p:cNvSpPr txBox="1">
            <a:spLocks/>
          </p:cNvSpPr>
          <p:nvPr/>
        </p:nvSpPr>
        <p:spPr>
          <a:xfrm>
            <a:off x="1418683" y="2446986"/>
            <a:ext cx="3468710" cy="46363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800" dirty="0" smtClean="0"/>
              <a:t>(по </a:t>
            </a:r>
            <a:r>
              <a:rPr lang="ru-RU" sz="1800" dirty="0" err="1" smtClean="0"/>
              <a:t>Полат</a:t>
            </a:r>
            <a:r>
              <a:rPr lang="ru-RU" sz="1800" dirty="0" smtClean="0"/>
              <a:t> Е.С.) </a:t>
            </a:r>
            <a:endParaRPr lang="ru-RU" sz="1800" b="1" dirty="0">
              <a:solidFill>
                <a:srgbClr val="8238BA"/>
              </a:solidFill>
            </a:endParaRPr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766745" y="3159049"/>
            <a:ext cx="5221305" cy="151027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>
              <a:buAutoNum type="arabicPeriod"/>
            </a:pPr>
            <a:r>
              <a:rPr lang="ru-RU" sz="2000" b="1" dirty="0" smtClean="0"/>
              <a:t>Наличие </a:t>
            </a:r>
            <a:r>
              <a:rPr lang="ru-RU" sz="2000" b="1" dirty="0"/>
              <a:t>значимой в исследовательском плане </a:t>
            </a:r>
            <a:r>
              <a:rPr lang="ru-RU" sz="2000" b="1" dirty="0" smtClean="0"/>
              <a:t>проблемы или задачи, </a:t>
            </a:r>
            <a:r>
              <a:rPr lang="ru-RU" sz="2000" b="1" dirty="0"/>
              <a:t>требующей интегрированного знания, исследовательского поиска </a:t>
            </a:r>
            <a:endParaRPr lang="ru-RU" sz="2000" b="1" dirty="0" smtClean="0"/>
          </a:p>
          <a:p>
            <a:r>
              <a:rPr lang="ru-RU" sz="2000" b="1" dirty="0" smtClean="0"/>
              <a:t>для её решения</a:t>
            </a:r>
            <a:endParaRPr lang="ru-RU" sz="2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2849" y="2909615"/>
            <a:ext cx="4072959" cy="3054719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554541" y="735838"/>
            <a:ext cx="48295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/>
              <a:t>исследование демографической проблемы в разных регионах мира; </a:t>
            </a:r>
            <a:endParaRPr lang="ru-RU" sz="20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создание </a:t>
            </a:r>
            <a:r>
              <a:rPr lang="ru-RU" sz="2000" dirty="0"/>
              <a:t>серии репортажей из разных концов земного </a:t>
            </a:r>
            <a:r>
              <a:rPr lang="ru-RU" sz="2000" dirty="0" smtClean="0"/>
              <a:t>шара;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исследование влияния </a:t>
            </a:r>
            <a:r>
              <a:rPr lang="ru-RU" sz="2000" dirty="0"/>
              <a:t>молодёжных </a:t>
            </a:r>
            <a:r>
              <a:rPr lang="ru-RU" sz="2000" dirty="0" smtClean="0"/>
              <a:t>субкультур.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8893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5"/>
          <p:cNvSpPr txBox="1">
            <a:spLocks/>
          </p:cNvSpPr>
          <p:nvPr/>
        </p:nvSpPr>
        <p:spPr>
          <a:xfrm>
            <a:off x="866776" y="1275758"/>
            <a:ext cx="4848224" cy="118650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8238BA"/>
                </a:solidFill>
              </a:rPr>
              <a:t>Основные требования </a:t>
            </a:r>
          </a:p>
          <a:p>
            <a:r>
              <a:rPr lang="ru-RU" sz="3200" b="1" dirty="0" smtClean="0">
                <a:solidFill>
                  <a:srgbClr val="8238BA"/>
                </a:solidFill>
              </a:rPr>
              <a:t>к использованию метода проектов</a:t>
            </a:r>
            <a:endParaRPr lang="ru-RU" sz="3200" b="1" dirty="0">
              <a:solidFill>
                <a:srgbClr val="8238BA"/>
              </a:solidFill>
            </a:endParaRPr>
          </a:p>
        </p:txBody>
      </p:sp>
      <p:sp>
        <p:nvSpPr>
          <p:cNvPr id="9" name="Заголовок 5"/>
          <p:cNvSpPr txBox="1">
            <a:spLocks/>
          </p:cNvSpPr>
          <p:nvPr/>
        </p:nvSpPr>
        <p:spPr>
          <a:xfrm>
            <a:off x="1418683" y="2446986"/>
            <a:ext cx="3468710" cy="46363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800" dirty="0" smtClean="0"/>
              <a:t>(по </a:t>
            </a:r>
            <a:r>
              <a:rPr lang="ru-RU" sz="1800" dirty="0" err="1" smtClean="0"/>
              <a:t>Полат</a:t>
            </a:r>
            <a:r>
              <a:rPr lang="ru-RU" sz="1800" dirty="0" smtClean="0"/>
              <a:t> Е.С.) </a:t>
            </a:r>
            <a:endParaRPr lang="ru-RU" sz="1800" b="1" dirty="0">
              <a:solidFill>
                <a:srgbClr val="8238BA"/>
              </a:solidFill>
            </a:endParaRPr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466185" y="2910625"/>
            <a:ext cx="5373705" cy="145665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b="1" dirty="0" smtClean="0"/>
              <a:t>2. </a:t>
            </a:r>
            <a:r>
              <a:rPr lang="ru-RU" sz="2000" b="1" dirty="0"/>
              <a:t>П</a:t>
            </a:r>
            <a:r>
              <a:rPr lang="ru-RU" sz="2000" b="1" dirty="0" smtClean="0"/>
              <a:t>рактическая</a:t>
            </a:r>
            <a:r>
              <a:rPr lang="ru-RU" sz="2000" b="1" dirty="0"/>
              <a:t>, </a:t>
            </a:r>
            <a:r>
              <a:rPr lang="ru-RU" sz="2000" b="1" dirty="0" smtClean="0"/>
              <a:t>теоретическая и познавательная </a:t>
            </a:r>
            <a:r>
              <a:rPr lang="ru-RU" sz="2000" b="1" dirty="0"/>
              <a:t>значимость </a:t>
            </a:r>
            <a:endParaRPr lang="ru-RU" sz="2000" b="1" dirty="0" smtClean="0"/>
          </a:p>
          <a:p>
            <a:r>
              <a:rPr lang="ru-RU" sz="2000" b="1" dirty="0" smtClean="0"/>
              <a:t>предполагаемых результатов</a:t>
            </a:r>
            <a:endParaRPr lang="ru-RU" sz="2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511221" y="841281"/>
            <a:ext cx="48295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 </a:t>
            </a:r>
            <a:r>
              <a:rPr lang="ru-RU" sz="2000" dirty="0"/>
              <a:t>доклад </a:t>
            </a:r>
            <a:r>
              <a:rPr lang="ru-RU" sz="2000" dirty="0" smtClean="0"/>
              <a:t>о </a:t>
            </a:r>
            <a:r>
              <a:rPr lang="ru-RU" sz="2000" dirty="0"/>
              <a:t>демографическом состоянии данного </a:t>
            </a:r>
            <a:r>
              <a:rPr lang="ru-RU" sz="2000" dirty="0" smtClean="0"/>
              <a:t>региона;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выпуск </a:t>
            </a:r>
            <a:r>
              <a:rPr lang="ru-RU" sz="2000" dirty="0"/>
              <a:t>газеты, </a:t>
            </a:r>
            <a:r>
              <a:rPr lang="ru-RU" sz="2000" dirty="0" smtClean="0"/>
              <a:t>альманаха;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репортаж </a:t>
            </a:r>
            <a:r>
              <a:rPr lang="ru-RU" sz="2000" dirty="0"/>
              <a:t>с места </a:t>
            </a:r>
            <a:r>
              <a:rPr lang="ru-RU" sz="2000" dirty="0" smtClean="0"/>
              <a:t>событий.</a:t>
            </a:r>
            <a:endParaRPr lang="ru-RU" sz="2000" dirty="0"/>
          </a:p>
        </p:txBody>
      </p:sp>
      <p:pic>
        <p:nvPicPr>
          <p:cNvPr id="6146" name="Picture 2" descr="Картинки по запросу учебный долад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2934" y="2475329"/>
            <a:ext cx="3486150" cy="31738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50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5"/>
          <p:cNvSpPr txBox="1">
            <a:spLocks/>
          </p:cNvSpPr>
          <p:nvPr/>
        </p:nvSpPr>
        <p:spPr>
          <a:xfrm>
            <a:off x="866776" y="1275758"/>
            <a:ext cx="4848224" cy="118650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8238BA"/>
                </a:solidFill>
              </a:rPr>
              <a:t>Основные требования </a:t>
            </a:r>
          </a:p>
          <a:p>
            <a:r>
              <a:rPr lang="ru-RU" sz="3200" b="1" dirty="0" smtClean="0">
                <a:solidFill>
                  <a:srgbClr val="8238BA"/>
                </a:solidFill>
              </a:rPr>
              <a:t>к использованию метода проектов</a:t>
            </a:r>
            <a:endParaRPr lang="ru-RU" sz="3200" b="1" dirty="0">
              <a:solidFill>
                <a:srgbClr val="8238BA"/>
              </a:solidFill>
            </a:endParaRPr>
          </a:p>
        </p:txBody>
      </p:sp>
      <p:sp>
        <p:nvSpPr>
          <p:cNvPr id="9" name="Заголовок 5"/>
          <p:cNvSpPr txBox="1">
            <a:spLocks/>
          </p:cNvSpPr>
          <p:nvPr/>
        </p:nvSpPr>
        <p:spPr>
          <a:xfrm>
            <a:off x="1418683" y="2446986"/>
            <a:ext cx="3468710" cy="46363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800" dirty="0" smtClean="0"/>
              <a:t>(по </a:t>
            </a:r>
            <a:r>
              <a:rPr lang="ru-RU" sz="1800" dirty="0" err="1" smtClean="0"/>
              <a:t>Полат</a:t>
            </a:r>
            <a:r>
              <a:rPr lang="ru-RU" sz="1800" dirty="0" smtClean="0"/>
              <a:t> Е.С.) </a:t>
            </a:r>
            <a:endParaRPr lang="ru-RU" sz="1800" b="1" dirty="0">
              <a:solidFill>
                <a:srgbClr val="8238BA"/>
              </a:solidFill>
            </a:endParaRPr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821775" y="2789297"/>
            <a:ext cx="4540447" cy="145665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b="1" dirty="0"/>
              <a:t>3. </a:t>
            </a:r>
            <a:r>
              <a:rPr lang="ru-RU" sz="2000" b="1" dirty="0" smtClean="0"/>
              <a:t>Самостоятельная деятельность учащихся</a:t>
            </a:r>
            <a:endParaRPr lang="ru-RU" sz="2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522508" y="1275758"/>
            <a:ext cx="48295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 индивидуальная;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парная;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групповая.</a:t>
            </a:r>
            <a:endParaRPr lang="ru-RU" sz="2000" dirty="0"/>
          </a:p>
        </p:txBody>
      </p:sp>
      <p:pic>
        <p:nvPicPr>
          <p:cNvPr id="8194" name="Picture 2" descr="Картинки по запросу человечки для презентации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84745" y="2910625"/>
            <a:ext cx="2705101" cy="29377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65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5"/>
          <p:cNvSpPr txBox="1">
            <a:spLocks/>
          </p:cNvSpPr>
          <p:nvPr/>
        </p:nvSpPr>
        <p:spPr>
          <a:xfrm>
            <a:off x="866776" y="1275758"/>
            <a:ext cx="4848224" cy="118650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8238BA"/>
                </a:solidFill>
              </a:rPr>
              <a:t>Классификация </a:t>
            </a:r>
          </a:p>
          <a:p>
            <a:r>
              <a:rPr lang="ru-RU" sz="2800" b="1" dirty="0" smtClean="0">
                <a:solidFill>
                  <a:srgbClr val="8238BA"/>
                </a:solidFill>
              </a:rPr>
              <a:t>типов проектов</a:t>
            </a:r>
            <a:endParaRPr lang="ru-RU" sz="2800" b="1" dirty="0">
              <a:solidFill>
                <a:srgbClr val="8238B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34149" y="3171806"/>
            <a:ext cx="48295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 краткосрочные </a:t>
            </a:r>
            <a:r>
              <a:rPr lang="ru-RU" sz="2000" dirty="0"/>
              <a:t>(разрабатываются на одном, двух уроках</a:t>
            </a:r>
            <a:r>
              <a:rPr lang="ru-RU" sz="2000" dirty="0" smtClean="0"/>
              <a:t>);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 </a:t>
            </a:r>
            <a:r>
              <a:rPr lang="ru-RU" sz="2000" dirty="0"/>
              <a:t>средней продолжительности (занимают изучение одной, двух </a:t>
            </a:r>
            <a:r>
              <a:rPr lang="ru-RU" sz="2000" dirty="0" smtClean="0"/>
              <a:t>тем);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долгосрочные </a:t>
            </a:r>
            <a:r>
              <a:rPr lang="ru-RU" sz="2000" dirty="0"/>
              <a:t>(разрабатываются в течение длительного времени, чаще проводятся во </a:t>
            </a:r>
            <a:r>
              <a:rPr lang="ru-RU" sz="2000" dirty="0" err="1" smtClean="0"/>
              <a:t>внеучебное</a:t>
            </a:r>
            <a:r>
              <a:rPr lang="ru-RU" sz="2000" dirty="0" smtClean="0"/>
              <a:t> </a:t>
            </a:r>
            <a:r>
              <a:rPr lang="ru-RU" sz="2000" dirty="0"/>
              <a:t>время, хотя этапы разработки проектов отслеживаются и на уроках).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232" y="1403122"/>
            <a:ext cx="3459988" cy="3292475"/>
          </a:xfrm>
          <a:prstGeom prst="rect">
            <a:avLst/>
          </a:prstGeom>
        </p:spPr>
      </p:pic>
      <p:sp>
        <p:nvSpPr>
          <p:cNvPr id="14" name="Заголовок 5"/>
          <p:cNvSpPr txBox="1">
            <a:spLocks/>
          </p:cNvSpPr>
          <p:nvPr/>
        </p:nvSpPr>
        <p:spPr>
          <a:xfrm>
            <a:off x="6779501" y="2494546"/>
            <a:ext cx="3360737" cy="145665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b="1" dirty="0" smtClean="0">
                <a:solidFill>
                  <a:schemeClr val="bg1"/>
                </a:solidFill>
              </a:rPr>
              <a:t>По продолжительности времени проведения проекта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91854">
            <a:off x="9585678" y="3663961"/>
            <a:ext cx="1944687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536708">
            <a:off x="10311666" y="443518"/>
            <a:ext cx="687844" cy="1213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448288">
            <a:off x="9326320" y="5348114"/>
            <a:ext cx="1369357" cy="604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448288">
            <a:off x="11039760" y="1706337"/>
            <a:ext cx="691646" cy="646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11009" flipH="1">
            <a:off x="7655156" y="5415256"/>
            <a:ext cx="1369357" cy="604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003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232" y="1403122"/>
            <a:ext cx="3459988" cy="3292475"/>
          </a:xfrm>
          <a:prstGeom prst="rect">
            <a:avLst/>
          </a:prstGeom>
        </p:spPr>
      </p:pic>
      <p:sp>
        <p:nvSpPr>
          <p:cNvPr id="8" name="Заголовок 5"/>
          <p:cNvSpPr txBox="1">
            <a:spLocks/>
          </p:cNvSpPr>
          <p:nvPr/>
        </p:nvSpPr>
        <p:spPr>
          <a:xfrm>
            <a:off x="866776" y="1275758"/>
            <a:ext cx="4848224" cy="118650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8238BA"/>
                </a:solidFill>
              </a:rPr>
              <a:t>Классификация </a:t>
            </a:r>
          </a:p>
          <a:p>
            <a:r>
              <a:rPr lang="ru-RU" sz="2800" b="1" dirty="0" smtClean="0">
                <a:solidFill>
                  <a:srgbClr val="8238BA"/>
                </a:solidFill>
              </a:rPr>
              <a:t>типов проектов</a:t>
            </a:r>
            <a:endParaRPr lang="ru-RU" sz="2800" b="1" dirty="0">
              <a:solidFill>
                <a:srgbClr val="8238B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66776" y="3121189"/>
            <a:ext cx="48295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индивидуальные </a:t>
            </a:r>
            <a:r>
              <a:rPr lang="ru-RU" sz="2000" dirty="0"/>
              <a:t>проекты, выполняемые самостоятельно одним </a:t>
            </a:r>
            <a:r>
              <a:rPr lang="ru-RU" sz="2000" dirty="0" smtClean="0"/>
              <a:t>ребёнком;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коллективные проекты: парные и групповые. </a:t>
            </a:r>
            <a:endParaRPr lang="ru-RU" sz="2000" dirty="0"/>
          </a:p>
        </p:txBody>
      </p:sp>
      <p:sp>
        <p:nvSpPr>
          <p:cNvPr id="12" name="Заголовок 5"/>
          <p:cNvSpPr txBox="1">
            <a:spLocks/>
          </p:cNvSpPr>
          <p:nvPr/>
        </p:nvSpPr>
        <p:spPr>
          <a:xfrm>
            <a:off x="6835857" y="2540878"/>
            <a:ext cx="3360737" cy="145665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b="1" dirty="0">
                <a:solidFill>
                  <a:schemeClr val="bg1"/>
                </a:solidFill>
              </a:rPr>
              <a:t>По количеству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r>
              <a:rPr lang="ru-RU" sz="2000" b="1" dirty="0" smtClean="0">
                <a:solidFill>
                  <a:schemeClr val="bg1"/>
                </a:solidFill>
              </a:rPr>
              <a:t>участников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536708">
            <a:off x="5022859" y="4384893"/>
            <a:ext cx="687844" cy="1213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448288">
            <a:off x="2461073" y="5133137"/>
            <a:ext cx="691646" cy="646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11009" flipH="1">
            <a:off x="3271861" y="4873609"/>
            <a:ext cx="1369357" cy="604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91854">
            <a:off x="9585678" y="3663961"/>
            <a:ext cx="1944687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536708">
            <a:off x="8658704" y="4721722"/>
            <a:ext cx="687844" cy="1213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3415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232" y="1403122"/>
            <a:ext cx="3459988" cy="3292475"/>
          </a:xfrm>
          <a:prstGeom prst="rect">
            <a:avLst/>
          </a:prstGeom>
        </p:spPr>
      </p:pic>
      <p:sp>
        <p:nvSpPr>
          <p:cNvPr id="8" name="Заголовок 5"/>
          <p:cNvSpPr txBox="1">
            <a:spLocks/>
          </p:cNvSpPr>
          <p:nvPr/>
        </p:nvSpPr>
        <p:spPr>
          <a:xfrm>
            <a:off x="866776" y="1275758"/>
            <a:ext cx="4848224" cy="118650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8238BA"/>
                </a:solidFill>
              </a:rPr>
              <a:t>Классификация </a:t>
            </a:r>
          </a:p>
          <a:p>
            <a:r>
              <a:rPr lang="ru-RU" sz="2800" b="1" dirty="0" smtClean="0">
                <a:solidFill>
                  <a:srgbClr val="8238BA"/>
                </a:solidFill>
              </a:rPr>
              <a:t>типов проектов</a:t>
            </a:r>
            <a:endParaRPr lang="ru-RU" sz="2800" b="1" dirty="0">
              <a:solidFill>
                <a:srgbClr val="8238B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11572" y="3064381"/>
            <a:ext cx="48295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 исследовательские;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 игровые;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творческие;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практико-ориентированные;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познавательные </a:t>
            </a:r>
            <a:r>
              <a:rPr lang="ru-RU" sz="2000" dirty="0"/>
              <a:t>проекты.</a:t>
            </a:r>
          </a:p>
        </p:txBody>
      </p:sp>
      <p:sp>
        <p:nvSpPr>
          <p:cNvPr id="12" name="Заголовок 5"/>
          <p:cNvSpPr txBox="1">
            <a:spLocks/>
          </p:cNvSpPr>
          <p:nvPr/>
        </p:nvSpPr>
        <p:spPr>
          <a:xfrm>
            <a:off x="6885483" y="2630946"/>
            <a:ext cx="3360737" cy="145665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b="1" dirty="0" smtClean="0">
                <a:solidFill>
                  <a:schemeClr val="bg1"/>
                </a:solidFill>
              </a:rPr>
              <a:t>По способу </a:t>
            </a:r>
            <a:r>
              <a:rPr lang="ru-RU" sz="2000" b="1" dirty="0">
                <a:solidFill>
                  <a:schemeClr val="bg1"/>
                </a:solidFill>
              </a:rPr>
              <a:t>преобладающей деятельности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536708">
            <a:off x="5878770" y="2800183"/>
            <a:ext cx="687844" cy="1213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448288">
            <a:off x="6219404" y="1295841"/>
            <a:ext cx="691646" cy="646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11009" flipH="1">
            <a:off x="7655155" y="5415256"/>
            <a:ext cx="1369357" cy="604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91854">
            <a:off x="9585678" y="3663961"/>
            <a:ext cx="1944687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536708">
            <a:off x="8658704" y="4721722"/>
            <a:ext cx="687844" cy="1213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319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448288">
            <a:off x="4340084" y="3028248"/>
            <a:ext cx="691646" cy="646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4932" y="2886973"/>
            <a:ext cx="3225949" cy="3069767"/>
          </a:xfrm>
          <a:prstGeom prst="rect">
            <a:avLst/>
          </a:prstGeom>
        </p:spPr>
      </p:pic>
      <p:sp>
        <p:nvSpPr>
          <p:cNvPr id="8" name="Заголовок 5"/>
          <p:cNvSpPr txBox="1">
            <a:spLocks/>
          </p:cNvSpPr>
          <p:nvPr/>
        </p:nvSpPr>
        <p:spPr>
          <a:xfrm>
            <a:off x="866776" y="1275758"/>
            <a:ext cx="4848224" cy="118650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8238BA"/>
                </a:solidFill>
              </a:rPr>
              <a:t>Виды проектов </a:t>
            </a:r>
          </a:p>
          <a:p>
            <a:r>
              <a:rPr lang="ru-RU" sz="2800" b="1" dirty="0" smtClean="0">
                <a:solidFill>
                  <a:srgbClr val="8238BA"/>
                </a:solidFill>
              </a:rPr>
              <a:t>по способу преобладающей деятельности</a:t>
            </a:r>
            <a:endParaRPr lang="ru-RU" sz="2800" b="1" dirty="0">
              <a:solidFill>
                <a:srgbClr val="8238B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96372" y="831045"/>
            <a:ext cx="482957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Не </a:t>
            </a:r>
            <a:r>
              <a:rPr lang="ru-RU" sz="2000" dirty="0"/>
              <a:t>имеют до конца проработанной структуры совместной деятельности, она лишь намечается и подчиняется жанру конечного </a:t>
            </a:r>
            <a:r>
              <a:rPr lang="ru-RU" sz="2000" dirty="0" smtClean="0"/>
              <a:t>результата, </a:t>
            </a:r>
            <a:r>
              <a:rPr lang="ru-RU" sz="2000" dirty="0"/>
              <a:t>логике интересов и совместной деятельности участников проекта. </a:t>
            </a:r>
            <a:endParaRPr lang="ru-RU" sz="2000" dirty="0" smtClean="0"/>
          </a:p>
          <a:p>
            <a:r>
              <a:rPr lang="ru-RU" sz="2000" dirty="0" smtClean="0"/>
              <a:t>Планируемые результаты: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проведение праздника;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создание научного </a:t>
            </a:r>
            <a:r>
              <a:rPr lang="ru-RU" sz="2000" dirty="0"/>
              <a:t>журнала, </a:t>
            </a:r>
            <a:r>
              <a:rPr lang="ru-RU" sz="2000" dirty="0" smtClean="0"/>
              <a:t>видеофильма;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выставка рисунков;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оформление туристических буклетов;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показ </a:t>
            </a:r>
            <a:r>
              <a:rPr lang="ru-RU" sz="2000" dirty="0"/>
              <a:t>любимых </a:t>
            </a:r>
            <a:r>
              <a:rPr lang="ru-RU" sz="2000" dirty="0" smtClean="0"/>
              <a:t>игрушек;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/>
              <a:t>создание сайта.</a:t>
            </a:r>
            <a:endParaRPr lang="ru-RU" sz="2000" dirty="0"/>
          </a:p>
          <a:p>
            <a:endParaRPr lang="ru-RU" sz="2000" dirty="0"/>
          </a:p>
        </p:txBody>
      </p:sp>
      <p:sp>
        <p:nvSpPr>
          <p:cNvPr id="12" name="Заголовок 5"/>
          <p:cNvSpPr txBox="1">
            <a:spLocks/>
          </p:cNvSpPr>
          <p:nvPr/>
        </p:nvSpPr>
        <p:spPr>
          <a:xfrm>
            <a:off x="1794932" y="3874637"/>
            <a:ext cx="3360737" cy="145665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b="1" dirty="0" smtClean="0">
                <a:solidFill>
                  <a:schemeClr val="bg1"/>
                </a:solidFill>
              </a:rPr>
              <a:t>Творческие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проекты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261057">
            <a:off x="4855352" y="3550781"/>
            <a:ext cx="689833" cy="1217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11009" flipH="1">
            <a:off x="3500854" y="5516856"/>
            <a:ext cx="1369357" cy="604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08146" flipH="1">
            <a:off x="509414" y="4621804"/>
            <a:ext cx="1944687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536708">
            <a:off x="4504403" y="4823322"/>
            <a:ext cx="687844" cy="1213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725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2030</TotalTime>
  <Words>477</Words>
  <Application>Microsoft Office PowerPoint</Application>
  <PresentationFormat>Широкоэкранный</PresentationFormat>
  <Paragraphs>99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Garamond</vt:lpstr>
      <vt:lpstr>Trebuchet MS</vt:lpstr>
      <vt:lpstr>Wingdings</vt:lpstr>
      <vt:lpstr>Натуральные материалы</vt:lpstr>
      <vt:lpstr>Метод проектов — один из ведущих методов обучения  в условиях реализации ФГОС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User</cp:lastModifiedBy>
  <cp:revision>222</cp:revision>
  <dcterms:created xsi:type="dcterms:W3CDTF">2017-01-09T10:38:11Z</dcterms:created>
  <dcterms:modified xsi:type="dcterms:W3CDTF">2020-02-11T06:19:55Z</dcterms:modified>
</cp:coreProperties>
</file>