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94" r:id="rId3"/>
    <p:sldId id="346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355" r:id="rId12"/>
    <p:sldId id="358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8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66FF"/>
    <a:srgbClr val="FF9966"/>
    <a:srgbClr val="FF6600"/>
    <a:srgbClr val="BC8FDD"/>
    <a:srgbClr val="66FF66"/>
    <a:srgbClr val="FF6699"/>
    <a:srgbClr val="FF0066"/>
    <a:srgbClr val="24E2F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22" y="90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15155" y="437883"/>
            <a:ext cx="11191741" cy="2232168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0099"/>
                </a:solidFill>
              </a:rPr>
              <a:t>Техники управления учебной деятельностью учащихся как средство реализации ФГОС: </a:t>
            </a:r>
            <a:r>
              <a:rPr lang="ru-RU" sz="4000" dirty="0" smtClean="0">
                <a:solidFill>
                  <a:srgbClr val="000099"/>
                </a:solidFill>
              </a:rPr>
              <a:t/>
            </a:r>
            <a:br>
              <a:rPr lang="ru-RU" sz="4000" dirty="0" smtClean="0">
                <a:solidFill>
                  <a:srgbClr val="000099"/>
                </a:solidFill>
              </a:rPr>
            </a:br>
            <a:r>
              <a:rPr lang="ru-RU" sz="4000" dirty="0" smtClean="0">
                <a:solidFill>
                  <a:srgbClr val="000099"/>
                </a:solidFill>
              </a:rPr>
              <a:t>техника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pic>
        <p:nvPicPr>
          <p:cNvPr id="7" name="Picture 3" descr="D:\Математика 2 класс\1. Десяток. Счёт с десятками до ста\урок учитель класс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625"/>
          <a:stretch/>
        </p:blipFill>
        <p:spPr bwMode="auto">
          <a:xfrm>
            <a:off x="3219719" y="2701913"/>
            <a:ext cx="5469352" cy="3650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875" y="2845984"/>
            <a:ext cx="1927646" cy="180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81764" y="2724282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40541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8143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269338" y="4086226"/>
            <a:ext cx="686313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заранее планируются учителем.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44465" y="4914050"/>
            <a:ext cx="7015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Второстепенные дополняют основные.</a:t>
            </a:r>
            <a:endParaRPr lang="ru-RU" sz="2400" b="1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8602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Основные и второстепенные </a:t>
            </a:r>
          </a:p>
          <a:p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0" name="Заголовок 5"/>
          <p:cNvSpPr txBox="1">
            <a:spLocks/>
          </p:cNvSpPr>
          <p:nvPr/>
        </p:nvSpPr>
        <p:spPr>
          <a:xfrm>
            <a:off x="3294342" y="3062374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вопросы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8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69065" y="2709717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3048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1031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10085" y="4991418"/>
            <a:ext cx="621434" cy="665424"/>
            <a:chOff x="5449207" y="1898388"/>
            <a:chExt cx="663284" cy="794838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41329" y="2070099"/>
              <a:ext cx="631005" cy="615249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83180" y="1898388"/>
              <a:ext cx="52931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329659" y="3291318"/>
            <a:ext cx="686313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Затрагивают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более широкий контекст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изучаемой темы.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84500" y="4113635"/>
            <a:ext cx="6620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Касаются </a:t>
            </a:r>
            <a:r>
              <a:rPr lang="ru-RU" sz="2400" dirty="0"/>
              <a:t>предвидения или практического применения </a:t>
            </a:r>
            <a:r>
              <a:rPr lang="ru-RU" sz="2400" dirty="0" smtClean="0"/>
              <a:t>знаний.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344466" y="5161876"/>
            <a:ext cx="6510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Активизируют </a:t>
            </a:r>
            <a:r>
              <a:rPr lang="ru-RU" sz="2400" dirty="0"/>
              <a:t>познавательную </a:t>
            </a:r>
            <a:r>
              <a:rPr lang="ru-RU" sz="2400" dirty="0" smtClean="0"/>
              <a:t>деятельность.</a:t>
            </a:r>
            <a:endParaRPr lang="ru-RU" sz="2400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5300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Ключевые вопросы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81764" y="2724282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" name="Группа 1"/>
          <p:cNvGrpSpPr/>
          <p:nvPr/>
        </p:nvGrpSpPr>
        <p:grpSpPr>
          <a:xfrm>
            <a:off x="3530599" y="4054160"/>
            <a:ext cx="612000" cy="612000"/>
            <a:chOff x="3530599" y="4054160"/>
            <a:chExt cx="612000" cy="612000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3545771" y="4119149"/>
              <a:ext cx="531839" cy="562184"/>
            </a:xfrm>
            <a:prstGeom prst="cube">
              <a:avLst/>
            </a:prstGeom>
            <a:solidFill>
              <a:srgbClr val="00B05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658941" y="4054160"/>
              <a:ext cx="483658" cy="5966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487875" y="4814342"/>
            <a:ext cx="626041" cy="663575"/>
            <a:chOff x="3487875" y="4814342"/>
            <a:chExt cx="626041" cy="663575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3493053" y="4935080"/>
              <a:ext cx="537659" cy="548016"/>
            </a:xfrm>
            <a:prstGeom prst="cube">
              <a:avLst/>
            </a:prstGeom>
            <a:solidFill>
              <a:srgbClr val="80008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642447" y="4814342"/>
              <a:ext cx="471469" cy="60316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269338" y="4086226"/>
            <a:ext cx="686313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 ли я вас понял…?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44465" y="4914050"/>
            <a:ext cx="7015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Цель: </a:t>
            </a:r>
            <a:r>
              <a:rPr lang="ru-RU" sz="2400" dirty="0"/>
              <a:t>лучше понять то, о </a:t>
            </a:r>
            <a:r>
              <a:rPr lang="ru-RU" sz="2400" dirty="0" smtClean="0"/>
              <a:t>чём </a:t>
            </a:r>
            <a:r>
              <a:rPr lang="ru-RU" sz="2400" dirty="0"/>
              <a:t>говорит </a:t>
            </a:r>
            <a:r>
              <a:rPr lang="ru-RU" sz="2400" dirty="0" smtClean="0"/>
              <a:t>выступающий.</a:t>
            </a:r>
            <a:endParaRPr lang="ru-RU" sz="2400" b="1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321452" y="3102819"/>
            <a:ext cx="8090426" cy="3626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Вопросы на понимание</a:t>
            </a:r>
          </a:p>
        </p:txBody>
      </p:sp>
      <p:sp>
        <p:nvSpPr>
          <p:cNvPr id="16" name="Заголовок 5"/>
          <p:cNvSpPr txBox="1">
            <a:spLocks/>
          </p:cNvSpPr>
          <p:nvPr/>
        </p:nvSpPr>
        <p:spPr>
          <a:xfrm>
            <a:off x="457200" y="5080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 </a:t>
            </a:r>
          </a:p>
          <a:p>
            <a:r>
              <a:rPr lang="ru-RU" sz="4000" dirty="0" smtClean="0">
                <a:solidFill>
                  <a:srgbClr val="000099"/>
                </a:solidFill>
              </a:rPr>
              <a:t>по характеру постановки вопроса</a:t>
            </a:r>
          </a:p>
          <a:p>
            <a:r>
              <a:rPr lang="ru-RU" sz="2400" dirty="0">
                <a:solidFill>
                  <a:srgbClr val="000099"/>
                </a:solidFill>
              </a:rPr>
              <a:t>(</a:t>
            </a:r>
            <a:r>
              <a:rPr lang="ru-RU" sz="2400" dirty="0" err="1" smtClean="0">
                <a:solidFill>
                  <a:srgbClr val="000099"/>
                </a:solidFill>
              </a:rPr>
              <a:t>Н.И.Запрудский</a:t>
            </a:r>
            <a:r>
              <a:rPr lang="ru-RU" sz="2400" dirty="0" smtClean="0">
                <a:solidFill>
                  <a:srgbClr val="000099"/>
                </a:solidFill>
              </a:rPr>
              <a:t>)</a:t>
            </a:r>
            <a:endParaRPr lang="ru-RU" sz="24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10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Прямоугольник 33"/>
            <p:cNvSpPr/>
            <p:nvPr/>
          </p:nvSpPr>
          <p:spPr>
            <a:xfrm>
              <a:off x="4401657" y="3806667"/>
              <a:ext cx="1405414" cy="50700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ru-RU" sz="2000" i="1" dirty="0" smtClean="0">
                  <a:ln w="0"/>
                  <a:latin typeface="Bookman Old Style" panose="02050604050505020204" pitchFamily="18" charset="0"/>
                </a:rPr>
                <a:t>Задача</a:t>
              </a:r>
              <a:endParaRPr lang="ru-RU" sz="2000" b="0" i="1" cap="none" spc="0" dirty="0">
                <a:ln w="0"/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1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Педагогу </a:t>
            </a:r>
            <a:r>
              <a:rPr lang="ru-RU" sz="2400" dirty="0"/>
              <a:t>следует занимать позицию </a:t>
            </a:r>
            <a:r>
              <a:rPr lang="ru-RU" sz="2400" dirty="0" smtClean="0"/>
              <a:t>партнера. </a:t>
            </a:r>
          </a:p>
          <a:p>
            <a:r>
              <a:rPr lang="ru-RU" sz="2400" dirty="0" smtClean="0"/>
              <a:t>Успех </a:t>
            </a:r>
            <a:r>
              <a:rPr lang="ru-RU" sz="2400" dirty="0"/>
              <a:t>его деятельности зависит от того, насколько хорошо он умеет общаться с </a:t>
            </a:r>
            <a:r>
              <a:rPr lang="ru-RU" sz="2400" dirty="0" smtClean="0"/>
              <a:t>детьми.</a:t>
            </a:r>
          </a:p>
          <a:p>
            <a:r>
              <a:rPr lang="ru-RU" sz="2400" dirty="0" smtClean="0"/>
              <a:t>Готов </a:t>
            </a:r>
            <a:r>
              <a:rPr lang="ru-RU" sz="2400" dirty="0"/>
              <a:t>ли </a:t>
            </a:r>
            <a:r>
              <a:rPr lang="ru-RU" sz="2400" dirty="0" smtClean="0"/>
              <a:t>обращаться </a:t>
            </a:r>
            <a:r>
              <a:rPr lang="ru-RU" sz="2400" dirty="0"/>
              <a:t>к ним не только с вопросами по учебному материалу, но 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вопросами о том, как этот материал ими изучается.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9047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Чётко </a:t>
            </a:r>
            <a:r>
              <a:rPr lang="ru-RU" sz="2400" dirty="0"/>
              <a:t>определяйте цель формулируемых вопросов. </a:t>
            </a:r>
            <a:endParaRPr lang="ru-RU" sz="2400" dirty="0" smtClean="0"/>
          </a:p>
          <a:p>
            <a:r>
              <a:rPr lang="ru-RU" sz="2400" dirty="0" smtClean="0"/>
              <a:t>Именно </a:t>
            </a:r>
            <a:r>
              <a:rPr lang="ru-RU" sz="2400" dirty="0"/>
              <a:t>целевая установка поможет при выборе вопросов, которые будут ставиться перед детьми.</a:t>
            </a:r>
            <a:endParaRPr lang="ru-RU" sz="2400" b="1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17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4401657" y="3806667"/>
              <a:ext cx="1405414" cy="50700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ru-RU" sz="2000" i="1" dirty="0" smtClean="0">
                  <a:ln w="0"/>
                  <a:latin typeface="Bookman Old Style" panose="02050604050505020204" pitchFamily="18" charset="0"/>
                </a:rPr>
                <a:t>Задача</a:t>
              </a:r>
              <a:endParaRPr lang="ru-RU" sz="2000" b="0" i="1" cap="none" spc="0" dirty="0">
                <a:ln w="0"/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pic>
          <p:nvPicPr>
            <p:cNvPr id="22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26" name="Заголовок 5"/>
          <p:cNvSpPr txBox="1">
            <a:spLocks/>
          </p:cNvSpPr>
          <p:nvPr/>
        </p:nvSpPr>
        <p:spPr>
          <a:xfrm>
            <a:off x="7596254" y="16515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2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9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3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Используйте </a:t>
            </a:r>
            <a:r>
              <a:rPr lang="ru-RU" sz="2400" dirty="0"/>
              <a:t>открытые </a:t>
            </a:r>
            <a:r>
              <a:rPr lang="ru-RU" sz="2400" dirty="0" smtClean="0"/>
              <a:t>вопросы.</a:t>
            </a:r>
          </a:p>
          <a:p>
            <a:r>
              <a:rPr lang="ru-RU" sz="2400" dirty="0" smtClean="0"/>
              <a:t>Используйте </a:t>
            </a:r>
            <a:r>
              <a:rPr lang="ru-RU" sz="2400" dirty="0"/>
              <a:t>«</a:t>
            </a:r>
            <a:r>
              <a:rPr lang="ru-RU" sz="2400" dirty="0" smtClean="0"/>
              <a:t>вопросы </a:t>
            </a:r>
            <a:r>
              <a:rPr lang="ru-RU" sz="2400" dirty="0"/>
              <a:t>Коломбо</a:t>
            </a:r>
            <a:r>
              <a:rPr lang="ru-RU" sz="2400" dirty="0" smtClean="0"/>
              <a:t>»</a:t>
            </a:r>
            <a:br>
              <a:rPr lang="ru-RU" sz="2400" dirty="0" smtClean="0"/>
            </a:br>
            <a:r>
              <a:rPr lang="ru-RU" sz="2400" dirty="0" smtClean="0"/>
              <a:t>(«</a:t>
            </a:r>
            <a:r>
              <a:rPr lang="ru-RU" sz="2400" dirty="0"/>
              <a:t>Да, кстати, интересно</a:t>
            </a:r>
            <a:r>
              <a:rPr lang="ru-RU" sz="2400" dirty="0" smtClean="0"/>
              <a:t>…»).</a:t>
            </a:r>
          </a:p>
          <a:p>
            <a:r>
              <a:rPr lang="ru-RU" sz="2400" dirty="0" smtClean="0"/>
              <a:t>Преподаватель </a:t>
            </a:r>
            <a:r>
              <a:rPr lang="ru-RU" sz="2400" dirty="0"/>
              <a:t>в форме вопроса делится своим затруднением в присутствии детей. 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69296" y="3693204"/>
            <a:ext cx="112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i="1" dirty="0" smtClean="0">
                <a:ln w="0"/>
                <a:latin typeface="Bookman Old Style" panose="02050604050505020204" pitchFamily="18" charset="0"/>
              </a:rPr>
              <a:t>Задача</a:t>
            </a:r>
            <a:endParaRPr lang="ru-RU" sz="2000" b="0" i="1" cap="none" spc="0" dirty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1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Уходите от </a:t>
            </a:r>
            <a:r>
              <a:rPr lang="ru-RU" sz="2400" dirty="0"/>
              <a:t>постановки </a:t>
            </a:r>
            <a:r>
              <a:rPr lang="ru-RU" sz="2400" dirty="0" smtClean="0"/>
              <a:t>вопросов типа: </a:t>
            </a:r>
            <a:r>
              <a:rPr lang="ru-RU" sz="2400" dirty="0"/>
              <a:t>«Что называется электрическим током</a:t>
            </a:r>
            <a:r>
              <a:rPr lang="ru-RU" sz="2400" dirty="0" smtClean="0"/>
              <a:t>?»</a:t>
            </a:r>
          </a:p>
          <a:p>
            <a:r>
              <a:rPr lang="ru-RU" sz="2400" dirty="0" smtClean="0"/>
              <a:t>Лучше </a:t>
            </a:r>
            <a:r>
              <a:rPr lang="ru-RU" sz="2400" dirty="0"/>
              <a:t>спросить: «Как ты понимаешь это явление – электрический ток?». </a:t>
            </a:r>
            <a:endParaRPr lang="ru-RU" sz="2400" dirty="0" smtClean="0"/>
          </a:p>
          <a:p>
            <a:r>
              <a:rPr lang="ru-RU" sz="2400" dirty="0"/>
              <a:t>У</a:t>
            </a:r>
            <a:r>
              <a:rPr lang="ru-RU" sz="2400" dirty="0" smtClean="0"/>
              <a:t>чащемуся </a:t>
            </a:r>
            <a:r>
              <a:rPr lang="ru-RU" sz="2400" dirty="0"/>
              <a:t>становится понятно, что для учителя главным является не электрический ток, а </a:t>
            </a:r>
            <a:r>
              <a:rPr lang="ru-RU" sz="2400" dirty="0" smtClean="0"/>
              <a:t>он сам, его понимание </a:t>
            </a:r>
            <a:r>
              <a:rPr lang="ru-RU" sz="2400" dirty="0"/>
              <a:t>этого явления. 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69296" y="3693204"/>
            <a:ext cx="112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i="1" dirty="0" smtClean="0">
                <a:ln w="0"/>
                <a:latin typeface="Bookman Old Style" panose="02050604050505020204" pitchFamily="18" charset="0"/>
              </a:rPr>
              <a:t>Задача</a:t>
            </a:r>
            <a:endParaRPr lang="ru-RU" sz="2000" b="0" i="1" cap="none" spc="0" dirty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95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5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</a:t>
            </a:r>
            <a:r>
              <a:rPr lang="ru-RU" sz="2400" dirty="0" smtClean="0"/>
              <a:t>ормулируйте </a:t>
            </a:r>
            <a:r>
              <a:rPr lang="ru-RU" sz="2400" dirty="0"/>
              <a:t>вопросы не только к учебному материалу, но и к другим составляющим урока: целям, формам, методам и средствам обучения, деятельности учащихся и учителя, результату и способам его контроля и оценки.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69296" y="3693204"/>
            <a:ext cx="112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i="1" dirty="0" smtClean="0">
                <a:ln w="0"/>
                <a:latin typeface="Bookman Old Style" panose="02050604050505020204" pitchFamily="18" charset="0"/>
              </a:rPr>
              <a:t>Задача</a:t>
            </a:r>
            <a:endParaRPr lang="ru-RU" sz="2000" b="0" i="1" cap="none" spc="0" dirty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41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Предлагайте </a:t>
            </a:r>
            <a:r>
              <a:rPr lang="ru-RU" sz="2400" dirty="0" smtClean="0"/>
              <a:t>детям </a:t>
            </a:r>
            <a:r>
              <a:rPr lang="ru-RU" sz="2400" dirty="0"/>
              <a:t>отвечать на вопросы в парах, что позволяет стимулировать познавательную активность учащихся, развивать их коммуникативные способности.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69296" y="3693204"/>
            <a:ext cx="112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i="1" dirty="0" smtClean="0">
                <a:ln w="0"/>
                <a:latin typeface="Bookman Old Style" panose="02050604050505020204" pitchFamily="18" charset="0"/>
              </a:rPr>
              <a:t>Задача</a:t>
            </a:r>
            <a:endParaRPr lang="ru-RU" sz="2000" b="0" i="1" cap="none" spc="0" dirty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22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Правила </a:t>
            </a:r>
            <a:r>
              <a:rPr lang="ru-RU" sz="4000" dirty="0">
                <a:solidFill>
                  <a:srgbClr val="000099"/>
                </a:solidFill>
              </a:rPr>
              <a:t>постановки вопросов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6059488" y="1718879"/>
            <a:ext cx="5372101" cy="3551622"/>
            <a:chOff x="2760179" y="1304861"/>
            <a:chExt cx="6732428" cy="4500510"/>
          </a:xfrm>
        </p:grpSpPr>
        <p:pic>
          <p:nvPicPr>
            <p:cNvPr id="29" name="Picture 4" descr="http://s017.radikal.ru/i400/1110/48/89805dd764e0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354" y="1304861"/>
              <a:ext cx="4478599" cy="3434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8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2963"/>
            <a:stretch/>
          </p:blipFill>
          <p:spPr bwMode="auto">
            <a:xfrm>
              <a:off x="2760179" y="1691395"/>
              <a:ext cx="3126350" cy="4013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Рисунок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305" t="5628"/>
            <a:stretch/>
          </p:blipFill>
          <p:spPr bwMode="auto">
            <a:xfrm>
              <a:off x="7773798" y="2977284"/>
              <a:ext cx="1718809" cy="2828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 descr="Картинки по запросу лист в клетку 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039" t="25344" r="15643" b="3859"/>
            <a:stretch/>
          </p:blipFill>
          <p:spPr bwMode="auto">
            <a:xfrm>
              <a:off x="4495095" y="3807365"/>
              <a:ext cx="1223876" cy="1484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" descr="Картинки по запросу яблоко рисунок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9442" y="4217626"/>
              <a:ext cx="428597" cy="426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Картинки по запросу вишня 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075" y="4690361"/>
              <a:ext cx="487329" cy="527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Правая фигурная скобка 9"/>
            <p:cNvSpPr/>
            <p:nvPr/>
          </p:nvSpPr>
          <p:spPr>
            <a:xfrm>
              <a:off x="5127405" y="4217626"/>
              <a:ext cx="142870" cy="1000469"/>
            </a:xfrm>
            <a:custGeom>
              <a:avLst/>
              <a:gdLst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7" fmla="*/ 0 w 142865"/>
                <a:gd name="connsiteY7" fmla="*/ 0 h 1000469"/>
                <a:gd name="connsiteX0" fmla="*/ 0 w 142865"/>
                <a:gd name="connsiteY0" fmla="*/ 0 h 1000469"/>
                <a:gd name="connsiteX1" fmla="*/ 71433 w 142865"/>
                <a:gd name="connsiteY1" fmla="*/ 11905 h 1000469"/>
                <a:gd name="connsiteX2" fmla="*/ 71433 w 142865"/>
                <a:gd name="connsiteY2" fmla="*/ 488330 h 1000469"/>
                <a:gd name="connsiteX3" fmla="*/ 142866 w 142865"/>
                <a:gd name="connsiteY3" fmla="*/ 500235 h 1000469"/>
                <a:gd name="connsiteX4" fmla="*/ 71433 w 142865"/>
                <a:gd name="connsiteY4" fmla="*/ 512140 h 1000469"/>
                <a:gd name="connsiteX5" fmla="*/ 71433 w 142865"/>
                <a:gd name="connsiteY5" fmla="*/ 988564 h 1000469"/>
                <a:gd name="connsiteX6" fmla="*/ 0 w 142865"/>
                <a:gd name="connsiteY6" fmla="*/ 1000469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1433 w 142884"/>
                <a:gd name="connsiteY2" fmla="*/ 48833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7" fmla="*/ 0 w 142884"/>
                <a:gd name="connsiteY7" fmla="*/ 0 h 1000469"/>
                <a:gd name="connsiteX0" fmla="*/ 0 w 142884"/>
                <a:gd name="connsiteY0" fmla="*/ 0 h 1000469"/>
                <a:gd name="connsiteX1" fmla="*/ 71433 w 142884"/>
                <a:gd name="connsiteY1" fmla="*/ 11905 h 1000469"/>
                <a:gd name="connsiteX2" fmla="*/ 79053 w 142884"/>
                <a:gd name="connsiteY2" fmla="*/ 473090 h 1000469"/>
                <a:gd name="connsiteX3" fmla="*/ 142866 w 142884"/>
                <a:gd name="connsiteY3" fmla="*/ 500235 h 1000469"/>
                <a:gd name="connsiteX4" fmla="*/ 71433 w 142884"/>
                <a:gd name="connsiteY4" fmla="*/ 512140 h 1000469"/>
                <a:gd name="connsiteX5" fmla="*/ 71433 w 142884"/>
                <a:gd name="connsiteY5" fmla="*/ 988564 h 1000469"/>
                <a:gd name="connsiteX6" fmla="*/ 0 w 142884"/>
                <a:gd name="connsiteY6" fmla="*/ 1000469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1433 w 142870"/>
                <a:gd name="connsiteY2" fmla="*/ 488330 h 1000469"/>
                <a:gd name="connsiteX3" fmla="*/ 142866 w 142870"/>
                <a:gd name="connsiteY3" fmla="*/ 500235 h 1000469"/>
                <a:gd name="connsiteX4" fmla="*/ 71433 w 142870"/>
                <a:gd name="connsiteY4" fmla="*/ 51214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  <a:gd name="connsiteX7" fmla="*/ 0 w 142870"/>
                <a:gd name="connsiteY7" fmla="*/ 0 h 1000469"/>
                <a:gd name="connsiteX0" fmla="*/ 0 w 142870"/>
                <a:gd name="connsiteY0" fmla="*/ 0 h 1000469"/>
                <a:gd name="connsiteX1" fmla="*/ 71433 w 142870"/>
                <a:gd name="connsiteY1" fmla="*/ 11905 h 1000469"/>
                <a:gd name="connsiteX2" fmla="*/ 79053 w 142870"/>
                <a:gd name="connsiteY2" fmla="*/ 473090 h 1000469"/>
                <a:gd name="connsiteX3" fmla="*/ 142866 w 142870"/>
                <a:gd name="connsiteY3" fmla="*/ 500235 h 1000469"/>
                <a:gd name="connsiteX4" fmla="*/ 75243 w 142870"/>
                <a:gd name="connsiteY4" fmla="*/ 531190 h 1000469"/>
                <a:gd name="connsiteX5" fmla="*/ 71433 w 142870"/>
                <a:gd name="connsiteY5" fmla="*/ 988564 h 1000469"/>
                <a:gd name="connsiteX6" fmla="*/ 0 w 142870"/>
                <a:gd name="connsiteY6" fmla="*/ 1000469 h 100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0" h="1000469" stroke="0" extrusionOk="0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lnTo>
                    <a:pt x="71433" y="488330"/>
                  </a:lnTo>
                  <a:cubicBezTo>
                    <a:pt x="71433" y="494905"/>
                    <a:pt x="103415" y="500235"/>
                    <a:pt x="142866" y="500235"/>
                  </a:cubicBezTo>
                  <a:cubicBezTo>
                    <a:pt x="103415" y="500235"/>
                    <a:pt x="71433" y="505565"/>
                    <a:pt x="71433" y="51214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  <a:lnTo>
                    <a:pt x="0" y="0"/>
                  </a:lnTo>
                  <a:close/>
                </a:path>
                <a:path w="142870" h="1000469" fill="none">
                  <a:moveTo>
                    <a:pt x="0" y="0"/>
                  </a:moveTo>
                  <a:cubicBezTo>
                    <a:pt x="39451" y="0"/>
                    <a:pt x="71433" y="5330"/>
                    <a:pt x="71433" y="11905"/>
                  </a:cubicBezTo>
                  <a:cubicBezTo>
                    <a:pt x="71433" y="170713"/>
                    <a:pt x="79053" y="314282"/>
                    <a:pt x="79053" y="473090"/>
                  </a:cubicBezTo>
                  <a:cubicBezTo>
                    <a:pt x="79053" y="479665"/>
                    <a:pt x="143501" y="490552"/>
                    <a:pt x="142866" y="500235"/>
                  </a:cubicBezTo>
                  <a:cubicBezTo>
                    <a:pt x="142231" y="509918"/>
                    <a:pt x="75243" y="524615"/>
                    <a:pt x="75243" y="531190"/>
                  </a:cubicBezTo>
                  <a:lnTo>
                    <a:pt x="71433" y="988564"/>
                  </a:lnTo>
                  <a:cubicBezTo>
                    <a:pt x="71433" y="995139"/>
                    <a:pt x="39451" y="1000469"/>
                    <a:pt x="0" y="1000469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65549" y="4217626"/>
              <a:ext cx="64152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/>
                  <a:solidFill>
                    <a:schemeClr val="accent3"/>
                  </a:solidFill>
                  <a:effectLst/>
                  <a:latin typeface="Bookman Old Style" panose="02050604050505020204" pitchFamily="18" charset="0"/>
                </a:rPr>
                <a:t>?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  <a:latin typeface="Bookman Old Style" panose="02050604050505020204" pitchFamily="18" charset="0"/>
              </a:endParaRPr>
            </a:p>
          </p:txBody>
        </p:sp>
      </p:grpSp>
      <p:sp>
        <p:nvSpPr>
          <p:cNvPr id="44" name="Заголовок 5"/>
          <p:cNvSpPr txBox="1">
            <a:spLocks/>
          </p:cNvSpPr>
          <p:nvPr/>
        </p:nvSpPr>
        <p:spPr>
          <a:xfrm>
            <a:off x="7443854" y="1499133"/>
            <a:ext cx="3300346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</a:rPr>
              <a:t>Правило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7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8256" y="2923585"/>
            <a:ext cx="56842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ребят должно быть время на обдумывание вопроса, что позволит прийти к верному ответу либо к интересной версии ответа.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69296" y="3693204"/>
            <a:ext cx="11214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i="1" dirty="0" smtClean="0">
                <a:ln w="0"/>
                <a:latin typeface="Bookman Old Style" panose="02050604050505020204" pitchFamily="18" charset="0"/>
              </a:rPr>
              <a:t>Задача</a:t>
            </a:r>
            <a:endParaRPr lang="ru-RU" sz="2000" b="0" i="1" cap="none" spc="0" dirty="0">
              <a:ln w="0"/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4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508938" y="1506773"/>
            <a:ext cx="7262649" cy="4421062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ru-RU" sz="1800" i="1" dirty="0" smtClean="0">
                <a:latin typeface="Bookman Old Style" panose="02050604050505020204" pitchFamily="18" charset="0"/>
              </a:rPr>
              <a:t>       Умение </a:t>
            </a:r>
            <a:r>
              <a:rPr lang="ru-RU" sz="1800" i="1" dirty="0">
                <a:latin typeface="Bookman Old Style" panose="02050604050505020204" pitchFamily="18" charset="0"/>
              </a:rPr>
              <a:t>ставить разумные вопросы есть уже важный и необходимый признак ума или проницательности. Если вопрос сам по себе бессмыслен и требует бесполезных ответов, то, кроме стыда для вопрошающего, он имеет иногда еще тот недостаток, что побуждает неосмотрительного слушателя к нелепым ответам и создает смешное зрелище: один (по выражению древних) доит козла, а другой держит под ним </a:t>
            </a:r>
            <a:r>
              <a:rPr lang="ru-RU" sz="1800" i="1" dirty="0" smtClean="0">
                <a:latin typeface="Bookman Old Style" panose="02050604050505020204" pitchFamily="18" charset="0"/>
              </a:rPr>
              <a:t>решето.</a:t>
            </a:r>
          </a:p>
          <a:p>
            <a:pPr marL="0" indent="0">
              <a:buNone/>
            </a:pPr>
            <a:r>
              <a:rPr lang="ru-RU" sz="1800" i="1" dirty="0" smtClean="0">
                <a:latin typeface="Bookman Old Style" panose="02050604050505020204" pitchFamily="18" charset="0"/>
              </a:rPr>
              <a:t>                                                                                     </a:t>
            </a:r>
            <a:r>
              <a:rPr lang="ru-RU" sz="1800" i="1" dirty="0" err="1" smtClean="0">
                <a:latin typeface="Bookman Old Style" panose="02050604050505020204" pitchFamily="18" charset="0"/>
              </a:rPr>
              <a:t>И.Кант</a:t>
            </a:r>
            <a:endParaRPr lang="ru-RU" sz="1800" b="1" i="1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Kant Portrai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15"/>
          <a:stretch/>
        </p:blipFill>
        <p:spPr bwMode="auto">
          <a:xfrm>
            <a:off x="1246557" y="1261242"/>
            <a:ext cx="2968093" cy="406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39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591220" y="1316725"/>
            <a:ext cx="6104524" cy="4073915"/>
            <a:chOff x="2975020" y="2345425"/>
            <a:chExt cx="6104524" cy="4073915"/>
          </a:xfrm>
        </p:grpSpPr>
        <p:pic>
          <p:nvPicPr>
            <p:cNvPr id="7" name="Picture 3" descr="D:\Математика 2 класс\1. Десяток. Счёт с десятками до ста\урок учитель класс.pn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0625"/>
            <a:stretch/>
          </p:blipFill>
          <p:spPr bwMode="auto">
            <a:xfrm>
              <a:off x="2975020" y="2345425"/>
              <a:ext cx="6104524" cy="4073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4482" y="3372850"/>
              <a:ext cx="1602587" cy="2092266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969693">
              <a:off x="5851209" y="3125101"/>
              <a:ext cx="1813861" cy="2303493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991094">
              <a:off x="5186506" y="2521285"/>
              <a:ext cx="1719078" cy="1946908"/>
            </a:xfrm>
            <a:prstGeom prst="rect">
              <a:avLst/>
            </a:prstGeom>
          </p:spPr>
        </p:pic>
      </p:grpSp>
      <p:sp>
        <p:nvSpPr>
          <p:cNvPr id="11" name="Заголовок 5"/>
          <p:cNvSpPr txBox="1">
            <a:spLocks/>
          </p:cNvSpPr>
          <p:nvPr/>
        </p:nvSpPr>
        <p:spPr>
          <a:xfrm>
            <a:off x="1013679" y="876570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Хороший вопрос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8256" y="2923585"/>
            <a:ext cx="48329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имеет огромный обучающий эффект, потому что позволяет остро обозначить </a:t>
            </a:r>
            <a:r>
              <a:rPr lang="ru-RU" sz="2400" dirty="0" smtClean="0"/>
              <a:t>проблему;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/>
              <a:t>я</a:t>
            </a:r>
            <a:r>
              <a:rPr lang="ru-RU" sz="2400" dirty="0" smtClean="0"/>
              <a:t>вляться </a:t>
            </a:r>
            <a:r>
              <a:rPr lang="ru-RU" sz="2400" dirty="0"/>
              <a:t>мостиком к другим вопросам, которые могут возникнуть у детей</a:t>
            </a:r>
            <a:r>
              <a:rPr lang="ru-RU" sz="2400" dirty="0" smtClean="0"/>
              <a:t>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3204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5"/>
          <p:cNvSpPr txBox="1">
            <a:spLocks/>
          </p:cNvSpPr>
          <p:nvPr/>
        </p:nvSpPr>
        <p:spPr>
          <a:xfrm>
            <a:off x="758256" y="1198442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Для чего нужны вопросы?</a:t>
            </a:r>
            <a:endParaRPr lang="ru-RU" sz="4000" dirty="0">
              <a:solidFill>
                <a:srgbClr val="000099"/>
              </a:solidFill>
            </a:endParaRPr>
          </a:p>
        </p:txBody>
      </p:sp>
      <p:pic>
        <p:nvPicPr>
          <p:cNvPr id="3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083" y="3465513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Скругленная прямоугольная выноска 35"/>
          <p:cNvSpPr/>
          <p:nvPr/>
        </p:nvSpPr>
        <p:spPr>
          <a:xfrm flipH="1">
            <a:off x="2187600" y="3031668"/>
            <a:ext cx="2752699" cy="1902784"/>
          </a:xfrm>
          <a:custGeom>
            <a:avLst/>
            <a:gdLst>
              <a:gd name="connsiteX0" fmla="*/ 0 w 2784414"/>
              <a:gd name="connsiteY0" fmla="*/ 167220 h 1003300"/>
              <a:gd name="connsiteX1" fmla="*/ 167220 w 2784414"/>
              <a:gd name="connsiteY1" fmla="*/ 0 h 1003300"/>
              <a:gd name="connsiteX2" fmla="*/ 1624242 w 2784414"/>
              <a:gd name="connsiteY2" fmla="*/ 0 h 1003300"/>
              <a:gd name="connsiteX3" fmla="*/ 1624242 w 2784414"/>
              <a:gd name="connsiteY3" fmla="*/ 0 h 1003300"/>
              <a:gd name="connsiteX4" fmla="*/ 2320345 w 2784414"/>
              <a:gd name="connsiteY4" fmla="*/ 0 h 1003300"/>
              <a:gd name="connsiteX5" fmla="*/ 2617194 w 2784414"/>
              <a:gd name="connsiteY5" fmla="*/ 0 h 1003300"/>
              <a:gd name="connsiteX6" fmla="*/ 2784414 w 2784414"/>
              <a:gd name="connsiteY6" fmla="*/ 167220 h 1003300"/>
              <a:gd name="connsiteX7" fmla="*/ 2784414 w 2784414"/>
              <a:gd name="connsiteY7" fmla="*/ 585258 h 1003300"/>
              <a:gd name="connsiteX8" fmla="*/ 2784414 w 2784414"/>
              <a:gd name="connsiteY8" fmla="*/ 585258 h 1003300"/>
              <a:gd name="connsiteX9" fmla="*/ 2784414 w 2784414"/>
              <a:gd name="connsiteY9" fmla="*/ 836083 h 1003300"/>
              <a:gd name="connsiteX10" fmla="*/ 2784414 w 2784414"/>
              <a:gd name="connsiteY10" fmla="*/ 836080 h 1003300"/>
              <a:gd name="connsiteX11" fmla="*/ 2617194 w 2784414"/>
              <a:gd name="connsiteY11" fmla="*/ 1003300 h 1003300"/>
              <a:gd name="connsiteX12" fmla="*/ 2320345 w 2784414"/>
              <a:gd name="connsiteY12" fmla="*/ 1003300 h 1003300"/>
              <a:gd name="connsiteX13" fmla="*/ 2604597 w 2784414"/>
              <a:gd name="connsiteY13" fmla="*/ 1958171 h 1003300"/>
              <a:gd name="connsiteX14" fmla="*/ 1624242 w 2784414"/>
              <a:gd name="connsiteY14" fmla="*/ 1003300 h 1003300"/>
              <a:gd name="connsiteX15" fmla="*/ 167220 w 2784414"/>
              <a:gd name="connsiteY15" fmla="*/ 1003300 h 1003300"/>
              <a:gd name="connsiteX16" fmla="*/ 0 w 2784414"/>
              <a:gd name="connsiteY16" fmla="*/ 836080 h 1003300"/>
              <a:gd name="connsiteX17" fmla="*/ 0 w 2784414"/>
              <a:gd name="connsiteY17" fmla="*/ 836083 h 1003300"/>
              <a:gd name="connsiteX18" fmla="*/ 0 w 2784414"/>
              <a:gd name="connsiteY18" fmla="*/ 585258 h 1003300"/>
              <a:gd name="connsiteX19" fmla="*/ 0 w 2784414"/>
              <a:gd name="connsiteY19" fmla="*/ 585258 h 1003300"/>
              <a:gd name="connsiteX20" fmla="*/ 0 w 2784414"/>
              <a:gd name="connsiteY20" fmla="*/ 167220 h 1003300"/>
              <a:gd name="connsiteX0" fmla="*/ 0 w 2784414"/>
              <a:gd name="connsiteY0" fmla="*/ 167220 h 1259671"/>
              <a:gd name="connsiteX1" fmla="*/ 167220 w 2784414"/>
              <a:gd name="connsiteY1" fmla="*/ 0 h 1259671"/>
              <a:gd name="connsiteX2" fmla="*/ 1624242 w 2784414"/>
              <a:gd name="connsiteY2" fmla="*/ 0 h 1259671"/>
              <a:gd name="connsiteX3" fmla="*/ 1624242 w 2784414"/>
              <a:gd name="connsiteY3" fmla="*/ 0 h 1259671"/>
              <a:gd name="connsiteX4" fmla="*/ 2320345 w 2784414"/>
              <a:gd name="connsiteY4" fmla="*/ 0 h 1259671"/>
              <a:gd name="connsiteX5" fmla="*/ 2617194 w 2784414"/>
              <a:gd name="connsiteY5" fmla="*/ 0 h 1259671"/>
              <a:gd name="connsiteX6" fmla="*/ 2784414 w 2784414"/>
              <a:gd name="connsiteY6" fmla="*/ 167220 h 1259671"/>
              <a:gd name="connsiteX7" fmla="*/ 2784414 w 2784414"/>
              <a:gd name="connsiteY7" fmla="*/ 585258 h 1259671"/>
              <a:gd name="connsiteX8" fmla="*/ 2784414 w 2784414"/>
              <a:gd name="connsiteY8" fmla="*/ 585258 h 1259671"/>
              <a:gd name="connsiteX9" fmla="*/ 2784414 w 2784414"/>
              <a:gd name="connsiteY9" fmla="*/ 836083 h 1259671"/>
              <a:gd name="connsiteX10" fmla="*/ 2784414 w 2784414"/>
              <a:gd name="connsiteY10" fmla="*/ 836080 h 1259671"/>
              <a:gd name="connsiteX11" fmla="*/ 2617194 w 2784414"/>
              <a:gd name="connsiteY11" fmla="*/ 1003300 h 1259671"/>
              <a:gd name="connsiteX12" fmla="*/ 2320345 w 2784414"/>
              <a:gd name="connsiteY12" fmla="*/ 1003300 h 1259671"/>
              <a:gd name="connsiteX13" fmla="*/ 2718897 w 2784414"/>
              <a:gd name="connsiteY13" fmla="*/ 1259671 h 1259671"/>
              <a:gd name="connsiteX14" fmla="*/ 1624242 w 2784414"/>
              <a:gd name="connsiteY14" fmla="*/ 1003300 h 1259671"/>
              <a:gd name="connsiteX15" fmla="*/ 167220 w 2784414"/>
              <a:gd name="connsiteY15" fmla="*/ 1003300 h 1259671"/>
              <a:gd name="connsiteX16" fmla="*/ 0 w 2784414"/>
              <a:gd name="connsiteY16" fmla="*/ 836080 h 1259671"/>
              <a:gd name="connsiteX17" fmla="*/ 0 w 2784414"/>
              <a:gd name="connsiteY17" fmla="*/ 836083 h 1259671"/>
              <a:gd name="connsiteX18" fmla="*/ 0 w 2784414"/>
              <a:gd name="connsiteY18" fmla="*/ 585258 h 1259671"/>
              <a:gd name="connsiteX19" fmla="*/ 0 w 2784414"/>
              <a:gd name="connsiteY19" fmla="*/ 585258 h 1259671"/>
              <a:gd name="connsiteX20" fmla="*/ 0 w 2784414"/>
              <a:gd name="connsiteY20" fmla="*/ 167220 h 125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84414" h="1259671">
                <a:moveTo>
                  <a:pt x="0" y="167220"/>
                </a:moveTo>
                <a:cubicBezTo>
                  <a:pt x="0" y="74867"/>
                  <a:pt x="74867" y="0"/>
                  <a:pt x="167220" y="0"/>
                </a:cubicBezTo>
                <a:lnTo>
                  <a:pt x="1624242" y="0"/>
                </a:lnTo>
                <a:lnTo>
                  <a:pt x="1624242" y="0"/>
                </a:lnTo>
                <a:lnTo>
                  <a:pt x="2320345" y="0"/>
                </a:lnTo>
                <a:lnTo>
                  <a:pt x="2617194" y="0"/>
                </a:lnTo>
                <a:cubicBezTo>
                  <a:pt x="2709547" y="0"/>
                  <a:pt x="2784414" y="74867"/>
                  <a:pt x="2784414" y="167220"/>
                </a:cubicBezTo>
                <a:lnTo>
                  <a:pt x="2784414" y="585258"/>
                </a:lnTo>
                <a:lnTo>
                  <a:pt x="2784414" y="585258"/>
                </a:lnTo>
                <a:lnTo>
                  <a:pt x="2784414" y="836083"/>
                </a:lnTo>
                <a:lnTo>
                  <a:pt x="2784414" y="836080"/>
                </a:lnTo>
                <a:cubicBezTo>
                  <a:pt x="2784414" y="928433"/>
                  <a:pt x="2709547" y="1003300"/>
                  <a:pt x="2617194" y="1003300"/>
                </a:cubicBezTo>
                <a:lnTo>
                  <a:pt x="2320345" y="1003300"/>
                </a:lnTo>
                <a:lnTo>
                  <a:pt x="2718897" y="1259671"/>
                </a:lnTo>
                <a:lnTo>
                  <a:pt x="1624242" y="1003300"/>
                </a:lnTo>
                <a:lnTo>
                  <a:pt x="167220" y="1003300"/>
                </a:lnTo>
                <a:cubicBezTo>
                  <a:pt x="74867" y="1003300"/>
                  <a:pt x="0" y="928433"/>
                  <a:pt x="0" y="836080"/>
                </a:cubicBezTo>
                <a:lnTo>
                  <a:pt x="0" y="836083"/>
                </a:lnTo>
                <a:lnTo>
                  <a:pt x="0" y="585258"/>
                </a:lnTo>
                <a:lnTo>
                  <a:pt x="0" y="585258"/>
                </a:lnTo>
                <a:lnTo>
                  <a:pt x="0" y="167220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Решают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дидактические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задачи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991100" y="876300"/>
            <a:ext cx="6638880" cy="53720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2" t="17651" r="18467" b="5127"/>
          <a:stretch/>
        </p:blipFill>
        <p:spPr bwMode="auto">
          <a:xfrm>
            <a:off x="5246484" y="1181099"/>
            <a:ext cx="6128112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47" name="Группа 46"/>
          <p:cNvGrpSpPr/>
          <p:nvPr/>
        </p:nvGrpSpPr>
        <p:grpSpPr>
          <a:xfrm>
            <a:off x="5474603" y="1523902"/>
            <a:ext cx="669768" cy="726113"/>
            <a:chOff x="5474603" y="1523902"/>
            <a:chExt cx="669768" cy="726113"/>
          </a:xfrm>
        </p:grpSpPr>
        <p:sp>
          <p:nvSpPr>
            <p:cNvPr id="48" name="Куб 47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5474604" y="2492589"/>
            <a:ext cx="687084" cy="718253"/>
            <a:chOff x="5474604" y="2492589"/>
            <a:chExt cx="687084" cy="718253"/>
          </a:xfrm>
        </p:grpSpPr>
        <p:sp>
          <p:nvSpPr>
            <p:cNvPr id="51" name="Куб 50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632376" y="2492589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5474603" y="3478637"/>
            <a:ext cx="653217" cy="731025"/>
            <a:chOff x="5474603" y="3542137"/>
            <a:chExt cx="653217" cy="731025"/>
          </a:xfrm>
        </p:grpSpPr>
        <p:sp>
          <p:nvSpPr>
            <p:cNvPr id="54" name="Куб 53"/>
            <p:cNvSpPr/>
            <p:nvPr/>
          </p:nvSpPr>
          <p:spPr>
            <a:xfrm rot="18195350" flipH="1">
              <a:off x="5466725" y="3650035"/>
              <a:ext cx="631005" cy="615250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598508" y="3542137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487303" y="4642594"/>
            <a:ext cx="669768" cy="731025"/>
            <a:chOff x="5474603" y="4680694"/>
            <a:chExt cx="669768" cy="731025"/>
          </a:xfrm>
        </p:grpSpPr>
        <p:sp>
          <p:nvSpPr>
            <p:cNvPr id="57" name="Куб 56"/>
            <p:cNvSpPr/>
            <p:nvPr/>
          </p:nvSpPr>
          <p:spPr>
            <a:xfrm rot="18195350" flipH="1">
              <a:off x="5466725" y="4788592"/>
              <a:ext cx="631005" cy="615250"/>
            </a:xfrm>
            <a:prstGeom prst="cube">
              <a:avLst/>
            </a:prstGeom>
            <a:solidFill>
              <a:srgbClr val="00CC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5615059" y="4680694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59" name="Прямоугольник 58"/>
          <p:cNvSpPr/>
          <p:nvPr/>
        </p:nvSpPr>
        <p:spPr>
          <a:xfrm>
            <a:off x="6195172" y="1535362"/>
            <a:ext cx="508755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Побудить к деятельности.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279136" y="2334417"/>
            <a:ext cx="508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/>
              <a:t>Актуализировать потребности и сформировать мотивы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254072" y="3366281"/>
            <a:ext cx="508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Выяснить отношение к событиям, фактам, изучаемому материалу.</a:t>
            </a:r>
            <a:endParaRPr lang="ru-RU" sz="24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6341011" y="4669489"/>
            <a:ext cx="508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Выяснить уровень знаний изучаемого материала.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315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9" grpId="0"/>
      <p:bldP spid="60" grpId="0"/>
      <p:bldP spid="61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4991100" y="876300"/>
            <a:ext cx="6638880" cy="53720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2" t="17651" r="18467" b="5127"/>
          <a:stretch/>
        </p:blipFill>
        <p:spPr bwMode="auto">
          <a:xfrm>
            <a:off x="5246484" y="1181099"/>
            <a:ext cx="6128112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" name="Заголовок 5"/>
          <p:cNvSpPr txBox="1">
            <a:spLocks/>
          </p:cNvSpPr>
          <p:nvPr/>
        </p:nvSpPr>
        <p:spPr>
          <a:xfrm>
            <a:off x="758256" y="1198442"/>
            <a:ext cx="4337105" cy="20734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Для чего нужны вопросы?</a:t>
            </a:r>
            <a:endParaRPr lang="ru-RU" sz="4000" dirty="0">
              <a:solidFill>
                <a:srgbClr val="000099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474603" y="1523902"/>
            <a:ext cx="669768" cy="726113"/>
            <a:chOff x="5474603" y="1523902"/>
            <a:chExt cx="669768" cy="726113"/>
          </a:xfrm>
        </p:grpSpPr>
        <p:sp>
          <p:nvSpPr>
            <p:cNvPr id="29" name="Куб 28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5474604" y="2492589"/>
            <a:ext cx="687084" cy="718253"/>
            <a:chOff x="5474604" y="2492589"/>
            <a:chExt cx="687084" cy="718253"/>
          </a:xfrm>
        </p:grpSpPr>
        <p:sp>
          <p:nvSpPr>
            <p:cNvPr id="23" name="Куб 22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632376" y="2492589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5474603" y="3478637"/>
            <a:ext cx="653217" cy="731025"/>
            <a:chOff x="5474603" y="3542137"/>
            <a:chExt cx="653217" cy="731025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66725" y="3650035"/>
              <a:ext cx="631005" cy="615250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598508" y="3542137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487303" y="4642594"/>
            <a:ext cx="669768" cy="731025"/>
            <a:chOff x="5474603" y="4680694"/>
            <a:chExt cx="669768" cy="731025"/>
          </a:xfrm>
        </p:grpSpPr>
        <p:sp>
          <p:nvSpPr>
            <p:cNvPr id="30" name="Куб 29"/>
            <p:cNvSpPr/>
            <p:nvPr/>
          </p:nvSpPr>
          <p:spPr>
            <a:xfrm rot="18195350" flipH="1">
              <a:off x="5466725" y="4788592"/>
              <a:ext cx="631005" cy="615250"/>
            </a:xfrm>
            <a:prstGeom prst="cube">
              <a:avLst/>
            </a:prstGeom>
            <a:solidFill>
              <a:srgbClr val="00CC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615059" y="4680694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pic>
        <p:nvPicPr>
          <p:cNvPr id="35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083" y="3465513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Скругленная прямоугольная выноска 35"/>
          <p:cNvSpPr/>
          <p:nvPr/>
        </p:nvSpPr>
        <p:spPr>
          <a:xfrm flipH="1">
            <a:off x="2187600" y="3031668"/>
            <a:ext cx="2752699" cy="1902784"/>
          </a:xfrm>
          <a:custGeom>
            <a:avLst/>
            <a:gdLst>
              <a:gd name="connsiteX0" fmla="*/ 0 w 2784414"/>
              <a:gd name="connsiteY0" fmla="*/ 167220 h 1003300"/>
              <a:gd name="connsiteX1" fmla="*/ 167220 w 2784414"/>
              <a:gd name="connsiteY1" fmla="*/ 0 h 1003300"/>
              <a:gd name="connsiteX2" fmla="*/ 1624242 w 2784414"/>
              <a:gd name="connsiteY2" fmla="*/ 0 h 1003300"/>
              <a:gd name="connsiteX3" fmla="*/ 1624242 w 2784414"/>
              <a:gd name="connsiteY3" fmla="*/ 0 h 1003300"/>
              <a:gd name="connsiteX4" fmla="*/ 2320345 w 2784414"/>
              <a:gd name="connsiteY4" fmla="*/ 0 h 1003300"/>
              <a:gd name="connsiteX5" fmla="*/ 2617194 w 2784414"/>
              <a:gd name="connsiteY5" fmla="*/ 0 h 1003300"/>
              <a:gd name="connsiteX6" fmla="*/ 2784414 w 2784414"/>
              <a:gd name="connsiteY6" fmla="*/ 167220 h 1003300"/>
              <a:gd name="connsiteX7" fmla="*/ 2784414 w 2784414"/>
              <a:gd name="connsiteY7" fmla="*/ 585258 h 1003300"/>
              <a:gd name="connsiteX8" fmla="*/ 2784414 w 2784414"/>
              <a:gd name="connsiteY8" fmla="*/ 585258 h 1003300"/>
              <a:gd name="connsiteX9" fmla="*/ 2784414 w 2784414"/>
              <a:gd name="connsiteY9" fmla="*/ 836083 h 1003300"/>
              <a:gd name="connsiteX10" fmla="*/ 2784414 w 2784414"/>
              <a:gd name="connsiteY10" fmla="*/ 836080 h 1003300"/>
              <a:gd name="connsiteX11" fmla="*/ 2617194 w 2784414"/>
              <a:gd name="connsiteY11" fmla="*/ 1003300 h 1003300"/>
              <a:gd name="connsiteX12" fmla="*/ 2320345 w 2784414"/>
              <a:gd name="connsiteY12" fmla="*/ 1003300 h 1003300"/>
              <a:gd name="connsiteX13" fmla="*/ 2604597 w 2784414"/>
              <a:gd name="connsiteY13" fmla="*/ 1958171 h 1003300"/>
              <a:gd name="connsiteX14" fmla="*/ 1624242 w 2784414"/>
              <a:gd name="connsiteY14" fmla="*/ 1003300 h 1003300"/>
              <a:gd name="connsiteX15" fmla="*/ 167220 w 2784414"/>
              <a:gd name="connsiteY15" fmla="*/ 1003300 h 1003300"/>
              <a:gd name="connsiteX16" fmla="*/ 0 w 2784414"/>
              <a:gd name="connsiteY16" fmla="*/ 836080 h 1003300"/>
              <a:gd name="connsiteX17" fmla="*/ 0 w 2784414"/>
              <a:gd name="connsiteY17" fmla="*/ 836083 h 1003300"/>
              <a:gd name="connsiteX18" fmla="*/ 0 w 2784414"/>
              <a:gd name="connsiteY18" fmla="*/ 585258 h 1003300"/>
              <a:gd name="connsiteX19" fmla="*/ 0 w 2784414"/>
              <a:gd name="connsiteY19" fmla="*/ 585258 h 1003300"/>
              <a:gd name="connsiteX20" fmla="*/ 0 w 2784414"/>
              <a:gd name="connsiteY20" fmla="*/ 167220 h 1003300"/>
              <a:gd name="connsiteX0" fmla="*/ 0 w 2784414"/>
              <a:gd name="connsiteY0" fmla="*/ 167220 h 1259671"/>
              <a:gd name="connsiteX1" fmla="*/ 167220 w 2784414"/>
              <a:gd name="connsiteY1" fmla="*/ 0 h 1259671"/>
              <a:gd name="connsiteX2" fmla="*/ 1624242 w 2784414"/>
              <a:gd name="connsiteY2" fmla="*/ 0 h 1259671"/>
              <a:gd name="connsiteX3" fmla="*/ 1624242 w 2784414"/>
              <a:gd name="connsiteY3" fmla="*/ 0 h 1259671"/>
              <a:gd name="connsiteX4" fmla="*/ 2320345 w 2784414"/>
              <a:gd name="connsiteY4" fmla="*/ 0 h 1259671"/>
              <a:gd name="connsiteX5" fmla="*/ 2617194 w 2784414"/>
              <a:gd name="connsiteY5" fmla="*/ 0 h 1259671"/>
              <a:gd name="connsiteX6" fmla="*/ 2784414 w 2784414"/>
              <a:gd name="connsiteY6" fmla="*/ 167220 h 1259671"/>
              <a:gd name="connsiteX7" fmla="*/ 2784414 w 2784414"/>
              <a:gd name="connsiteY7" fmla="*/ 585258 h 1259671"/>
              <a:gd name="connsiteX8" fmla="*/ 2784414 w 2784414"/>
              <a:gd name="connsiteY8" fmla="*/ 585258 h 1259671"/>
              <a:gd name="connsiteX9" fmla="*/ 2784414 w 2784414"/>
              <a:gd name="connsiteY9" fmla="*/ 836083 h 1259671"/>
              <a:gd name="connsiteX10" fmla="*/ 2784414 w 2784414"/>
              <a:gd name="connsiteY10" fmla="*/ 836080 h 1259671"/>
              <a:gd name="connsiteX11" fmla="*/ 2617194 w 2784414"/>
              <a:gd name="connsiteY11" fmla="*/ 1003300 h 1259671"/>
              <a:gd name="connsiteX12" fmla="*/ 2320345 w 2784414"/>
              <a:gd name="connsiteY12" fmla="*/ 1003300 h 1259671"/>
              <a:gd name="connsiteX13" fmla="*/ 2718897 w 2784414"/>
              <a:gd name="connsiteY13" fmla="*/ 1259671 h 1259671"/>
              <a:gd name="connsiteX14" fmla="*/ 1624242 w 2784414"/>
              <a:gd name="connsiteY14" fmla="*/ 1003300 h 1259671"/>
              <a:gd name="connsiteX15" fmla="*/ 167220 w 2784414"/>
              <a:gd name="connsiteY15" fmla="*/ 1003300 h 1259671"/>
              <a:gd name="connsiteX16" fmla="*/ 0 w 2784414"/>
              <a:gd name="connsiteY16" fmla="*/ 836080 h 1259671"/>
              <a:gd name="connsiteX17" fmla="*/ 0 w 2784414"/>
              <a:gd name="connsiteY17" fmla="*/ 836083 h 1259671"/>
              <a:gd name="connsiteX18" fmla="*/ 0 w 2784414"/>
              <a:gd name="connsiteY18" fmla="*/ 585258 h 1259671"/>
              <a:gd name="connsiteX19" fmla="*/ 0 w 2784414"/>
              <a:gd name="connsiteY19" fmla="*/ 585258 h 1259671"/>
              <a:gd name="connsiteX20" fmla="*/ 0 w 2784414"/>
              <a:gd name="connsiteY20" fmla="*/ 167220 h 125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84414" h="1259671">
                <a:moveTo>
                  <a:pt x="0" y="167220"/>
                </a:moveTo>
                <a:cubicBezTo>
                  <a:pt x="0" y="74867"/>
                  <a:pt x="74867" y="0"/>
                  <a:pt x="167220" y="0"/>
                </a:cubicBezTo>
                <a:lnTo>
                  <a:pt x="1624242" y="0"/>
                </a:lnTo>
                <a:lnTo>
                  <a:pt x="1624242" y="0"/>
                </a:lnTo>
                <a:lnTo>
                  <a:pt x="2320345" y="0"/>
                </a:lnTo>
                <a:lnTo>
                  <a:pt x="2617194" y="0"/>
                </a:lnTo>
                <a:cubicBezTo>
                  <a:pt x="2709547" y="0"/>
                  <a:pt x="2784414" y="74867"/>
                  <a:pt x="2784414" y="167220"/>
                </a:cubicBezTo>
                <a:lnTo>
                  <a:pt x="2784414" y="585258"/>
                </a:lnTo>
                <a:lnTo>
                  <a:pt x="2784414" y="585258"/>
                </a:lnTo>
                <a:lnTo>
                  <a:pt x="2784414" y="836083"/>
                </a:lnTo>
                <a:lnTo>
                  <a:pt x="2784414" y="836080"/>
                </a:lnTo>
                <a:cubicBezTo>
                  <a:pt x="2784414" y="928433"/>
                  <a:pt x="2709547" y="1003300"/>
                  <a:pt x="2617194" y="1003300"/>
                </a:cubicBezTo>
                <a:lnTo>
                  <a:pt x="2320345" y="1003300"/>
                </a:lnTo>
                <a:lnTo>
                  <a:pt x="2718897" y="1259671"/>
                </a:lnTo>
                <a:lnTo>
                  <a:pt x="1624242" y="1003300"/>
                </a:lnTo>
                <a:lnTo>
                  <a:pt x="167220" y="1003300"/>
                </a:lnTo>
                <a:cubicBezTo>
                  <a:pt x="74867" y="1003300"/>
                  <a:pt x="0" y="928433"/>
                  <a:pt x="0" y="836080"/>
                </a:cubicBezTo>
                <a:lnTo>
                  <a:pt x="0" y="836083"/>
                </a:lnTo>
                <a:lnTo>
                  <a:pt x="0" y="585258"/>
                </a:lnTo>
                <a:lnTo>
                  <a:pt x="0" y="585258"/>
                </a:lnTo>
                <a:lnTo>
                  <a:pt x="0" y="167220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t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Решают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дидактические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задачи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195172" y="1535362"/>
            <a:ext cx="508755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уровень понимания.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233280" y="2440944"/>
            <a:ext cx="508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Помочь </a:t>
            </a:r>
            <a:r>
              <a:rPr lang="ru-RU" sz="2400" dirty="0"/>
              <a:t>в принятии решения и самоопределении в деятельности.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254072" y="3663327"/>
            <a:ext cx="508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/>
              <a:t>П</a:t>
            </a:r>
            <a:r>
              <a:rPr lang="ru-RU" sz="2400" dirty="0" smtClean="0"/>
              <a:t>одвести </a:t>
            </a:r>
            <a:r>
              <a:rPr lang="ru-RU" sz="2400" dirty="0"/>
              <a:t>к нужному выводу.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41011" y="4669489"/>
            <a:ext cx="508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Побудить детей </a:t>
            </a:r>
            <a:r>
              <a:rPr lang="ru-RU" sz="2400" dirty="0"/>
              <a:t>к постановке своих вопросов.</a:t>
            </a:r>
          </a:p>
        </p:txBody>
      </p:sp>
    </p:spTree>
    <p:extLst>
      <p:ext uri="{BB962C8B-B14F-4D97-AF65-F5344CB8AC3E}">
        <p14:creationId xmlns:p14="http://schemas.microsoft.com/office/powerpoint/2010/main" val="297546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69065" y="2709717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3048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1031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10085" y="4991418"/>
            <a:ext cx="621434" cy="665424"/>
            <a:chOff x="5449207" y="1898388"/>
            <a:chExt cx="663284" cy="794838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41329" y="2070099"/>
              <a:ext cx="631005" cy="615249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83180" y="1898388"/>
              <a:ext cx="52931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345901" y="3304860"/>
            <a:ext cx="508755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Даётся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однозначный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ответ.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97200" y="4131535"/>
            <a:ext cx="6620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Используются </a:t>
            </a:r>
            <a:r>
              <a:rPr lang="ru-RU" sz="2400" dirty="0"/>
              <a:t>для проверки знания фактического </a:t>
            </a:r>
            <a:r>
              <a:rPr lang="ru-RU" sz="2400" dirty="0" smtClean="0"/>
              <a:t>материала.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411532" y="5161876"/>
            <a:ext cx="6510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Используют </a:t>
            </a:r>
            <a:r>
              <a:rPr lang="ru-RU" sz="2400" dirty="0"/>
              <a:t>при проведении тестов, </a:t>
            </a:r>
            <a:r>
              <a:rPr lang="ru-RU" sz="2400" dirty="0" smtClean="0"/>
              <a:t>зачётов.</a:t>
            </a:r>
            <a:endParaRPr lang="ru-RU" sz="2400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5300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Закрытые вопросы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2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69065" y="2709717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3048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1031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10085" y="4991418"/>
            <a:ext cx="621434" cy="665424"/>
            <a:chOff x="5449207" y="1898388"/>
            <a:chExt cx="663284" cy="794838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41329" y="2070099"/>
              <a:ext cx="631005" cy="615249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83180" y="1898388"/>
              <a:ext cx="52931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344466" y="3298418"/>
            <a:ext cx="686313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Требуют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развернутого ответа в свободной форме.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84500" y="4110391"/>
            <a:ext cx="6620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Позволяют выяснить, как мыслит ребёнок.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344466" y="4921072"/>
            <a:ext cx="65104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Обучающийся </a:t>
            </a:r>
            <a:r>
              <a:rPr lang="ru-RU" sz="2400" dirty="0"/>
              <a:t>находится в активном </a:t>
            </a:r>
            <a:r>
              <a:rPr lang="ru-RU" sz="2400" dirty="0" smtClean="0"/>
              <a:t>состоянии: должен обдумывать </a:t>
            </a:r>
            <a:r>
              <a:rPr lang="ru-RU" sz="2400" dirty="0"/>
              <a:t>высказывания, аргументированно </a:t>
            </a:r>
            <a:r>
              <a:rPr lang="ru-RU" sz="2400" dirty="0" smtClean="0"/>
              <a:t>обосновывать позицию.</a:t>
            </a:r>
            <a:endParaRPr lang="ru-RU" sz="2400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5300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Открытые вопросы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7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69065" y="2709717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3048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1031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10085" y="4991418"/>
            <a:ext cx="621434" cy="665424"/>
            <a:chOff x="5449207" y="1898388"/>
            <a:chExt cx="663284" cy="794838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41329" y="2070099"/>
              <a:ext cx="631005" cy="615249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83180" y="1898388"/>
              <a:ext cx="52931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344466" y="3311118"/>
            <a:ext cx="686313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Разновидность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открытых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вопросов.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84500" y="4110391"/>
            <a:ext cx="6620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Присутствуют элементы  </a:t>
            </a:r>
            <a:r>
              <a:rPr lang="ru-RU" sz="2400" dirty="0"/>
              <a:t>условности</a:t>
            </a:r>
            <a:r>
              <a:rPr lang="ru-RU" sz="2400" dirty="0" smtClean="0"/>
              <a:t>, прогноза или предположения.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344466" y="5161876"/>
            <a:ext cx="65104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Вопросы с частицей БЫ: </a:t>
            </a:r>
            <a:r>
              <a:rPr lang="ru-RU" sz="2400" dirty="0"/>
              <a:t>что изменилось </a:t>
            </a:r>
            <a:r>
              <a:rPr lang="ru-RU" sz="2400" dirty="0" smtClean="0"/>
              <a:t>БЫ…, </a:t>
            </a:r>
            <a:r>
              <a:rPr lang="ru-RU" sz="2400" dirty="0"/>
              <a:t>если </a:t>
            </a:r>
            <a:r>
              <a:rPr lang="ru-RU" sz="2400" dirty="0" smtClean="0"/>
              <a:t>БЫ…</a:t>
            </a:r>
            <a:endParaRPr lang="ru-RU" sz="2400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5300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Творческие вопросы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4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81764" y="2724282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7493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00FF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87875" y="4509542"/>
            <a:ext cx="626041" cy="663575"/>
            <a:chOff x="5474604" y="2432060"/>
            <a:chExt cx="702848" cy="778782"/>
          </a:xfrm>
        </p:grpSpPr>
        <p:sp>
          <p:nvSpPr>
            <p:cNvPr id="25" name="Куб 24"/>
            <p:cNvSpPr/>
            <p:nvPr/>
          </p:nvSpPr>
          <p:spPr>
            <a:xfrm rot="18195350" flipH="1">
              <a:off x="5466726" y="2587715"/>
              <a:ext cx="631005" cy="61525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48140" y="2432060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10085" y="5372418"/>
            <a:ext cx="621434" cy="678124"/>
            <a:chOff x="5449207" y="1883218"/>
            <a:chExt cx="663284" cy="810008"/>
          </a:xfrm>
        </p:grpSpPr>
        <p:sp>
          <p:nvSpPr>
            <p:cNvPr id="28" name="Куб 27"/>
            <p:cNvSpPr/>
            <p:nvPr/>
          </p:nvSpPr>
          <p:spPr>
            <a:xfrm rot="18195350" flipH="1">
              <a:off x="5441329" y="2070099"/>
              <a:ext cx="631005" cy="615249"/>
            </a:xfrm>
            <a:prstGeom prst="cube">
              <a:avLst/>
            </a:prstGeom>
            <a:solidFill>
              <a:srgbClr val="FF000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83180" y="1883218"/>
              <a:ext cx="529311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4269338" y="3819526"/>
            <a:ext cx="6863131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Закрытые и открытые вопросы.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44465" y="4393350"/>
            <a:ext cx="70150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Необходимо </a:t>
            </a:r>
            <a:r>
              <a:rPr lang="ru-RU" sz="2400" dirty="0"/>
              <a:t>выбрать правильный ответ из </a:t>
            </a:r>
            <a:r>
              <a:rPr lang="ru-RU" sz="2400" dirty="0" smtClean="0"/>
              <a:t>нескольких предлагаемых</a:t>
            </a:r>
            <a:r>
              <a:rPr lang="ru-RU" sz="2400" dirty="0"/>
              <a:t>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357165" y="5428576"/>
            <a:ext cx="70150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40385" algn="l"/>
              </a:tabLst>
            </a:pPr>
            <a:r>
              <a:rPr lang="ru-RU" sz="2400" dirty="0" smtClean="0"/>
              <a:t>Используются </a:t>
            </a:r>
            <a:r>
              <a:rPr lang="ru-RU" sz="2400" dirty="0"/>
              <a:t>в </a:t>
            </a:r>
            <a:r>
              <a:rPr lang="ru-RU" sz="2400" dirty="0" smtClean="0"/>
              <a:t>тестовых и </a:t>
            </a:r>
            <a:r>
              <a:rPr lang="ru-RU" sz="2400" dirty="0"/>
              <a:t>олимпиадных </a:t>
            </a:r>
            <a:r>
              <a:rPr lang="ru-RU" sz="2400" dirty="0" smtClean="0"/>
              <a:t>заданиях.</a:t>
            </a:r>
            <a:endParaRPr lang="ru-RU" sz="2400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8602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Вопросы </a:t>
            </a:r>
          </a:p>
          <a:p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0" name="Заголовок 5"/>
          <p:cNvSpPr txBox="1">
            <a:spLocks/>
          </p:cNvSpPr>
          <p:nvPr/>
        </p:nvSpPr>
        <p:spPr>
          <a:xfrm>
            <a:off x="3294342" y="3062374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с альтернативой ответа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7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 txBox="1">
            <a:spLocks/>
          </p:cNvSpPr>
          <p:nvPr/>
        </p:nvSpPr>
        <p:spPr>
          <a:xfrm>
            <a:off x="609600" y="660401"/>
            <a:ext cx="11214100" cy="1905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00099"/>
                </a:solidFill>
              </a:rPr>
              <a:t>Классификация вопросов</a:t>
            </a:r>
            <a:endParaRPr lang="ru-RU" sz="4000" dirty="0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72365" y="2569575"/>
            <a:ext cx="8734380" cy="3771899"/>
          </a:xfrm>
          <a:prstGeom prst="roundRect">
            <a:avLst/>
          </a:prstGeom>
          <a:gradFill flip="none" rotWithShape="1">
            <a:gsLst>
              <a:gs pos="43000">
                <a:srgbClr val="0070C0"/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Картинки по запросу лист в клетку pn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1" t="17651" r="5370" b="26450"/>
          <a:stretch/>
        </p:blipFill>
        <p:spPr bwMode="auto">
          <a:xfrm>
            <a:off x="3281764" y="2724282"/>
            <a:ext cx="8090426" cy="346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21" name="Группа 20"/>
          <p:cNvGrpSpPr/>
          <p:nvPr/>
        </p:nvGrpSpPr>
        <p:grpSpPr>
          <a:xfrm>
            <a:off x="3530599" y="3838260"/>
            <a:ext cx="612000" cy="612000"/>
            <a:chOff x="5474603" y="1523902"/>
            <a:chExt cx="669768" cy="726113"/>
          </a:xfrm>
        </p:grpSpPr>
        <p:sp>
          <p:nvSpPr>
            <p:cNvPr id="22" name="Куб 21"/>
            <p:cNvSpPr/>
            <p:nvPr/>
          </p:nvSpPr>
          <p:spPr>
            <a:xfrm rot="18195350" flipH="1">
              <a:off x="5466725" y="1626888"/>
              <a:ext cx="631005" cy="615250"/>
            </a:xfrm>
            <a:prstGeom prst="cube">
              <a:avLst/>
            </a:prstGeom>
            <a:solidFill>
              <a:srgbClr val="00B050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reflection blurRad="6350" stA="50000" endA="300" endPos="55500" dist="50800" dir="5400000" sy="-100000" algn="bl" rotWithShape="0"/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615059" y="1523902"/>
              <a:ext cx="52931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Bookman Old Style" panose="02050604050505020204" pitchFamily="18" charset="0"/>
                </a:rPr>
                <a:t>?</a:t>
              </a:r>
              <a:endParaRPr lang="ru-RU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man Old Style" panose="02050604050505020204" pitchFamily="18" charset="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785817" y="4433342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69338" y="3870326"/>
            <a:ext cx="68631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П</a:t>
            </a:r>
            <a:r>
              <a:rPr lang="ru-RU" sz="2400" dirty="0" smtClean="0"/>
              <a:t>одводят ученика к </a:t>
            </a:r>
            <a:r>
              <a:rPr lang="ru-RU" sz="2400" dirty="0"/>
              <a:t>ожидаемому ответу.</a:t>
            </a:r>
            <a:endParaRPr lang="ru-RU" sz="2400" b="1" dirty="0"/>
          </a:p>
        </p:txBody>
      </p:sp>
      <p:pic>
        <p:nvPicPr>
          <p:cNvPr id="37" name="Picture 6" descr="Картинки по запросу учитель и дети рисун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135" y="3005830"/>
            <a:ext cx="2118249" cy="332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Заголовок 5"/>
          <p:cNvSpPr txBox="1">
            <a:spLocks/>
          </p:cNvSpPr>
          <p:nvPr/>
        </p:nvSpPr>
        <p:spPr>
          <a:xfrm>
            <a:off x="3192300" y="2695147"/>
            <a:ext cx="8090426" cy="93546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chemeClr val="tx1"/>
                </a:solidFill>
              </a:rPr>
              <a:t>Наводящие вопросы </a:t>
            </a:r>
          </a:p>
        </p:txBody>
      </p:sp>
    </p:spTree>
    <p:extLst>
      <p:ext uri="{BB962C8B-B14F-4D97-AF65-F5344CB8AC3E}">
        <p14:creationId xmlns:p14="http://schemas.microsoft.com/office/powerpoint/2010/main" val="196522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2633</TotalTime>
  <Words>635</Words>
  <Application>Microsoft Office PowerPoint</Application>
  <PresentationFormat>Широкоэкранный</PresentationFormat>
  <Paragraphs>141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Bookman Old Style</vt:lpstr>
      <vt:lpstr>Calibri</vt:lpstr>
      <vt:lpstr>Garamond</vt:lpstr>
      <vt:lpstr>Times New Roman</vt:lpstr>
      <vt:lpstr>Wingdings</vt:lpstr>
      <vt:lpstr>Натуральные материалы</vt:lpstr>
      <vt:lpstr>Техники управления учебной деятельностью учащихся как средство реализации ФГОС:  техника постановки вопросов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215</cp:revision>
  <dcterms:created xsi:type="dcterms:W3CDTF">2017-01-09T10:38:11Z</dcterms:created>
  <dcterms:modified xsi:type="dcterms:W3CDTF">2020-02-11T06:13:56Z</dcterms:modified>
</cp:coreProperties>
</file>