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9" r:id="rId1"/>
  </p:sldMasterIdLst>
  <p:notesMasterIdLst>
    <p:notesMasterId r:id="rId28"/>
  </p:notesMasterIdLst>
  <p:sldIdLst>
    <p:sldId id="256" r:id="rId2"/>
    <p:sldId id="287" r:id="rId3"/>
    <p:sldId id="273" r:id="rId4"/>
    <p:sldId id="257" r:id="rId5"/>
    <p:sldId id="307" r:id="rId6"/>
    <p:sldId id="312" r:id="rId7"/>
    <p:sldId id="317" r:id="rId8"/>
    <p:sldId id="318" r:id="rId9"/>
    <p:sldId id="319" r:id="rId10"/>
    <p:sldId id="320" r:id="rId11"/>
    <p:sldId id="350" r:id="rId12"/>
    <p:sldId id="325" r:id="rId13"/>
    <p:sldId id="327" r:id="rId14"/>
    <p:sldId id="352" r:id="rId15"/>
    <p:sldId id="353" r:id="rId16"/>
    <p:sldId id="333" r:id="rId17"/>
    <p:sldId id="334" r:id="rId18"/>
    <p:sldId id="335" r:id="rId19"/>
    <p:sldId id="336" r:id="rId20"/>
    <p:sldId id="337" r:id="rId21"/>
    <p:sldId id="338" r:id="rId22"/>
    <p:sldId id="339" r:id="rId23"/>
    <p:sldId id="341" r:id="rId24"/>
    <p:sldId id="343" r:id="rId25"/>
    <p:sldId id="345" r:id="rId26"/>
    <p:sldId id="346" r:id="rId27"/>
  </p:sldIdLst>
  <p:sldSz cx="12192000" cy="6858000"/>
  <p:notesSz cx="6858000" cy="9144000"/>
  <p:defaultTextStyle>
    <a:defPPr>
      <a:defRPr lang="be-B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FFCC"/>
    <a:srgbClr val="FF9933"/>
    <a:srgbClr val="00FF99"/>
    <a:srgbClr val="000000"/>
    <a:srgbClr val="CCFFFF"/>
    <a:srgbClr val="99CCFF"/>
    <a:srgbClr val="729D51"/>
    <a:srgbClr val="996633"/>
    <a:srgbClr val="035D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666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e-BY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80E606-82DA-4714-933E-B9F588950F8D}" type="datetimeFigureOut">
              <a:rPr lang="be-BY" smtClean="0"/>
              <a:pPr/>
              <a:t>11.02.20</a:t>
            </a:fld>
            <a:endParaRPr lang="be-BY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e-BY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be-BY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e-BY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8FAB94-64BE-48DD-B70B-4D6733969277}" type="slidenum">
              <a:rPr lang="be-BY" smtClean="0"/>
              <a:pPr/>
              <a:t>‹#›</a:t>
            </a:fld>
            <a:endParaRPr lang="be-BY"/>
          </a:p>
        </p:txBody>
      </p:sp>
    </p:spTree>
    <p:extLst>
      <p:ext uri="{BB962C8B-B14F-4D97-AF65-F5344CB8AC3E}">
        <p14:creationId xmlns:p14="http://schemas.microsoft.com/office/powerpoint/2010/main" val="4101554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FFA1D140-B9FC-4F8A-B43E-F5B82F2B4D0E}" type="datetimeFigureOut">
              <a:rPr lang="be-BY" smtClean="0"/>
              <a:pPr/>
              <a:t>11.02.20</a:t>
            </a:fld>
            <a:endParaRPr lang="be-B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be-B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CDA388C9-6F2F-4746-AE27-61AFEBD34966}" type="slidenum">
              <a:rPr lang="be-BY" smtClean="0"/>
              <a:pPr/>
              <a:t>‹#›</a:t>
            </a:fld>
            <a:endParaRPr lang="be-BY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495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1D140-B9FC-4F8A-B43E-F5B82F2B4D0E}" type="datetimeFigureOut">
              <a:rPr lang="be-BY" smtClean="0"/>
              <a:pPr/>
              <a:t>11.02.20</a:t>
            </a:fld>
            <a:endParaRPr lang="be-B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388C9-6F2F-4746-AE27-61AFEBD34966}" type="slidenum">
              <a:rPr lang="be-BY" smtClean="0"/>
              <a:pPr/>
              <a:t>‹#›</a:t>
            </a:fld>
            <a:endParaRPr lang="be-BY"/>
          </a:p>
        </p:txBody>
      </p:sp>
    </p:spTree>
    <p:extLst>
      <p:ext uri="{BB962C8B-B14F-4D97-AF65-F5344CB8AC3E}">
        <p14:creationId xmlns:p14="http://schemas.microsoft.com/office/powerpoint/2010/main" val="24081184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1D140-B9FC-4F8A-B43E-F5B82F2B4D0E}" type="datetimeFigureOut">
              <a:rPr lang="be-BY" smtClean="0"/>
              <a:pPr/>
              <a:t>11.02.20</a:t>
            </a:fld>
            <a:endParaRPr lang="be-B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388C9-6F2F-4746-AE27-61AFEBD34966}" type="slidenum">
              <a:rPr lang="be-BY" smtClean="0"/>
              <a:pPr/>
              <a:t>‹#›</a:t>
            </a:fld>
            <a:endParaRPr lang="be-BY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9023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1D140-B9FC-4F8A-B43E-F5B82F2B4D0E}" type="datetimeFigureOut">
              <a:rPr lang="be-BY" smtClean="0"/>
              <a:pPr/>
              <a:t>11.02.20</a:t>
            </a:fld>
            <a:endParaRPr lang="be-B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388C9-6F2F-4746-AE27-61AFEBD34966}" type="slidenum">
              <a:rPr lang="be-BY" smtClean="0"/>
              <a:pPr/>
              <a:t>‹#›</a:t>
            </a:fld>
            <a:endParaRPr lang="be-BY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5796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1D140-B9FC-4F8A-B43E-F5B82F2B4D0E}" type="datetimeFigureOut">
              <a:rPr lang="be-BY" smtClean="0"/>
              <a:pPr/>
              <a:t>11.02.20</a:t>
            </a:fld>
            <a:endParaRPr lang="be-B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388C9-6F2F-4746-AE27-61AFEBD34966}" type="slidenum">
              <a:rPr lang="be-BY" smtClean="0"/>
              <a:pPr/>
              <a:t>‹#›</a:t>
            </a:fld>
            <a:endParaRPr lang="be-BY"/>
          </a:p>
        </p:txBody>
      </p:sp>
    </p:spTree>
    <p:extLst>
      <p:ext uri="{BB962C8B-B14F-4D97-AF65-F5344CB8AC3E}">
        <p14:creationId xmlns:p14="http://schemas.microsoft.com/office/powerpoint/2010/main" val="57376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1D140-B9FC-4F8A-B43E-F5B82F2B4D0E}" type="datetimeFigureOut">
              <a:rPr lang="be-BY" smtClean="0"/>
              <a:pPr/>
              <a:t>11.02.20</a:t>
            </a:fld>
            <a:endParaRPr lang="be-B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388C9-6F2F-4746-AE27-61AFEBD34966}" type="slidenum">
              <a:rPr lang="be-BY" smtClean="0"/>
              <a:pPr/>
              <a:t>‹#›</a:t>
            </a:fld>
            <a:endParaRPr lang="be-BY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327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1D140-B9FC-4F8A-B43E-F5B82F2B4D0E}" type="datetimeFigureOut">
              <a:rPr lang="be-BY" smtClean="0"/>
              <a:pPr/>
              <a:t>11.02.20</a:t>
            </a:fld>
            <a:endParaRPr lang="be-B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388C9-6F2F-4746-AE27-61AFEBD34966}" type="slidenum">
              <a:rPr lang="be-BY" smtClean="0"/>
              <a:pPr/>
              <a:t>‹#›</a:t>
            </a:fld>
            <a:endParaRPr lang="be-BY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5222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1D140-B9FC-4F8A-B43E-F5B82F2B4D0E}" type="datetimeFigureOut">
              <a:rPr lang="be-BY" smtClean="0"/>
              <a:pPr/>
              <a:t>11.02.20</a:t>
            </a:fld>
            <a:endParaRPr lang="be-B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388C9-6F2F-4746-AE27-61AFEBD34966}" type="slidenum">
              <a:rPr lang="be-BY" smtClean="0"/>
              <a:pPr/>
              <a:t>‹#›</a:t>
            </a:fld>
            <a:endParaRPr lang="be-BY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3559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1D140-B9FC-4F8A-B43E-F5B82F2B4D0E}" type="datetimeFigureOut">
              <a:rPr lang="be-BY" smtClean="0"/>
              <a:pPr/>
              <a:t>11.02.20</a:t>
            </a:fld>
            <a:endParaRPr lang="be-B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388C9-6F2F-4746-AE27-61AFEBD34966}" type="slidenum">
              <a:rPr lang="be-BY" smtClean="0"/>
              <a:pPr/>
              <a:t>‹#›</a:t>
            </a:fld>
            <a:endParaRPr lang="be-BY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7202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1D140-B9FC-4F8A-B43E-F5B82F2B4D0E}" type="datetimeFigureOut">
              <a:rPr lang="be-BY" smtClean="0"/>
              <a:pPr/>
              <a:t>11.02.20</a:t>
            </a:fld>
            <a:endParaRPr lang="be-B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388C9-6F2F-4746-AE27-61AFEBD34966}" type="slidenum">
              <a:rPr lang="be-BY" smtClean="0"/>
              <a:pPr/>
              <a:t>‹#›</a:t>
            </a:fld>
            <a:endParaRPr lang="be-BY"/>
          </a:p>
        </p:txBody>
      </p:sp>
    </p:spTree>
    <p:extLst>
      <p:ext uri="{BB962C8B-B14F-4D97-AF65-F5344CB8AC3E}">
        <p14:creationId xmlns:p14="http://schemas.microsoft.com/office/powerpoint/2010/main" val="3572980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1D140-B9FC-4F8A-B43E-F5B82F2B4D0E}" type="datetimeFigureOut">
              <a:rPr lang="be-BY" smtClean="0"/>
              <a:pPr/>
              <a:t>11.02.20</a:t>
            </a:fld>
            <a:endParaRPr lang="be-B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388C9-6F2F-4746-AE27-61AFEBD34966}" type="slidenum">
              <a:rPr lang="be-BY" smtClean="0"/>
              <a:pPr/>
              <a:t>‹#›</a:t>
            </a:fld>
            <a:endParaRPr lang="be-BY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9209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1D140-B9FC-4F8A-B43E-F5B82F2B4D0E}" type="datetimeFigureOut">
              <a:rPr lang="be-BY" smtClean="0"/>
              <a:pPr/>
              <a:t>11.02.20</a:t>
            </a:fld>
            <a:endParaRPr lang="be-B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388C9-6F2F-4746-AE27-61AFEBD34966}" type="slidenum">
              <a:rPr lang="be-BY" smtClean="0"/>
              <a:pPr/>
              <a:t>‹#›</a:t>
            </a:fld>
            <a:endParaRPr lang="be-BY"/>
          </a:p>
        </p:txBody>
      </p:sp>
    </p:spTree>
    <p:extLst>
      <p:ext uri="{BB962C8B-B14F-4D97-AF65-F5344CB8AC3E}">
        <p14:creationId xmlns:p14="http://schemas.microsoft.com/office/powerpoint/2010/main" val="2223091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1D140-B9FC-4F8A-B43E-F5B82F2B4D0E}" type="datetimeFigureOut">
              <a:rPr lang="be-BY" smtClean="0"/>
              <a:pPr/>
              <a:t>11.02.20</a:t>
            </a:fld>
            <a:endParaRPr lang="be-B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388C9-6F2F-4746-AE27-61AFEBD34966}" type="slidenum">
              <a:rPr lang="be-BY" smtClean="0"/>
              <a:pPr/>
              <a:t>‹#›</a:t>
            </a:fld>
            <a:endParaRPr lang="be-BY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9718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1D140-B9FC-4F8A-B43E-F5B82F2B4D0E}" type="datetimeFigureOut">
              <a:rPr lang="be-BY" smtClean="0"/>
              <a:pPr/>
              <a:t>11.02.20</a:t>
            </a:fld>
            <a:endParaRPr lang="be-B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388C9-6F2F-4746-AE27-61AFEBD34966}" type="slidenum">
              <a:rPr lang="be-BY" smtClean="0"/>
              <a:pPr/>
              <a:t>‹#›</a:t>
            </a:fld>
            <a:endParaRPr lang="be-BY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9339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1D140-B9FC-4F8A-B43E-F5B82F2B4D0E}" type="datetimeFigureOut">
              <a:rPr lang="be-BY" smtClean="0"/>
              <a:pPr/>
              <a:t>11.02.20</a:t>
            </a:fld>
            <a:endParaRPr lang="be-B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388C9-6F2F-4746-AE27-61AFEBD34966}" type="slidenum">
              <a:rPr lang="be-BY" smtClean="0"/>
              <a:pPr/>
              <a:t>‹#›</a:t>
            </a:fld>
            <a:endParaRPr lang="be-BY"/>
          </a:p>
        </p:txBody>
      </p:sp>
    </p:spTree>
    <p:extLst>
      <p:ext uri="{BB962C8B-B14F-4D97-AF65-F5344CB8AC3E}">
        <p14:creationId xmlns:p14="http://schemas.microsoft.com/office/powerpoint/2010/main" val="325257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1D140-B9FC-4F8A-B43E-F5B82F2B4D0E}" type="datetimeFigureOut">
              <a:rPr lang="be-BY" smtClean="0"/>
              <a:pPr/>
              <a:t>11.02.20</a:t>
            </a:fld>
            <a:endParaRPr lang="be-B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388C9-6F2F-4746-AE27-61AFEBD34966}" type="slidenum">
              <a:rPr lang="be-BY" smtClean="0"/>
              <a:pPr/>
              <a:t>‹#›</a:t>
            </a:fld>
            <a:endParaRPr lang="be-BY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747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1D140-B9FC-4F8A-B43E-F5B82F2B4D0E}" type="datetimeFigureOut">
              <a:rPr lang="be-BY" smtClean="0"/>
              <a:pPr/>
              <a:t>11.02.20</a:t>
            </a:fld>
            <a:endParaRPr lang="be-B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388C9-6F2F-4746-AE27-61AFEBD34966}" type="slidenum">
              <a:rPr lang="be-BY" smtClean="0"/>
              <a:pPr/>
              <a:t>‹#›</a:t>
            </a:fld>
            <a:endParaRPr lang="be-BY"/>
          </a:p>
        </p:txBody>
      </p:sp>
    </p:spTree>
    <p:extLst>
      <p:ext uri="{BB962C8B-B14F-4D97-AF65-F5344CB8AC3E}">
        <p14:creationId xmlns:p14="http://schemas.microsoft.com/office/powerpoint/2010/main" val="2637356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FA1D140-B9FC-4F8A-B43E-F5B82F2B4D0E}" type="datetimeFigureOut">
              <a:rPr lang="be-BY" smtClean="0"/>
              <a:pPr/>
              <a:t>11.02.20</a:t>
            </a:fld>
            <a:endParaRPr lang="be-B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be-B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DA388C9-6F2F-4746-AE27-61AFEBD34966}" type="slidenum">
              <a:rPr lang="be-BY" smtClean="0"/>
              <a:pPr/>
              <a:t>‹#›</a:t>
            </a:fld>
            <a:endParaRPr lang="be-BY"/>
          </a:p>
        </p:txBody>
      </p:sp>
    </p:spTree>
    <p:extLst>
      <p:ext uri="{BB962C8B-B14F-4D97-AF65-F5344CB8AC3E}">
        <p14:creationId xmlns:p14="http://schemas.microsoft.com/office/powerpoint/2010/main" val="3291939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  <p:sldLayoutId id="2147483761" r:id="rId12"/>
    <p:sldLayoutId id="2147483762" r:id="rId13"/>
    <p:sldLayoutId id="2147483763" r:id="rId14"/>
    <p:sldLayoutId id="2147483764" r:id="rId15"/>
    <p:sldLayoutId id="2147483765" r:id="rId16"/>
    <p:sldLayoutId id="2147483766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407368" y="764704"/>
            <a:ext cx="11305256" cy="2162175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7030A0"/>
                </a:solidFill>
                <a:latin typeface="Garamond" pitchFamily="18" charset="0"/>
              </a:rPr>
              <a:t>Управление качеством образования </a:t>
            </a:r>
            <a:r>
              <a:rPr lang="ru-RU" sz="3200" b="1" dirty="0" smtClean="0">
                <a:solidFill>
                  <a:srgbClr val="7030A0"/>
                </a:solidFill>
                <a:latin typeface="Garamond" pitchFamily="18" charset="0"/>
              </a:rPr>
              <a:t>в </a:t>
            </a:r>
            <a:r>
              <a:rPr lang="ru-RU" sz="3200" b="1" dirty="0">
                <a:solidFill>
                  <a:srgbClr val="7030A0"/>
                </a:solidFill>
                <a:latin typeface="Garamond" pitchFamily="18" charset="0"/>
              </a:rPr>
              <a:t>условиях </a:t>
            </a:r>
            <a:r>
              <a:rPr lang="ru-RU" sz="3200" b="1" dirty="0" smtClean="0">
                <a:solidFill>
                  <a:srgbClr val="7030A0"/>
                </a:solidFill>
                <a:latin typeface="Garamond" pitchFamily="18" charset="0"/>
              </a:rPr>
              <a:t/>
            </a:r>
            <a:br>
              <a:rPr lang="ru-RU" sz="3200" b="1" dirty="0" smtClean="0">
                <a:solidFill>
                  <a:srgbClr val="7030A0"/>
                </a:solidFill>
                <a:latin typeface="Garamond" pitchFamily="18" charset="0"/>
              </a:rPr>
            </a:br>
            <a:r>
              <a:rPr lang="ru-RU" sz="3200" b="1" dirty="0" smtClean="0">
                <a:solidFill>
                  <a:srgbClr val="7030A0"/>
                </a:solidFill>
                <a:latin typeface="Garamond" pitchFamily="18" charset="0"/>
              </a:rPr>
              <a:t>реализации </a:t>
            </a:r>
            <a:r>
              <a:rPr lang="ru-RU" sz="3200" b="1" dirty="0">
                <a:solidFill>
                  <a:srgbClr val="7030A0"/>
                </a:solidFill>
                <a:latin typeface="Garamond" pitchFamily="18" charset="0"/>
              </a:rPr>
              <a:t>ФГОС: </a:t>
            </a:r>
            <a:r>
              <a:rPr lang="ru-RU" sz="3200" b="1" dirty="0" smtClean="0">
                <a:solidFill>
                  <a:srgbClr val="7030A0"/>
                </a:solidFill>
                <a:latin typeface="Garamond" pitchFamily="18" charset="0"/>
              </a:rPr>
              <a:t>инновационные </a:t>
            </a:r>
            <a:r>
              <a:rPr lang="ru-RU" sz="3200" b="1" dirty="0">
                <a:solidFill>
                  <a:srgbClr val="7030A0"/>
                </a:solidFill>
                <a:latin typeface="Garamond" pitchFamily="18" charset="0"/>
              </a:rPr>
              <a:t>системы оценки </a:t>
            </a:r>
            <a:r>
              <a:rPr lang="ru-RU" sz="3200" b="1" dirty="0" smtClean="0">
                <a:solidFill>
                  <a:srgbClr val="7030A0"/>
                </a:solidFill>
                <a:latin typeface="Garamond" pitchFamily="18" charset="0"/>
              </a:rPr>
              <a:t/>
            </a:r>
            <a:br>
              <a:rPr lang="ru-RU" sz="3200" b="1" dirty="0" smtClean="0">
                <a:solidFill>
                  <a:srgbClr val="7030A0"/>
                </a:solidFill>
                <a:latin typeface="Garamond" pitchFamily="18" charset="0"/>
              </a:rPr>
            </a:br>
            <a:r>
              <a:rPr lang="ru-RU" sz="3200" b="1" dirty="0" smtClean="0">
                <a:solidFill>
                  <a:srgbClr val="7030A0"/>
                </a:solidFill>
                <a:latin typeface="Garamond" pitchFamily="18" charset="0"/>
              </a:rPr>
              <a:t>качества </a:t>
            </a:r>
            <a:r>
              <a:rPr lang="ru-RU" sz="3200" b="1" dirty="0">
                <a:solidFill>
                  <a:srgbClr val="7030A0"/>
                </a:solidFill>
                <a:latin typeface="Garamond" pitchFamily="18" charset="0"/>
              </a:rPr>
              <a:t>знаний учащихся</a:t>
            </a:r>
            <a:r>
              <a:rPr lang="be-BY" sz="3200" dirty="0">
                <a:solidFill>
                  <a:schemeClr val="bg1"/>
                </a:solidFill>
              </a:rPr>
              <a:t/>
            </a:r>
            <a:br>
              <a:rPr lang="be-BY" sz="3200" dirty="0">
                <a:solidFill>
                  <a:schemeClr val="bg1"/>
                </a:solidFill>
              </a:rPr>
            </a:br>
            <a:endParaRPr lang="be-BY" sz="3200" dirty="0">
              <a:solidFill>
                <a:schemeClr val="bg1"/>
              </a:solidFill>
            </a:endParaRPr>
          </a:p>
        </p:txBody>
      </p:sp>
      <p:pic>
        <p:nvPicPr>
          <p:cNvPr id="3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1744" y="2492896"/>
            <a:ext cx="4536503" cy="380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9557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"/>
          <p:cNvSpPr txBox="1">
            <a:spLocks/>
          </p:cNvSpPr>
          <p:nvPr/>
        </p:nvSpPr>
        <p:spPr>
          <a:xfrm>
            <a:off x="926062" y="840906"/>
            <a:ext cx="4901631" cy="188811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200" b="1" dirty="0" smtClean="0">
                <a:solidFill>
                  <a:srgbClr val="7030A0"/>
                </a:solidFill>
                <a:latin typeface="Garamond" pitchFamily="18" charset="0"/>
              </a:rPr>
              <a:t>Элементы активной </a:t>
            </a:r>
            <a:r>
              <a:rPr lang="ru-RU" sz="3200" b="1" dirty="0">
                <a:solidFill>
                  <a:srgbClr val="7030A0"/>
                </a:solidFill>
                <a:latin typeface="Garamond" pitchFamily="18" charset="0"/>
              </a:rPr>
              <a:t>о</a:t>
            </a:r>
            <a:r>
              <a:rPr lang="ru-RU" sz="3200" b="1" dirty="0" smtClean="0">
                <a:solidFill>
                  <a:srgbClr val="7030A0"/>
                </a:solidFill>
                <a:latin typeface="Garamond" pitchFamily="18" charset="0"/>
              </a:rPr>
              <a:t>ценки</a:t>
            </a:r>
          </a:p>
        </p:txBody>
      </p:sp>
      <p:pic>
        <p:nvPicPr>
          <p:cNvPr id="1026" name="Picture 2" descr="Картинки по запросу школьная доска пнг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756262" y="2529999"/>
            <a:ext cx="3672408" cy="349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Картинки по запросу учитель и дети рисунок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5400" y="3501008"/>
            <a:ext cx="1830217" cy="2874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07017" y="3789040"/>
            <a:ext cx="275892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Критерии </a:t>
            </a: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достижения цели</a:t>
            </a:r>
            <a:endParaRPr lang="ru-RU" sz="36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663952" y="1888607"/>
            <a:ext cx="591428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ru-RU" sz="2400" dirty="0"/>
              <a:t>ученик </a:t>
            </a:r>
            <a:r>
              <a:rPr lang="ru-RU" sz="2400" dirty="0" smtClean="0"/>
              <a:t>узнаёт </a:t>
            </a:r>
            <a:r>
              <a:rPr lang="ru-RU" sz="2400" dirty="0"/>
              <a:t>о требованиях </a:t>
            </a:r>
            <a:r>
              <a:rPr lang="ru-RU" sz="2400" dirty="0" smtClean="0"/>
              <a:t>теста перед </a:t>
            </a:r>
            <a:r>
              <a:rPr lang="ru-RU" sz="2400" dirty="0"/>
              <a:t>началом </a:t>
            </a:r>
            <a:r>
              <a:rPr lang="ru-RU" sz="2400" dirty="0" smtClean="0"/>
              <a:t>изучения темы;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/>
              <a:t>ребёнок самостоятельно отслеживает </a:t>
            </a:r>
            <a:r>
              <a:rPr lang="ru-RU" sz="2400" dirty="0"/>
              <a:t>свои успехи, определяя, что он уже изучил и </a:t>
            </a:r>
            <a:r>
              <a:rPr lang="ru-RU" sz="2400" dirty="0" smtClean="0"/>
              <a:t>над </a:t>
            </a:r>
            <a:r>
              <a:rPr lang="ru-RU" sz="2400" dirty="0"/>
              <a:t>чем должен </a:t>
            </a:r>
            <a:r>
              <a:rPr lang="ru-RU" sz="2400" dirty="0" smtClean="0"/>
              <a:t>поработать;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/>
              <a:t>увеличивается ответственность </a:t>
            </a:r>
            <a:r>
              <a:rPr lang="ru-RU" sz="2400" dirty="0"/>
              <a:t>и </a:t>
            </a:r>
            <a:r>
              <a:rPr lang="ru-RU" sz="2400" dirty="0" smtClean="0"/>
              <a:t>самостоятельность</a:t>
            </a:r>
            <a:r>
              <a:rPr lang="ru-RU" sz="2400" dirty="0"/>
              <a:t> </a:t>
            </a:r>
            <a:r>
              <a:rPr lang="ru-RU" sz="2400" dirty="0" smtClean="0"/>
              <a:t>ребёнка;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/>
              <a:t>о</a:t>
            </a:r>
            <a:r>
              <a:rPr lang="ru-RU" sz="2400" dirty="0" smtClean="0"/>
              <a:t>звучивание требований перед изучением темы  делает открытым процесс обучения.</a:t>
            </a:r>
          </a:p>
        </p:txBody>
      </p:sp>
    </p:spTree>
    <p:extLst>
      <p:ext uri="{BB962C8B-B14F-4D97-AF65-F5344CB8AC3E}">
        <p14:creationId xmlns:p14="http://schemas.microsoft.com/office/powerpoint/2010/main" val="1745989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"/>
          <p:cNvSpPr txBox="1">
            <a:spLocks/>
          </p:cNvSpPr>
          <p:nvPr/>
        </p:nvSpPr>
        <p:spPr>
          <a:xfrm>
            <a:off x="926062" y="840906"/>
            <a:ext cx="4901631" cy="188811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200" b="1" dirty="0" smtClean="0">
                <a:solidFill>
                  <a:srgbClr val="7030A0"/>
                </a:solidFill>
                <a:latin typeface="Garamond" pitchFamily="18" charset="0"/>
              </a:rPr>
              <a:t>Элементы активной </a:t>
            </a:r>
            <a:r>
              <a:rPr lang="ru-RU" sz="3200" b="1" dirty="0">
                <a:solidFill>
                  <a:srgbClr val="7030A0"/>
                </a:solidFill>
                <a:latin typeface="Garamond" pitchFamily="18" charset="0"/>
              </a:rPr>
              <a:t>о</a:t>
            </a:r>
            <a:r>
              <a:rPr lang="ru-RU" sz="3200" b="1" dirty="0" smtClean="0">
                <a:solidFill>
                  <a:srgbClr val="7030A0"/>
                </a:solidFill>
                <a:latin typeface="Garamond" pitchFamily="18" charset="0"/>
              </a:rPr>
              <a:t>ценки</a:t>
            </a:r>
          </a:p>
        </p:txBody>
      </p:sp>
      <p:pic>
        <p:nvPicPr>
          <p:cNvPr id="1026" name="Picture 2" descr="Картинки по запросу школьная доска пнг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756262" y="2529999"/>
            <a:ext cx="3672408" cy="349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Картинки по запросу учитель и дети рисунок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5400" y="3501008"/>
            <a:ext cx="1830217" cy="2874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07017" y="3789040"/>
            <a:ext cx="2758923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Обратная информация</a:t>
            </a:r>
            <a:endParaRPr lang="ru-RU" sz="36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663952" y="1888607"/>
            <a:ext cx="591428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Каждый ученик получает информацию о том, что делать дальше: 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/>
              <a:t>«слабый» узнает, над чем и каким образом работать, чтобы усовершенствовать умения и навыки и усвоить материал;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/>
              <a:t>«сильный» получит еще более интересное задание, которое может выходить за рамки программы.</a:t>
            </a:r>
          </a:p>
        </p:txBody>
      </p:sp>
    </p:spTree>
    <p:extLst>
      <p:ext uri="{BB962C8B-B14F-4D97-AF65-F5344CB8AC3E}">
        <p14:creationId xmlns:p14="http://schemas.microsoft.com/office/powerpoint/2010/main" val="2494594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"/>
          <p:cNvSpPr txBox="1">
            <a:spLocks/>
          </p:cNvSpPr>
          <p:nvPr/>
        </p:nvSpPr>
        <p:spPr>
          <a:xfrm>
            <a:off x="1107191" y="912438"/>
            <a:ext cx="4901631" cy="188811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200" b="1" dirty="0" smtClean="0">
                <a:solidFill>
                  <a:srgbClr val="7030A0"/>
                </a:solidFill>
                <a:latin typeface="Garamond" pitchFamily="18" charset="0"/>
              </a:rPr>
              <a:t>Элементы активной </a:t>
            </a:r>
            <a:r>
              <a:rPr lang="ru-RU" sz="3200" b="1" dirty="0">
                <a:solidFill>
                  <a:srgbClr val="7030A0"/>
                </a:solidFill>
                <a:latin typeface="Garamond" pitchFamily="18" charset="0"/>
              </a:rPr>
              <a:t>о</a:t>
            </a:r>
            <a:r>
              <a:rPr lang="ru-RU" sz="3200" b="1" dirty="0" smtClean="0">
                <a:solidFill>
                  <a:srgbClr val="7030A0"/>
                </a:solidFill>
                <a:latin typeface="Garamond" pitchFamily="18" charset="0"/>
              </a:rPr>
              <a:t>ценки</a:t>
            </a:r>
          </a:p>
        </p:txBody>
      </p:sp>
      <p:pic>
        <p:nvPicPr>
          <p:cNvPr id="1026" name="Picture 2" descr="Картинки по запросу школьная доска пнг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019111" y="2560915"/>
            <a:ext cx="3672408" cy="349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Картинки по запросу учитель и дети рисунок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8717" y="3501008"/>
            <a:ext cx="1830217" cy="2874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24755" y="3980004"/>
            <a:ext cx="2758923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Ключевые вопросы</a:t>
            </a:r>
            <a:endParaRPr lang="ru-RU" sz="36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951984" y="2369228"/>
            <a:ext cx="532859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/>
              <a:t>способствуют </a:t>
            </a:r>
            <a:r>
              <a:rPr lang="ru-RU" sz="2400" dirty="0"/>
              <a:t>активизации </a:t>
            </a:r>
            <a:r>
              <a:rPr lang="ru-RU" sz="2400" dirty="0" smtClean="0"/>
              <a:t>мышления;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/>
              <a:t>учащиеся </a:t>
            </a:r>
            <a:r>
              <a:rPr lang="ru-RU" sz="2400" dirty="0"/>
              <a:t>видят более широкий контекст </a:t>
            </a:r>
            <a:r>
              <a:rPr lang="ru-RU" sz="2400" dirty="0" smtClean="0"/>
              <a:t>проблемы;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/>
              <a:t>побуждают </a:t>
            </a:r>
            <a:r>
              <a:rPr lang="ru-RU" sz="2400" dirty="0"/>
              <a:t>к поиску ответов и более активному участию в процессе обучения.</a:t>
            </a:r>
            <a:r>
              <a:rPr lang="ru-RU" sz="2400" b="1" dirty="0"/>
              <a:t> </a:t>
            </a:r>
            <a:endParaRPr lang="ru-RU" sz="2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27201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"/>
          <p:cNvSpPr txBox="1">
            <a:spLocks/>
          </p:cNvSpPr>
          <p:nvPr/>
        </p:nvSpPr>
        <p:spPr>
          <a:xfrm>
            <a:off x="992197" y="953425"/>
            <a:ext cx="4901631" cy="188811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200" b="1" dirty="0" smtClean="0">
                <a:solidFill>
                  <a:srgbClr val="7030A0"/>
                </a:solidFill>
                <a:latin typeface="Garamond" pitchFamily="18" charset="0"/>
              </a:rPr>
              <a:t>Элементы активной </a:t>
            </a:r>
            <a:r>
              <a:rPr lang="ru-RU" sz="3200" b="1" dirty="0">
                <a:solidFill>
                  <a:srgbClr val="7030A0"/>
                </a:solidFill>
                <a:latin typeface="Garamond" pitchFamily="18" charset="0"/>
              </a:rPr>
              <a:t>о</a:t>
            </a:r>
            <a:r>
              <a:rPr lang="ru-RU" sz="3200" b="1" dirty="0" smtClean="0">
                <a:solidFill>
                  <a:srgbClr val="7030A0"/>
                </a:solidFill>
                <a:latin typeface="Garamond" pitchFamily="18" charset="0"/>
              </a:rPr>
              <a:t>ценки</a:t>
            </a:r>
          </a:p>
        </p:txBody>
      </p:sp>
      <p:pic>
        <p:nvPicPr>
          <p:cNvPr id="1026" name="Picture 2" descr="Картинки по запросу школьная доска пнг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826145" y="2636912"/>
            <a:ext cx="3672408" cy="349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Картинки по запросу учитель и дети рисунок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3697" y="3501008"/>
            <a:ext cx="1830217" cy="2874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362456" y="4156923"/>
            <a:ext cx="2758923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Ключевые вопросы</a:t>
            </a:r>
            <a:endParaRPr lang="ru-RU" sz="36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693232" y="1340768"/>
            <a:ext cx="591428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Функции:</a:t>
            </a:r>
            <a:endParaRPr lang="ru-RU" sz="2400" b="1" dirty="0"/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/>
              <a:t>пробуждают </a:t>
            </a:r>
            <a:r>
              <a:rPr lang="ru-RU" sz="2400" dirty="0"/>
              <a:t>любознательность и интерес к </a:t>
            </a:r>
            <a:r>
              <a:rPr lang="ru-RU" sz="2400" dirty="0" smtClean="0"/>
              <a:t>теме;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/>
              <a:t>поощряют </a:t>
            </a:r>
            <a:r>
              <a:rPr lang="ru-RU" sz="2400" dirty="0"/>
              <a:t>мыслительную </a:t>
            </a:r>
            <a:r>
              <a:rPr lang="ru-RU" sz="2400" dirty="0" smtClean="0"/>
              <a:t>деятельность;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/>
              <a:t>привлекают </a:t>
            </a:r>
            <a:r>
              <a:rPr lang="ru-RU" sz="2400" dirty="0"/>
              <a:t>внимание и </a:t>
            </a:r>
            <a:r>
              <a:rPr lang="ru-RU" sz="2400" dirty="0" smtClean="0"/>
              <a:t>ставят вызов;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/>
              <a:t>способствуют </a:t>
            </a:r>
            <a:r>
              <a:rPr lang="ru-RU" sz="2400" dirty="0"/>
              <a:t>усвоению </a:t>
            </a:r>
            <a:r>
              <a:rPr lang="ru-RU" sz="2400" dirty="0" smtClean="0"/>
              <a:t>материала;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/>
              <a:t>тесно связаны </a:t>
            </a:r>
            <a:r>
              <a:rPr lang="ru-RU" sz="2400" dirty="0"/>
              <a:t>с </a:t>
            </a:r>
            <a:r>
              <a:rPr lang="ru-RU" sz="2400" dirty="0" smtClean="0"/>
              <a:t>целью </a:t>
            </a:r>
            <a:r>
              <a:rPr lang="ru-RU" sz="2400" dirty="0"/>
              <a:t>урока или серии </a:t>
            </a:r>
            <a:r>
              <a:rPr lang="ru-RU" sz="2400" dirty="0" smtClean="0"/>
              <a:t>уроков;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/>
              <a:t>направлены </a:t>
            </a:r>
            <a:r>
              <a:rPr lang="ru-RU" sz="2400" dirty="0"/>
              <a:t>на реализацию целей урока.</a:t>
            </a:r>
            <a:endParaRPr lang="ru-RU" sz="2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32200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"/>
          <p:cNvSpPr txBox="1">
            <a:spLocks/>
          </p:cNvSpPr>
          <p:nvPr/>
        </p:nvSpPr>
        <p:spPr>
          <a:xfrm>
            <a:off x="992197" y="953425"/>
            <a:ext cx="4901631" cy="188811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200" b="1" dirty="0" smtClean="0">
                <a:solidFill>
                  <a:srgbClr val="7030A0"/>
                </a:solidFill>
                <a:latin typeface="Garamond" pitchFamily="18" charset="0"/>
              </a:rPr>
              <a:t>Элементы активной </a:t>
            </a:r>
            <a:r>
              <a:rPr lang="ru-RU" sz="3200" b="1" dirty="0">
                <a:solidFill>
                  <a:srgbClr val="7030A0"/>
                </a:solidFill>
                <a:latin typeface="Garamond" pitchFamily="18" charset="0"/>
              </a:rPr>
              <a:t>о</a:t>
            </a:r>
            <a:r>
              <a:rPr lang="ru-RU" sz="3200" b="1" dirty="0" smtClean="0">
                <a:solidFill>
                  <a:srgbClr val="7030A0"/>
                </a:solidFill>
                <a:latin typeface="Garamond" pitchFamily="18" charset="0"/>
              </a:rPr>
              <a:t>ценки</a:t>
            </a:r>
          </a:p>
        </p:txBody>
      </p:sp>
      <p:pic>
        <p:nvPicPr>
          <p:cNvPr id="1026" name="Picture 2" descr="Картинки по запросу школьная доска пнг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826145" y="2636912"/>
            <a:ext cx="3672408" cy="349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Картинки по запросу учитель и дети рисунок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3697" y="3501008"/>
            <a:ext cx="1830217" cy="2874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76900" y="3879925"/>
            <a:ext cx="275892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Техника постановки вопроса </a:t>
            </a:r>
            <a:endParaRPr lang="ru-RU" sz="36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885969" y="2575903"/>
            <a:ext cx="525059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Важно: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/>
              <a:t>задавая вопрос, </a:t>
            </a:r>
            <a:r>
              <a:rPr lang="ru-RU" sz="2400" dirty="0"/>
              <a:t>оставьте время на размышление;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/>
              <a:t>учитель сам решает, кого </a:t>
            </a:r>
            <a:r>
              <a:rPr lang="ru-RU" sz="2400" dirty="0" smtClean="0"/>
              <a:t>спросить (принцип </a:t>
            </a:r>
            <a:r>
              <a:rPr lang="ru-RU" sz="2400" dirty="0" err="1" smtClean="0"/>
              <a:t>неподнимания</a:t>
            </a:r>
            <a:r>
              <a:rPr lang="ru-RU" sz="2400" dirty="0" smtClean="0"/>
              <a:t> рук);</a:t>
            </a:r>
            <a:endParaRPr lang="ru-RU" sz="2400" dirty="0"/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/>
              <a:t>используйте элементы игры. </a:t>
            </a:r>
          </a:p>
        </p:txBody>
      </p:sp>
    </p:spTree>
    <p:extLst>
      <p:ext uri="{BB962C8B-B14F-4D97-AF65-F5344CB8AC3E}">
        <p14:creationId xmlns:p14="http://schemas.microsoft.com/office/powerpoint/2010/main" val="2716114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"/>
          <p:cNvSpPr txBox="1">
            <a:spLocks/>
          </p:cNvSpPr>
          <p:nvPr/>
        </p:nvSpPr>
        <p:spPr>
          <a:xfrm>
            <a:off x="992197" y="953425"/>
            <a:ext cx="4901631" cy="188811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200" b="1" dirty="0" smtClean="0">
                <a:solidFill>
                  <a:srgbClr val="7030A0"/>
                </a:solidFill>
                <a:latin typeface="Garamond" pitchFamily="18" charset="0"/>
              </a:rPr>
              <a:t>Элементы активной </a:t>
            </a:r>
            <a:r>
              <a:rPr lang="ru-RU" sz="3200" b="1" dirty="0">
                <a:solidFill>
                  <a:srgbClr val="7030A0"/>
                </a:solidFill>
                <a:latin typeface="Garamond" pitchFamily="18" charset="0"/>
              </a:rPr>
              <a:t>о</a:t>
            </a:r>
            <a:r>
              <a:rPr lang="ru-RU" sz="3200" b="1" dirty="0" smtClean="0">
                <a:solidFill>
                  <a:srgbClr val="7030A0"/>
                </a:solidFill>
                <a:latin typeface="Garamond" pitchFamily="18" charset="0"/>
              </a:rPr>
              <a:t>ценки</a:t>
            </a:r>
          </a:p>
        </p:txBody>
      </p:sp>
      <p:pic>
        <p:nvPicPr>
          <p:cNvPr id="1026" name="Picture 2" descr="Картинки по запросу школьная доска пнг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826145" y="2636912"/>
            <a:ext cx="3672408" cy="349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Картинки по запросу учитель и дети рисунок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3697" y="3501008"/>
            <a:ext cx="1830217" cy="2874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76900" y="3879925"/>
            <a:ext cx="275892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Техника постановки вопроса </a:t>
            </a:r>
            <a:endParaRPr lang="ru-RU" sz="36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885969" y="2575903"/>
            <a:ext cx="591428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ru-RU" sz="2400" dirty="0"/>
              <a:t>используйте поиск ответа в парах: учащиеся согласовывают, какой ответ на вопрос правильный;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/>
              <a:t>формируйте пары на основе сотрудничества «слабого» и «сильного» ученика.</a:t>
            </a:r>
          </a:p>
        </p:txBody>
      </p:sp>
    </p:spTree>
    <p:extLst>
      <p:ext uri="{BB962C8B-B14F-4D97-AF65-F5344CB8AC3E}">
        <p14:creationId xmlns:p14="http://schemas.microsoft.com/office/powerpoint/2010/main" val="2251767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"/>
          <p:cNvSpPr txBox="1">
            <a:spLocks/>
          </p:cNvSpPr>
          <p:nvPr/>
        </p:nvSpPr>
        <p:spPr>
          <a:xfrm>
            <a:off x="759331" y="1116189"/>
            <a:ext cx="4901631" cy="188811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500" b="1" dirty="0" smtClean="0">
                <a:solidFill>
                  <a:srgbClr val="7030A0"/>
                </a:solidFill>
                <a:latin typeface="Garamond" pitchFamily="18" charset="0"/>
              </a:rPr>
              <a:t>Организация обучения с активной оценкой</a:t>
            </a:r>
            <a:r>
              <a:rPr lang="ru-RU" sz="3200" b="1" dirty="0">
                <a:solidFill>
                  <a:srgbClr val="7030A0"/>
                </a:solidFill>
                <a:latin typeface="Garamond" pitchFamily="18" charset="0"/>
              </a:rPr>
              <a:t/>
            </a:r>
            <a:br>
              <a:rPr lang="ru-RU" sz="3200" b="1" dirty="0">
                <a:solidFill>
                  <a:srgbClr val="7030A0"/>
                </a:solidFill>
                <a:latin typeface="Garamond" pitchFamily="18" charset="0"/>
              </a:rPr>
            </a:br>
            <a:endParaRPr lang="ru-RU" sz="3200" b="1" dirty="0" smtClean="0">
              <a:solidFill>
                <a:srgbClr val="7030A0"/>
              </a:solidFill>
              <a:latin typeface="Garamond" pitchFamily="18" charset="0"/>
            </a:endParaRPr>
          </a:p>
        </p:txBody>
      </p:sp>
      <p:pic>
        <p:nvPicPr>
          <p:cNvPr id="1026" name="Picture 2" descr="Картинки по запросу школьная доска пнг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477709" y="2481156"/>
            <a:ext cx="3672408" cy="349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5660962" y="1198379"/>
            <a:ext cx="591428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ru-RU" sz="2400" dirty="0"/>
              <a:t>я </a:t>
            </a:r>
            <a:r>
              <a:rPr lang="ru-RU" sz="2400" smtClean="0"/>
              <a:t>знаю, зачем </a:t>
            </a:r>
            <a:r>
              <a:rPr lang="ru-RU" sz="2400" dirty="0"/>
              <a:t>и чему я должен </a:t>
            </a:r>
            <a:r>
              <a:rPr lang="ru-RU" sz="2400" dirty="0" smtClean="0"/>
              <a:t>научиться;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/>
              <a:t>мне </a:t>
            </a:r>
            <a:r>
              <a:rPr lang="ru-RU" sz="2400" dirty="0"/>
              <a:t>нравится, когда педагог говорит со мной о моем прогрессе и знает, на каком этапе обучения я </a:t>
            </a:r>
            <a:r>
              <a:rPr lang="ru-RU" sz="2400" dirty="0" smtClean="0"/>
              <a:t>нахожусь;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/>
              <a:t>я </a:t>
            </a:r>
            <a:r>
              <a:rPr lang="ru-RU" sz="2400" dirty="0"/>
              <a:t>получаю от учителя информацию о том, что мною сделано хорошо, что я могу улучшить, как я могу развиваться </a:t>
            </a:r>
            <a:r>
              <a:rPr lang="ru-RU" sz="2400" dirty="0" smtClean="0"/>
              <a:t>дальше;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/>
              <a:t>я </a:t>
            </a:r>
            <a:r>
              <a:rPr lang="ru-RU" sz="2400" dirty="0"/>
              <a:t>осуществляю контроль и оценку своей деятельности и ее результатов, что дает мне возможность работать над ошибками и развивать свою </a:t>
            </a:r>
            <a:r>
              <a:rPr lang="ru-RU" sz="2400" dirty="0" smtClean="0"/>
              <a:t>деятельность;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/>
              <a:t>я </a:t>
            </a:r>
            <a:r>
              <a:rPr lang="ru-RU" sz="2400" dirty="0"/>
              <a:t>использую знания и умения моих одноклассников.</a:t>
            </a:r>
            <a:endParaRPr lang="ru-RU" sz="2400" dirty="0">
              <a:effectLst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4195" y="4228461"/>
            <a:ext cx="1439493" cy="2195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1790435" y="3889871"/>
            <a:ext cx="3046955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Позиция обучающегося</a:t>
            </a:r>
            <a:endParaRPr lang="ru-RU" sz="36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07020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школьная доска пнг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591944" y="2406188"/>
            <a:ext cx="4089288" cy="3456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Картинки по запросу учитель и дети рисунок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3872" y="3482858"/>
            <a:ext cx="1830217" cy="2874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405817" y="3513394"/>
            <a:ext cx="2726726" cy="175432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Элементы</a:t>
            </a:r>
          </a:p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активной</a:t>
            </a:r>
          </a:p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оценки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95400" y="2406189"/>
            <a:ext cx="4248472" cy="2514109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dirty="0"/>
              <a:t>В начале каждого урока мы будем договариваться о цели работы, чтобы </a:t>
            </a:r>
            <a:r>
              <a:rPr lang="ru-RU" sz="2000" dirty="0" smtClean="0"/>
              <a:t>знали</a:t>
            </a:r>
            <a:r>
              <a:rPr lang="ru-RU" sz="2000" dirty="0"/>
              <a:t>, что и зачем вы будете </a:t>
            </a:r>
            <a:r>
              <a:rPr lang="ru-RU" sz="2000" dirty="0" smtClean="0"/>
              <a:t>делать.</a:t>
            </a:r>
          </a:p>
          <a:p>
            <a:r>
              <a:rPr lang="ru-RU" sz="2000" dirty="0" smtClean="0"/>
              <a:t>По </a:t>
            </a:r>
            <a:r>
              <a:rPr lang="ru-RU" sz="2000" dirty="0"/>
              <a:t>завершении урока </a:t>
            </a:r>
            <a:r>
              <a:rPr lang="ru-RU" sz="2000" dirty="0" smtClean="0"/>
              <a:t>сами должны оценить </a:t>
            </a:r>
            <a:r>
              <a:rPr lang="ru-RU" sz="2000" dirty="0"/>
              <a:t>то, насколько цели достигнуты.</a:t>
            </a:r>
            <a:endParaRPr lang="ru-RU" sz="2000" dirty="0">
              <a:effectLst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9086804" y="4162147"/>
            <a:ext cx="1439493" cy="2195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537701" y="476671"/>
            <a:ext cx="11089232" cy="192951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500" b="1" dirty="0" smtClean="0">
                <a:solidFill>
                  <a:srgbClr val="7030A0"/>
                </a:solidFill>
                <a:latin typeface="Garamond" pitchFamily="18" charset="0"/>
              </a:rPr>
              <a:t>Организация обучения с активной оценкой</a:t>
            </a:r>
            <a:endParaRPr lang="ru-RU" sz="3200" b="1" dirty="0" smtClean="0">
              <a:solidFill>
                <a:srgbClr val="7030A0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0411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школьная доска пнг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591944" y="2406188"/>
            <a:ext cx="4089288" cy="3456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Картинки по запросу учитель и дети рисунок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3872" y="3482858"/>
            <a:ext cx="1830217" cy="2874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405817" y="3513394"/>
            <a:ext cx="2726726" cy="175432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Элементы</a:t>
            </a:r>
          </a:p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активной</a:t>
            </a:r>
          </a:p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оценки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95400" y="2406189"/>
            <a:ext cx="4248472" cy="231895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dirty="0"/>
              <a:t>Всегда буду знакомить </a:t>
            </a:r>
            <a:r>
              <a:rPr lang="ru-RU" sz="2000" dirty="0" smtClean="0"/>
              <a:t>с критериями оценки: указывать </a:t>
            </a:r>
            <a:r>
              <a:rPr lang="ru-RU" sz="2000" dirty="0"/>
              <a:t>на то, что будет оцениваться. </a:t>
            </a:r>
            <a:r>
              <a:rPr lang="ru-RU" sz="2000" dirty="0" smtClean="0"/>
              <a:t>Проверка </a:t>
            </a:r>
            <a:r>
              <a:rPr lang="ru-RU" sz="2000" dirty="0"/>
              <a:t>будет осуществляться частично – только </a:t>
            </a:r>
            <a:r>
              <a:rPr lang="ru-RU" sz="2000" dirty="0" smtClean="0"/>
              <a:t>то, </a:t>
            </a:r>
            <a:r>
              <a:rPr lang="ru-RU" sz="2000" dirty="0"/>
              <a:t>о </a:t>
            </a:r>
            <a:r>
              <a:rPr lang="ru-RU" sz="2000" dirty="0" smtClean="0"/>
              <a:t>чём </a:t>
            </a:r>
            <a:r>
              <a:rPr lang="ru-RU" sz="2000" dirty="0"/>
              <a:t>была предварительная договоренность.</a:t>
            </a:r>
            <a:endParaRPr lang="ru-RU" sz="2000" dirty="0">
              <a:effectLst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9086804" y="4162147"/>
            <a:ext cx="1439493" cy="2195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537701" y="476671"/>
            <a:ext cx="11089232" cy="192951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500" b="1" dirty="0" smtClean="0">
                <a:solidFill>
                  <a:srgbClr val="7030A0"/>
                </a:solidFill>
                <a:latin typeface="Garamond" pitchFamily="18" charset="0"/>
              </a:rPr>
              <a:t>Организация обучения с активной оценкой</a:t>
            </a:r>
            <a:endParaRPr lang="ru-RU" sz="3200" b="1" dirty="0" smtClean="0">
              <a:solidFill>
                <a:srgbClr val="7030A0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1556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школьная доска пнг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591944" y="2406188"/>
            <a:ext cx="4089288" cy="3456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Картинки по запросу учитель и дети рисунок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3872" y="3482858"/>
            <a:ext cx="1830217" cy="2874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405817" y="3513394"/>
            <a:ext cx="2726726" cy="175432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Элементы</a:t>
            </a:r>
          </a:p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активной</a:t>
            </a:r>
          </a:p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оценки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12222" y="2406189"/>
            <a:ext cx="4248472" cy="251411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dirty="0"/>
              <a:t>Перед вами будут поставлены вопросы и задачи для самостоятельного решения. Проблемные ситуации </a:t>
            </a:r>
            <a:r>
              <a:rPr lang="ru-RU" sz="2000" dirty="0" smtClean="0"/>
              <a:t>будем </a:t>
            </a:r>
            <a:r>
              <a:rPr lang="ru-RU" sz="2000" dirty="0"/>
              <a:t>разрешать вместе: вы будете </a:t>
            </a:r>
            <a:r>
              <a:rPr lang="ru-RU" sz="2000" dirty="0" smtClean="0"/>
              <a:t>проявлять </a:t>
            </a:r>
            <a:r>
              <a:rPr lang="ru-RU" sz="2000" dirty="0"/>
              <a:t>инициативу, а не только </a:t>
            </a:r>
            <a:r>
              <a:rPr lang="ru-RU" sz="2000" dirty="0" smtClean="0"/>
              <a:t>следовать указаниям учителя.</a:t>
            </a:r>
            <a:endParaRPr lang="ru-RU" sz="20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9086804" y="4162147"/>
            <a:ext cx="1439493" cy="2195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537701" y="476671"/>
            <a:ext cx="11089232" cy="192951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500" b="1" dirty="0" smtClean="0">
                <a:solidFill>
                  <a:srgbClr val="7030A0"/>
                </a:solidFill>
                <a:latin typeface="Garamond" pitchFamily="18" charset="0"/>
              </a:rPr>
              <a:t>Организация обучения с активной оценкой</a:t>
            </a:r>
            <a:endParaRPr lang="ru-RU" sz="3200" b="1" dirty="0" smtClean="0">
              <a:solidFill>
                <a:srgbClr val="7030A0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4277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Картинки по запросу информационная система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5642"/>
          <a:stretch/>
        </p:blipFill>
        <p:spPr bwMode="auto">
          <a:xfrm>
            <a:off x="6312025" y="1748759"/>
            <a:ext cx="4789731" cy="30303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95401" y="2053715"/>
            <a:ext cx="5616624" cy="2700313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Современный </a:t>
            </a:r>
            <a:r>
              <a:rPr lang="ru-RU" sz="2400" dirty="0">
                <a:solidFill>
                  <a:schemeClr val="tx1"/>
                </a:solidFill>
                <a:latin typeface="Garamond" panose="02020404030301010803" pitchFamily="18" charset="0"/>
              </a:rPr>
              <a:t>мир характеризуется множеством альтернатив, обилием разнообразной и противоречивой информации. </a:t>
            </a:r>
            <a:r>
              <a:rPr lang="ru-RU" sz="2400" dirty="0" smtClean="0">
                <a:solidFill>
                  <a:schemeClr val="tx1"/>
                </a:solidFill>
                <a:latin typeface="Garamond" panose="02020404030301010803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Garamond" panose="02020404030301010803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В </a:t>
            </a:r>
            <a:r>
              <a:rPr lang="ru-RU" sz="2400" dirty="0">
                <a:solidFill>
                  <a:schemeClr val="tx1"/>
                </a:solidFill>
                <a:latin typeface="Garamond" panose="02020404030301010803" pitchFamily="18" charset="0"/>
              </a:rPr>
              <a:t>этих условиях каждому человеку важно владеть умениями и инструментарием оценочной деятельности. </a:t>
            </a:r>
            <a:endParaRPr lang="be-BY" sz="2400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64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школьная доска пнг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591944" y="2406188"/>
            <a:ext cx="4089288" cy="3456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Картинки по запросу учитель и дети рисунок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3872" y="3482858"/>
            <a:ext cx="1830217" cy="2874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405817" y="3513394"/>
            <a:ext cx="2726726" cy="175432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Элементы</a:t>
            </a:r>
          </a:p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активной</a:t>
            </a:r>
          </a:p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оценки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12222" y="2406189"/>
            <a:ext cx="4248472" cy="172819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dirty="0"/>
              <a:t>Часто </a:t>
            </a:r>
            <a:r>
              <a:rPr lang="ru-RU" sz="2000" dirty="0" smtClean="0"/>
              <a:t>будете </a:t>
            </a:r>
            <a:r>
              <a:rPr lang="ru-RU" sz="2000" dirty="0"/>
              <a:t>получать не отметку, а комментарий к работе: что </a:t>
            </a:r>
            <a:r>
              <a:rPr lang="ru-RU" sz="2000" dirty="0" smtClean="0"/>
              <a:t>сделали </a:t>
            </a:r>
            <a:r>
              <a:rPr lang="ru-RU" sz="2000" dirty="0"/>
              <a:t>хорошо, а на что </a:t>
            </a:r>
            <a:r>
              <a:rPr lang="ru-RU" sz="2000" dirty="0" smtClean="0"/>
              <a:t>ещё </a:t>
            </a:r>
            <a:r>
              <a:rPr lang="ru-RU" sz="2000" dirty="0"/>
              <a:t>следует обратить внимание.</a:t>
            </a:r>
            <a:endParaRPr lang="ru-RU" sz="2000" dirty="0">
              <a:effectLst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9086804" y="4162147"/>
            <a:ext cx="1439493" cy="2195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537701" y="476671"/>
            <a:ext cx="11089232" cy="192951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500" b="1" dirty="0" smtClean="0">
                <a:solidFill>
                  <a:srgbClr val="7030A0"/>
                </a:solidFill>
                <a:latin typeface="Garamond" pitchFamily="18" charset="0"/>
              </a:rPr>
              <a:t>Организация обучения с активной оценкой</a:t>
            </a:r>
            <a:endParaRPr lang="ru-RU" sz="3200" b="1" dirty="0" smtClean="0">
              <a:solidFill>
                <a:srgbClr val="7030A0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2463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школьная доска пнг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591944" y="2406188"/>
            <a:ext cx="4089288" cy="3456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Картинки по запросу учитель и дети рисунок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3872" y="3482858"/>
            <a:ext cx="1830217" cy="2874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405817" y="3513394"/>
            <a:ext cx="2726726" cy="175432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Элементы</a:t>
            </a:r>
          </a:p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активной</a:t>
            </a:r>
          </a:p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оценки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12222" y="2406189"/>
            <a:ext cx="4248472" cy="1382851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dirty="0"/>
              <a:t>Буду стараться учитывать </a:t>
            </a:r>
            <a:r>
              <a:rPr lang="ru-RU" sz="2000" dirty="0" smtClean="0"/>
              <a:t>мнение </a:t>
            </a:r>
            <a:r>
              <a:rPr lang="ru-RU" sz="2000" dirty="0"/>
              <a:t>о том, как вы хотите, чтобы вас учили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9086804" y="4162147"/>
            <a:ext cx="1439493" cy="2195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537701" y="476671"/>
            <a:ext cx="11089232" cy="192951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500" b="1" dirty="0" smtClean="0">
                <a:solidFill>
                  <a:srgbClr val="7030A0"/>
                </a:solidFill>
                <a:latin typeface="Garamond" pitchFamily="18" charset="0"/>
              </a:rPr>
              <a:t>Организация обучения с активной оценкой</a:t>
            </a:r>
            <a:endParaRPr lang="ru-RU" sz="3200" b="1" dirty="0" smtClean="0">
              <a:solidFill>
                <a:srgbClr val="7030A0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9838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школьная доска пнг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591944" y="2406188"/>
            <a:ext cx="4089288" cy="3456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Картинки по запросу учитель и дети рисунок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3872" y="3482858"/>
            <a:ext cx="1830217" cy="2874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405817" y="3513394"/>
            <a:ext cx="2726726" cy="175432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Элементы</a:t>
            </a:r>
          </a:p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активной</a:t>
            </a:r>
          </a:p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оценки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12222" y="2406189"/>
            <a:ext cx="4248472" cy="231895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000" dirty="0" smtClean="0"/>
          </a:p>
          <a:p>
            <a:r>
              <a:rPr lang="ru-RU" sz="2000" dirty="0" smtClean="0"/>
              <a:t>Будете оценивать: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 smtClean="0"/>
              <a:t>друг друга (задавать </a:t>
            </a:r>
            <a:r>
              <a:rPr lang="ru-RU" sz="2000" dirty="0"/>
              <a:t>друг другу вопросы, давать </a:t>
            </a:r>
            <a:r>
              <a:rPr lang="ru-RU" sz="2000" dirty="0" smtClean="0"/>
              <a:t>советы);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 smtClean="0"/>
              <a:t>сами </a:t>
            </a:r>
            <a:r>
              <a:rPr lang="ru-RU" sz="2000" dirty="0"/>
              <a:t>себя и </a:t>
            </a:r>
            <a:r>
              <a:rPr lang="ru-RU" sz="2000" dirty="0" smtClean="0"/>
              <a:t>планировать своё </a:t>
            </a:r>
            <a:r>
              <a:rPr lang="ru-RU" sz="2000" dirty="0"/>
              <a:t>дальнейшее развитие.</a:t>
            </a:r>
          </a:p>
          <a:p>
            <a:endParaRPr lang="ru-RU" sz="2000" dirty="0">
              <a:effectLst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9086804" y="4162147"/>
            <a:ext cx="1439493" cy="2195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537701" y="476671"/>
            <a:ext cx="11089232" cy="192951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500" b="1" dirty="0" smtClean="0">
                <a:solidFill>
                  <a:srgbClr val="7030A0"/>
                </a:solidFill>
                <a:latin typeface="Garamond" pitchFamily="18" charset="0"/>
              </a:rPr>
              <a:t>Организация обучения с активной оценкой</a:t>
            </a:r>
            <a:endParaRPr lang="ru-RU" sz="3200" b="1" dirty="0" smtClean="0">
              <a:solidFill>
                <a:srgbClr val="7030A0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7842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школьная доска пнг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591944" y="2406188"/>
            <a:ext cx="4089288" cy="3456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Картинки по запросу учитель и дети рисунок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3872" y="3482858"/>
            <a:ext cx="1830217" cy="2874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405816" y="3513394"/>
            <a:ext cx="2930543" cy="175432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Рекомендации для </a:t>
            </a:r>
          </a:p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родителей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95400" y="2406189"/>
            <a:ext cx="4248472" cy="3687107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dirty="0"/>
              <a:t>Каждый день интересуйтесь не отметками, которые получил </a:t>
            </a:r>
            <a:r>
              <a:rPr lang="ru-RU" sz="2000" dirty="0" smtClean="0"/>
              <a:t>реб</a:t>
            </a:r>
            <a:r>
              <a:rPr lang="ru-RU" sz="2000" dirty="0"/>
              <a:t>ё</a:t>
            </a:r>
            <a:r>
              <a:rPr lang="ru-RU" sz="2000" dirty="0" smtClean="0"/>
              <a:t>нок</a:t>
            </a:r>
            <a:r>
              <a:rPr lang="ru-RU" sz="2000" dirty="0"/>
              <a:t>, а его учебными успехами. Спрашивайте: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- Что </a:t>
            </a:r>
            <a:r>
              <a:rPr lang="ru-RU" sz="2000" dirty="0"/>
              <a:t>ты сегодня узнал нового</a:t>
            </a:r>
            <a:r>
              <a:rPr lang="ru-RU" sz="2000" dirty="0" smtClean="0"/>
              <a:t>? </a:t>
            </a:r>
            <a:endParaRPr lang="en-US" sz="2000" dirty="0" smtClean="0"/>
          </a:p>
          <a:p>
            <a:r>
              <a:rPr lang="en-US" sz="2000" dirty="0" smtClean="0"/>
              <a:t>- </a:t>
            </a:r>
            <a:r>
              <a:rPr lang="ru-RU" sz="2000" dirty="0" smtClean="0"/>
              <a:t>Чему научился?</a:t>
            </a:r>
            <a:endParaRPr lang="en-US" sz="2000" dirty="0" smtClean="0"/>
          </a:p>
          <a:p>
            <a:r>
              <a:rPr lang="en-US" sz="2000" dirty="0" smtClean="0"/>
              <a:t>- </a:t>
            </a:r>
            <a:r>
              <a:rPr lang="ru-RU" sz="2000" dirty="0" smtClean="0"/>
              <a:t>Что </a:t>
            </a:r>
            <a:r>
              <a:rPr lang="ru-RU" sz="2000" dirty="0"/>
              <a:t>было самым </a:t>
            </a:r>
            <a:r>
              <a:rPr lang="ru-RU" sz="2000" dirty="0" smtClean="0"/>
              <a:t>интересным?</a:t>
            </a:r>
            <a:endParaRPr lang="en-US" sz="2000" dirty="0" smtClean="0"/>
          </a:p>
          <a:p>
            <a:r>
              <a:rPr lang="ru-RU" sz="2000" dirty="0" smtClean="0"/>
              <a:t>Радуйтесь </a:t>
            </a:r>
            <a:r>
              <a:rPr lang="ru-RU" sz="2000" dirty="0"/>
              <a:t>успехам, не раздражайтесь из-за каждой неудачи, постигшей сына или дочь.</a:t>
            </a:r>
            <a:endParaRPr lang="ru-RU" sz="2000" dirty="0">
              <a:effectLst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537701" y="476671"/>
            <a:ext cx="11089232" cy="192951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500" b="1" dirty="0" smtClean="0">
                <a:solidFill>
                  <a:srgbClr val="7030A0"/>
                </a:solidFill>
                <a:latin typeface="Garamond" pitchFamily="18" charset="0"/>
              </a:rPr>
              <a:t>Организация обучения с активной оценкой</a:t>
            </a:r>
            <a:endParaRPr lang="ru-RU" sz="3200" b="1" dirty="0" smtClean="0">
              <a:solidFill>
                <a:srgbClr val="7030A0"/>
              </a:solidFill>
              <a:latin typeface="Garamond" pitchFamily="18" charset="0"/>
            </a:endParaRPr>
          </a:p>
        </p:txBody>
      </p:sp>
      <p:pic>
        <p:nvPicPr>
          <p:cNvPr id="5122" name="Picture 2" descr="Картинки по запросу родители картинка 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92344" y="3356992"/>
            <a:ext cx="2360548" cy="3027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656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школьная доска пнг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591944" y="2406188"/>
            <a:ext cx="4089288" cy="3456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Картинки по запросу учитель и дети рисунок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3872" y="3482858"/>
            <a:ext cx="1830217" cy="2874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405816" y="3513394"/>
            <a:ext cx="2930543" cy="175432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Рекомендации для </a:t>
            </a:r>
          </a:p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родителей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95400" y="2406189"/>
            <a:ext cx="4248472" cy="3183051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dirty="0"/>
              <a:t>Спросите у </a:t>
            </a:r>
            <a:r>
              <a:rPr lang="ru-RU" sz="2000" dirty="0" smtClean="0"/>
              <a:t>ребёнка</a:t>
            </a:r>
            <a:r>
              <a:rPr lang="ru-RU" sz="2000" dirty="0"/>
              <a:t>, есть ли у него критерии </a:t>
            </a:r>
            <a:r>
              <a:rPr lang="ru-RU" sz="2000" dirty="0" smtClean="0"/>
              <a:t>выполнения </a:t>
            </a:r>
            <a:r>
              <a:rPr lang="ru-RU" sz="2000" dirty="0"/>
              <a:t>домашней </a:t>
            </a:r>
            <a:r>
              <a:rPr lang="ru-RU" sz="2000" dirty="0" smtClean="0"/>
              <a:t>работы: на </a:t>
            </a:r>
            <a:r>
              <a:rPr lang="ru-RU" sz="2000" dirty="0"/>
              <a:t>что учитель будет обращать внимание при проверке выполнения домашнего задания. Попросите </a:t>
            </a:r>
            <a:r>
              <a:rPr lang="ru-RU" sz="2000" dirty="0" smtClean="0"/>
              <a:t>соотнести выполненную </a:t>
            </a:r>
            <a:r>
              <a:rPr lang="ru-RU" sz="2000" dirty="0"/>
              <a:t>работу </a:t>
            </a:r>
            <a:endParaRPr lang="ru-RU" sz="2000" dirty="0" smtClean="0"/>
          </a:p>
          <a:p>
            <a:r>
              <a:rPr lang="ru-RU" sz="2000" dirty="0" smtClean="0"/>
              <a:t>с полученными </a:t>
            </a:r>
            <a:r>
              <a:rPr lang="ru-RU" sz="2000" dirty="0"/>
              <a:t>от учителя критериями.</a:t>
            </a:r>
            <a:endParaRPr lang="ru-RU" sz="2000" dirty="0">
              <a:effectLst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537701" y="476671"/>
            <a:ext cx="11089232" cy="192951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500" b="1" dirty="0" smtClean="0">
                <a:solidFill>
                  <a:srgbClr val="7030A0"/>
                </a:solidFill>
                <a:latin typeface="Garamond" pitchFamily="18" charset="0"/>
              </a:rPr>
              <a:t>Организация обучения с активной оценкой</a:t>
            </a:r>
            <a:endParaRPr lang="ru-RU" sz="3200" b="1" dirty="0" smtClean="0">
              <a:solidFill>
                <a:srgbClr val="7030A0"/>
              </a:solidFill>
              <a:latin typeface="Garamond" pitchFamily="18" charset="0"/>
            </a:endParaRPr>
          </a:p>
        </p:txBody>
      </p:sp>
      <p:pic>
        <p:nvPicPr>
          <p:cNvPr id="5122" name="Picture 2" descr="Картинки по запросу родители картинка 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92344" y="3356992"/>
            <a:ext cx="2360548" cy="3027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6765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школьная доска пнг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591944" y="2406188"/>
            <a:ext cx="4089288" cy="3456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Картинки по запросу учитель и дети рисунок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3872" y="3482858"/>
            <a:ext cx="1830217" cy="2874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405816" y="3513394"/>
            <a:ext cx="2930543" cy="175432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Рекомендации для </a:t>
            </a:r>
          </a:p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родителей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23392" y="2406189"/>
            <a:ext cx="4320480" cy="3951549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dirty="0"/>
              <a:t>Проверяя домашнее задание, нацеливайте </a:t>
            </a:r>
            <a:r>
              <a:rPr lang="ru-RU" sz="2000" dirty="0" smtClean="0"/>
              <a:t>ребёнка </a:t>
            </a:r>
            <a:r>
              <a:rPr lang="ru-RU" sz="2000" dirty="0"/>
              <a:t>не на бездумный пересказ </a:t>
            </a:r>
            <a:r>
              <a:rPr lang="ru-RU" sz="2000" dirty="0" smtClean="0"/>
              <a:t>текста, </a:t>
            </a:r>
            <a:r>
              <a:rPr lang="ru-RU" sz="2000" dirty="0"/>
              <a:t>а на то, чтобы он умел доказывать правильность </a:t>
            </a:r>
            <a:r>
              <a:rPr lang="ru-RU" sz="2000" dirty="0" smtClean="0"/>
              <a:t>выполнения задания, приводить </a:t>
            </a:r>
            <a:r>
              <a:rPr lang="ru-RU" sz="2000" dirty="0"/>
              <a:t>свои примеры. </a:t>
            </a:r>
            <a:r>
              <a:rPr lang="ru-RU" sz="2000" dirty="0" smtClean="0"/>
              <a:t>Спрашивайте:</a:t>
            </a:r>
          </a:p>
          <a:p>
            <a:r>
              <a:rPr lang="ru-RU" sz="2000" dirty="0" smtClean="0"/>
              <a:t>- Почему </a:t>
            </a:r>
            <a:r>
              <a:rPr lang="ru-RU" sz="2000" dirty="0"/>
              <a:t>ты так думаешь</a:t>
            </a:r>
            <a:r>
              <a:rPr lang="ru-RU" sz="2000" dirty="0" smtClean="0"/>
              <a:t>?</a:t>
            </a:r>
          </a:p>
          <a:p>
            <a:r>
              <a:rPr lang="ru-RU" sz="2000" dirty="0" smtClean="0"/>
              <a:t>- А </a:t>
            </a:r>
            <a:r>
              <a:rPr lang="ru-RU" sz="2000" dirty="0"/>
              <a:t>можно ли по-другому</a:t>
            </a:r>
            <a:r>
              <a:rPr lang="ru-RU" sz="2000" dirty="0" smtClean="0"/>
              <a:t>?</a:t>
            </a:r>
          </a:p>
          <a:p>
            <a:r>
              <a:rPr lang="ru-RU" sz="2000" dirty="0" smtClean="0"/>
              <a:t>- На чём </a:t>
            </a:r>
            <a:r>
              <a:rPr lang="ru-RU" sz="2000" dirty="0"/>
              <a:t>строится </a:t>
            </a:r>
            <a:r>
              <a:rPr lang="ru-RU" sz="2000" dirty="0" smtClean="0"/>
              <a:t>твоё убеждение?</a:t>
            </a:r>
          </a:p>
          <a:p>
            <a:r>
              <a:rPr lang="ru-RU" sz="2000" dirty="0" smtClean="0"/>
              <a:t>- Верно </a:t>
            </a:r>
            <a:r>
              <a:rPr lang="ru-RU" sz="2000" dirty="0"/>
              <a:t>ли ты выполнил задание, понял </a:t>
            </a:r>
            <a:r>
              <a:rPr lang="ru-RU" sz="2000" dirty="0" smtClean="0"/>
              <a:t>содержание текста? </a:t>
            </a:r>
            <a:endParaRPr lang="ru-RU" sz="2000" dirty="0">
              <a:effectLst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537701" y="476671"/>
            <a:ext cx="11089232" cy="192951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500" b="1" dirty="0" smtClean="0">
                <a:solidFill>
                  <a:srgbClr val="7030A0"/>
                </a:solidFill>
                <a:latin typeface="Garamond" pitchFamily="18" charset="0"/>
              </a:rPr>
              <a:t>Организация обучения с активной оценкой</a:t>
            </a:r>
            <a:endParaRPr lang="ru-RU" sz="3200" b="1" dirty="0" smtClean="0">
              <a:solidFill>
                <a:srgbClr val="7030A0"/>
              </a:solidFill>
              <a:latin typeface="Garamond" pitchFamily="18" charset="0"/>
            </a:endParaRPr>
          </a:p>
        </p:txBody>
      </p:sp>
      <p:pic>
        <p:nvPicPr>
          <p:cNvPr id="5122" name="Picture 2" descr="Картинки по запросу родители картинка 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92344" y="3356992"/>
            <a:ext cx="2360548" cy="3027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869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школьная доска пнг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591944" y="2406188"/>
            <a:ext cx="4089288" cy="3456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Картинки по запросу учитель и дети рисунок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3872" y="3482858"/>
            <a:ext cx="1830217" cy="2874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405816" y="3513394"/>
            <a:ext cx="2930543" cy="175432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Рекомендации для </a:t>
            </a:r>
          </a:p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родителей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23392" y="2406189"/>
            <a:ext cx="4320480" cy="123883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dirty="0" smtClean="0"/>
              <a:t> </a:t>
            </a:r>
            <a:r>
              <a:rPr lang="ru-RU" sz="2000" dirty="0"/>
              <a:t>Почаще обращайтесь к оценочным листам и портфолио, которое </a:t>
            </a:r>
            <a:r>
              <a:rPr lang="ru-RU" sz="2000" dirty="0" smtClean="0"/>
              <a:t>ведёт </a:t>
            </a:r>
            <a:r>
              <a:rPr lang="ru-RU" sz="2000" dirty="0"/>
              <a:t>ваш </a:t>
            </a:r>
            <a:r>
              <a:rPr lang="ru-RU" sz="2000" dirty="0" smtClean="0"/>
              <a:t>ребёнок</a:t>
            </a:r>
            <a:r>
              <a:rPr lang="ru-RU" sz="2000" dirty="0"/>
              <a:t>.</a:t>
            </a:r>
            <a:endParaRPr lang="ru-RU" sz="2000" dirty="0">
              <a:effectLst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537701" y="476671"/>
            <a:ext cx="11089232" cy="192951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500" b="1" dirty="0" smtClean="0">
                <a:solidFill>
                  <a:srgbClr val="7030A0"/>
                </a:solidFill>
                <a:latin typeface="Garamond" pitchFamily="18" charset="0"/>
              </a:rPr>
              <a:t>Организация обучения с активной оценкой</a:t>
            </a:r>
            <a:endParaRPr lang="ru-RU" sz="3200" b="1" dirty="0" smtClean="0">
              <a:solidFill>
                <a:srgbClr val="7030A0"/>
              </a:solidFill>
              <a:latin typeface="Garamond" pitchFamily="18" charset="0"/>
            </a:endParaRPr>
          </a:p>
        </p:txBody>
      </p:sp>
      <p:pic>
        <p:nvPicPr>
          <p:cNvPr id="5122" name="Picture 2" descr="Картинки по запросу родители картинка 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92344" y="3356992"/>
            <a:ext cx="2360548" cy="3027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0420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919536" y="1127199"/>
            <a:ext cx="7920038" cy="790575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7030A0"/>
                </a:solidFill>
                <a:latin typeface="Garamond" pitchFamily="18" charset="0"/>
              </a:rPr>
              <a:t>Регуляторы деятельности человека</a:t>
            </a:r>
            <a:endParaRPr lang="be-BY" sz="3200" b="1" dirty="0">
              <a:solidFill>
                <a:srgbClr val="7030A0"/>
              </a:solidFill>
              <a:latin typeface="Garamond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11624" y="2015207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Garamond" panose="02020404030301010803" pitchFamily="18" charset="0"/>
              </a:rPr>
              <a:t>контроль</a:t>
            </a:r>
            <a:endParaRPr lang="be-BY" sz="3200" dirty="0">
              <a:latin typeface="Garamond" panose="02020404030301010803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07128" y="2084424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Garamond" panose="02020404030301010803" pitchFamily="18" charset="0"/>
              </a:rPr>
              <a:t>анализ</a:t>
            </a:r>
            <a:endParaRPr lang="be-BY" sz="3200" dirty="0">
              <a:latin typeface="Garamond" panose="02020404030301010803" pitchFamily="18" charset="0"/>
            </a:endParaRP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88088" y="2844381"/>
            <a:ext cx="2127252" cy="2403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 descr="Похожее изображени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1584" y="2879827"/>
            <a:ext cx="3024336" cy="2534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3801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0918" y="2962086"/>
            <a:ext cx="3718455" cy="2123098"/>
          </a:xfrm>
        </p:spPr>
        <p:txBody>
          <a:bodyPr anchor="t" anchorCtr="0">
            <a:normAutofit/>
          </a:bodyPr>
          <a:lstStyle/>
          <a:p>
            <a:r>
              <a:rPr lang="ru-RU" dirty="0" smtClean="0">
                <a:latin typeface="+mn-lt"/>
              </a:rPr>
              <a:t>деятельность </a:t>
            </a:r>
            <a:r>
              <a:rPr lang="ru-RU" dirty="0">
                <a:latin typeface="+mn-lt"/>
              </a:rPr>
              <a:t>по контролю и оценке хода и результатов того или иного процесса</a:t>
            </a:r>
            <a:endParaRPr lang="be-BY" dirty="0">
              <a:latin typeface="+mn-lt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5951984" y="1514660"/>
            <a:ext cx="5294980" cy="3828679"/>
            <a:chOff x="5807968" y="1605839"/>
            <a:chExt cx="5294980" cy="3828679"/>
          </a:xfrm>
        </p:grpSpPr>
        <p:pic>
          <p:nvPicPr>
            <p:cNvPr id="3074" name="Picture 2" descr="Похожее изображение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07968" y="1605839"/>
              <a:ext cx="5294980" cy="38286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6" name="Picture 4" descr="Картинки по запросу оценки в школе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1416770">
              <a:off x="7256981" y="3545798"/>
              <a:ext cx="1710486" cy="10890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Прямоугольник 5"/>
            <p:cNvSpPr/>
            <p:nvPr/>
          </p:nvSpPr>
          <p:spPr>
            <a:xfrm>
              <a:off x="7392144" y="4581128"/>
              <a:ext cx="1440160" cy="5040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Заголовок 1"/>
          <p:cNvSpPr txBox="1">
            <a:spLocks/>
          </p:cNvSpPr>
          <p:nvPr/>
        </p:nvSpPr>
        <p:spPr>
          <a:xfrm>
            <a:off x="759331" y="1404822"/>
            <a:ext cx="4901631" cy="188811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200" b="1" dirty="0" smtClean="0">
                <a:solidFill>
                  <a:srgbClr val="7030A0"/>
                </a:solidFill>
                <a:latin typeface="Garamond" pitchFamily="18" charset="0"/>
              </a:rPr>
              <a:t>Контрольно-оценочная </a:t>
            </a:r>
          </a:p>
          <a:p>
            <a:r>
              <a:rPr lang="ru-RU" sz="3200" b="1" dirty="0" smtClean="0">
                <a:solidFill>
                  <a:srgbClr val="7030A0"/>
                </a:solidFill>
                <a:latin typeface="Garamond" pitchFamily="18" charset="0"/>
              </a:rPr>
              <a:t>деятельность</a:t>
            </a:r>
            <a:endParaRPr lang="be-BY" sz="3200" b="1" dirty="0">
              <a:solidFill>
                <a:srgbClr val="7030A0"/>
              </a:solidFill>
              <a:latin typeface="Garamond" pitchFamily="18" charset="0"/>
            </a:endParaRPr>
          </a:p>
        </p:txBody>
      </p:sp>
      <p:pic>
        <p:nvPicPr>
          <p:cNvPr id="3078" name="Picture 6" descr="Картинки по запросу детские книги 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9272" y="4084487"/>
            <a:ext cx="1891149" cy="1819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207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9496" y="2924944"/>
            <a:ext cx="3718455" cy="2123098"/>
          </a:xfrm>
        </p:spPr>
        <p:txBody>
          <a:bodyPr anchor="t" anchorCtr="0">
            <a:normAutofit/>
          </a:bodyPr>
          <a:lstStyle/>
          <a:p>
            <a:r>
              <a:rPr lang="ru-RU" dirty="0">
                <a:latin typeface="+mn-lt"/>
              </a:rPr>
              <a:t>устное </a:t>
            </a:r>
            <a:r>
              <a:rPr lang="ru-RU" dirty="0" smtClean="0">
                <a:latin typeface="+mn-lt"/>
              </a:rPr>
              <a:t>или </a:t>
            </a:r>
            <a:r>
              <a:rPr lang="ru-RU" dirty="0">
                <a:latin typeface="+mn-lt"/>
              </a:rPr>
              <a:t>письменное выражение результатов контроля</a:t>
            </a:r>
            <a:endParaRPr lang="be-BY" dirty="0">
              <a:latin typeface="+mn-lt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759331" y="1404822"/>
            <a:ext cx="4901631" cy="188811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200" b="1" dirty="0" smtClean="0">
                <a:solidFill>
                  <a:srgbClr val="7030A0"/>
                </a:solidFill>
                <a:latin typeface="Garamond" pitchFamily="18" charset="0"/>
              </a:rPr>
              <a:t>Оценка</a:t>
            </a: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04112" y="1721350"/>
            <a:ext cx="2740265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2068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270204" y="676814"/>
            <a:ext cx="7920038" cy="790575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Garamond" pitchFamily="18" charset="0"/>
              </a:rPr>
              <a:t>Активная оценка способствует:</a:t>
            </a:r>
            <a:endParaRPr lang="be-BY" sz="3200" b="1" dirty="0">
              <a:solidFill>
                <a:srgbClr val="7030A0"/>
              </a:solidFill>
              <a:latin typeface="Garamond" pitchFamily="18" charset="0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1473425" y="2372167"/>
            <a:ext cx="6480720" cy="749948"/>
            <a:chOff x="1487488" y="1988840"/>
            <a:chExt cx="6841176" cy="749948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1897056" y="2060848"/>
              <a:ext cx="6431608" cy="648072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08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400" dirty="0">
                  <a:solidFill>
                    <a:schemeClr val="tx1"/>
                  </a:solidFill>
                </a:rPr>
                <a:t> </a:t>
              </a:r>
              <a:r>
                <a:rPr lang="ru-RU" sz="2400" dirty="0" smtClean="0">
                  <a:solidFill>
                    <a:schemeClr val="tx1"/>
                  </a:solidFill>
                </a:rPr>
                <a:t>    повышению </a:t>
              </a:r>
              <a:r>
                <a:rPr lang="ru-RU" sz="2400" dirty="0">
                  <a:solidFill>
                    <a:schemeClr val="tx1"/>
                  </a:solidFill>
                </a:rPr>
                <a:t>результативности обучения</a:t>
              </a:r>
            </a:p>
          </p:txBody>
        </p:sp>
        <p:grpSp>
          <p:nvGrpSpPr>
            <p:cNvPr id="11" name="Группа 10"/>
            <p:cNvGrpSpPr/>
            <p:nvPr/>
          </p:nvGrpSpPr>
          <p:grpSpPr>
            <a:xfrm>
              <a:off x="1487488" y="1988840"/>
              <a:ext cx="752733" cy="749948"/>
              <a:chOff x="1487488" y="1988840"/>
              <a:chExt cx="753797" cy="749948"/>
            </a:xfrm>
          </p:grpSpPr>
          <p:sp>
            <p:nvSpPr>
              <p:cNvPr id="10" name="Ромб 9"/>
              <p:cNvSpPr/>
              <p:nvPr/>
            </p:nvSpPr>
            <p:spPr>
              <a:xfrm>
                <a:off x="1487488" y="1988840"/>
                <a:ext cx="753797" cy="749948"/>
              </a:xfrm>
              <a:prstGeom prst="diamond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9218" name="Picture 2" descr="Картинки по запросу галочки"/>
              <p:cNvPicPr>
                <a:picLocks noChangeAspect="1"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72032" y="2110865"/>
                <a:ext cx="535536" cy="5058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29" name="Группа 28"/>
          <p:cNvGrpSpPr/>
          <p:nvPr/>
        </p:nvGrpSpPr>
        <p:grpSpPr>
          <a:xfrm>
            <a:off x="1748832" y="3173930"/>
            <a:ext cx="8145302" cy="749948"/>
            <a:chOff x="1069322" y="3141839"/>
            <a:chExt cx="8145302" cy="749948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1494429" y="3213847"/>
              <a:ext cx="7720195" cy="648072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08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400" dirty="0">
                  <a:solidFill>
                    <a:schemeClr val="tx1"/>
                  </a:solidFill>
                </a:rPr>
                <a:t>     </a:t>
              </a:r>
              <a:r>
                <a:rPr lang="ru-RU" sz="2400" dirty="0" smtClean="0">
                  <a:solidFill>
                    <a:schemeClr val="tx1"/>
                  </a:solidFill>
                </a:rPr>
                <a:t>формированию </a:t>
              </a:r>
              <a:r>
                <a:rPr lang="ru-RU" sz="2400" dirty="0">
                  <a:solidFill>
                    <a:schemeClr val="tx1"/>
                  </a:solidFill>
                </a:rPr>
                <a:t>ключевых компетенций: учить </a:t>
              </a:r>
              <a:r>
                <a:rPr lang="ru-RU" sz="2400" dirty="0" smtClean="0">
                  <a:solidFill>
                    <a:schemeClr val="tx1"/>
                  </a:solidFill>
                </a:rPr>
                <a:t>учиться </a:t>
              </a:r>
              <a:endParaRPr lang="ru-RU" sz="2400" dirty="0">
                <a:solidFill>
                  <a:schemeClr val="tx1"/>
                </a:solidFill>
              </a:endParaRPr>
            </a:p>
          </p:txBody>
        </p:sp>
        <p:grpSp>
          <p:nvGrpSpPr>
            <p:cNvPr id="14" name="Группа 13"/>
            <p:cNvGrpSpPr/>
            <p:nvPr/>
          </p:nvGrpSpPr>
          <p:grpSpPr>
            <a:xfrm>
              <a:off x="1069322" y="3141839"/>
              <a:ext cx="753797" cy="749948"/>
              <a:chOff x="1487488" y="1988840"/>
              <a:chExt cx="753797" cy="749948"/>
            </a:xfrm>
          </p:grpSpPr>
          <p:sp>
            <p:nvSpPr>
              <p:cNvPr id="15" name="Ромб 14"/>
              <p:cNvSpPr/>
              <p:nvPr/>
            </p:nvSpPr>
            <p:spPr>
              <a:xfrm>
                <a:off x="1487488" y="1988840"/>
                <a:ext cx="753797" cy="749948"/>
              </a:xfrm>
              <a:prstGeom prst="diamond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16" name="Picture 2" descr="Картинки по запросу галочки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72032" y="2110865"/>
                <a:ext cx="535536" cy="5058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30" name="Группа 29"/>
          <p:cNvGrpSpPr/>
          <p:nvPr/>
        </p:nvGrpSpPr>
        <p:grpSpPr>
          <a:xfrm>
            <a:off x="2026093" y="4086390"/>
            <a:ext cx="8399705" cy="749948"/>
            <a:chOff x="1494429" y="4106940"/>
            <a:chExt cx="8399705" cy="749948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1919536" y="4178948"/>
              <a:ext cx="7974598" cy="648072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08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400" dirty="0">
                  <a:solidFill>
                    <a:schemeClr val="tx1"/>
                  </a:solidFill>
                </a:rPr>
                <a:t>     </a:t>
              </a:r>
              <a:r>
                <a:rPr lang="ru-RU" sz="2400" dirty="0" smtClean="0">
                  <a:solidFill>
                    <a:schemeClr val="tx1"/>
                  </a:solidFill>
                </a:rPr>
                <a:t>образованию </a:t>
              </a:r>
              <a:r>
                <a:rPr lang="ru-RU" sz="2400" dirty="0">
                  <a:solidFill>
                    <a:schemeClr val="tx1"/>
                  </a:solidFill>
                </a:rPr>
                <a:t>учащихся, имеющих трудности в </a:t>
              </a:r>
              <a:r>
                <a:rPr lang="ru-RU" sz="2400" dirty="0" smtClean="0">
                  <a:solidFill>
                    <a:schemeClr val="tx1"/>
                  </a:solidFill>
                </a:rPr>
                <a:t>обучении</a:t>
              </a:r>
              <a:endParaRPr lang="ru-RU" sz="2400" dirty="0">
                <a:solidFill>
                  <a:schemeClr val="tx1"/>
                </a:solidFill>
              </a:endParaRPr>
            </a:p>
          </p:txBody>
        </p:sp>
        <p:grpSp>
          <p:nvGrpSpPr>
            <p:cNvPr id="18" name="Группа 17"/>
            <p:cNvGrpSpPr/>
            <p:nvPr/>
          </p:nvGrpSpPr>
          <p:grpSpPr>
            <a:xfrm>
              <a:off x="1494429" y="4106940"/>
              <a:ext cx="753797" cy="749948"/>
              <a:chOff x="1487488" y="1988840"/>
              <a:chExt cx="753797" cy="749948"/>
            </a:xfrm>
          </p:grpSpPr>
          <p:sp>
            <p:nvSpPr>
              <p:cNvPr id="19" name="Ромб 18"/>
              <p:cNvSpPr/>
              <p:nvPr/>
            </p:nvSpPr>
            <p:spPr>
              <a:xfrm>
                <a:off x="1487488" y="1988840"/>
                <a:ext cx="753797" cy="749948"/>
              </a:xfrm>
              <a:prstGeom prst="diamond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20" name="Picture 2" descr="Картинки по запросу галочки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72032" y="2110865"/>
                <a:ext cx="535536" cy="5058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32" name="Группа 31"/>
          <p:cNvGrpSpPr/>
          <p:nvPr/>
        </p:nvGrpSpPr>
        <p:grpSpPr>
          <a:xfrm>
            <a:off x="1021113" y="1569600"/>
            <a:ext cx="4665195" cy="749948"/>
            <a:chOff x="1021113" y="1569600"/>
            <a:chExt cx="4665195" cy="749948"/>
          </a:xfrm>
        </p:grpSpPr>
        <p:sp>
          <p:nvSpPr>
            <p:cNvPr id="21" name="Скругленный прямоугольник 20"/>
            <p:cNvSpPr/>
            <p:nvPr/>
          </p:nvSpPr>
          <p:spPr>
            <a:xfrm>
              <a:off x="1446220" y="1641608"/>
              <a:ext cx="4240088" cy="648072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08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400" dirty="0">
                  <a:solidFill>
                    <a:schemeClr val="tx1"/>
                  </a:solidFill>
                </a:rPr>
                <a:t>     </a:t>
              </a:r>
              <a:r>
                <a:rPr lang="ru-RU" sz="2400" dirty="0" smtClean="0">
                  <a:solidFill>
                    <a:schemeClr val="tx1"/>
                  </a:solidFill>
                </a:rPr>
                <a:t>мотивации </a:t>
              </a:r>
              <a:r>
                <a:rPr lang="ru-RU" sz="2400" dirty="0">
                  <a:solidFill>
                    <a:schemeClr val="tx1"/>
                  </a:solidFill>
                </a:rPr>
                <a:t>к </a:t>
              </a:r>
              <a:r>
                <a:rPr lang="ru-RU" sz="2400" dirty="0" smtClean="0">
                  <a:solidFill>
                    <a:schemeClr val="tx1"/>
                  </a:solidFill>
                </a:rPr>
                <a:t>обучению </a:t>
              </a:r>
              <a:endParaRPr lang="ru-RU" sz="2400" dirty="0">
                <a:solidFill>
                  <a:schemeClr val="tx1"/>
                </a:solidFill>
              </a:endParaRPr>
            </a:p>
          </p:txBody>
        </p:sp>
        <p:grpSp>
          <p:nvGrpSpPr>
            <p:cNvPr id="22" name="Группа 21"/>
            <p:cNvGrpSpPr/>
            <p:nvPr/>
          </p:nvGrpSpPr>
          <p:grpSpPr>
            <a:xfrm>
              <a:off x="1021113" y="1569600"/>
              <a:ext cx="753797" cy="749948"/>
              <a:chOff x="1487488" y="1988840"/>
              <a:chExt cx="753797" cy="749948"/>
            </a:xfrm>
          </p:grpSpPr>
          <p:sp>
            <p:nvSpPr>
              <p:cNvPr id="23" name="Ромб 22"/>
              <p:cNvSpPr/>
              <p:nvPr/>
            </p:nvSpPr>
            <p:spPr>
              <a:xfrm>
                <a:off x="1487488" y="1988840"/>
                <a:ext cx="753797" cy="749948"/>
              </a:xfrm>
              <a:prstGeom prst="diamond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24" name="Picture 2" descr="Картинки по запросу галочки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72032" y="2110865"/>
                <a:ext cx="535536" cy="5058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31" name="Группа 30"/>
          <p:cNvGrpSpPr/>
          <p:nvPr/>
        </p:nvGrpSpPr>
        <p:grpSpPr>
          <a:xfrm>
            <a:off x="2468912" y="5010178"/>
            <a:ext cx="9137106" cy="749948"/>
            <a:chOff x="1506262" y="5893127"/>
            <a:chExt cx="9137106" cy="749948"/>
          </a:xfrm>
        </p:grpSpPr>
        <p:sp>
          <p:nvSpPr>
            <p:cNvPr id="25" name="Скругленный прямоугольник 24"/>
            <p:cNvSpPr/>
            <p:nvPr/>
          </p:nvSpPr>
          <p:spPr>
            <a:xfrm>
              <a:off x="1931368" y="5965135"/>
              <a:ext cx="8712000" cy="648072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08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400" dirty="0">
                  <a:solidFill>
                    <a:schemeClr val="tx1"/>
                  </a:solidFill>
                </a:rPr>
                <a:t>     </a:t>
              </a:r>
              <a:r>
                <a:rPr lang="ru-RU" sz="2400" dirty="0" smtClean="0">
                  <a:solidFill>
                    <a:schemeClr val="tx1"/>
                  </a:solidFill>
                </a:rPr>
                <a:t>формированию </a:t>
              </a:r>
              <a:r>
                <a:rPr lang="ru-RU" sz="2400" dirty="0">
                  <a:solidFill>
                    <a:schemeClr val="tx1"/>
                  </a:solidFill>
                </a:rPr>
                <a:t>позитивного </a:t>
              </a:r>
              <a:r>
                <a:rPr lang="ru-RU" sz="2400" dirty="0" smtClean="0">
                  <a:solidFill>
                    <a:schemeClr val="tx1"/>
                  </a:solidFill>
                </a:rPr>
                <a:t>сотрудничества: педагог - ребёнок</a:t>
              </a:r>
              <a:endParaRPr lang="ru-RU" sz="2400" dirty="0">
                <a:solidFill>
                  <a:schemeClr val="tx1"/>
                </a:solidFill>
              </a:endParaRPr>
            </a:p>
          </p:txBody>
        </p:sp>
        <p:grpSp>
          <p:nvGrpSpPr>
            <p:cNvPr id="26" name="Группа 25"/>
            <p:cNvGrpSpPr/>
            <p:nvPr/>
          </p:nvGrpSpPr>
          <p:grpSpPr>
            <a:xfrm>
              <a:off x="1506262" y="5893127"/>
              <a:ext cx="728884" cy="749948"/>
              <a:chOff x="1487488" y="1988840"/>
              <a:chExt cx="753797" cy="749948"/>
            </a:xfrm>
          </p:grpSpPr>
          <p:sp>
            <p:nvSpPr>
              <p:cNvPr id="27" name="Ромб 26"/>
              <p:cNvSpPr/>
              <p:nvPr/>
            </p:nvSpPr>
            <p:spPr>
              <a:xfrm>
                <a:off x="1487488" y="1988840"/>
                <a:ext cx="753797" cy="749948"/>
              </a:xfrm>
              <a:prstGeom prst="diamond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28" name="Picture 2" descr="Картинки по запросу галочки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72032" y="2110865"/>
                <a:ext cx="535536" cy="5058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2974056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осьмиугольник 2"/>
          <p:cNvSpPr/>
          <p:nvPr/>
        </p:nvSpPr>
        <p:spPr>
          <a:xfrm>
            <a:off x="5015880" y="2492896"/>
            <a:ext cx="2160240" cy="1872208"/>
          </a:xfrm>
          <a:prstGeom prst="octagon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Заголовок 1"/>
          <p:cNvSpPr txBox="1">
            <a:spLocks/>
          </p:cNvSpPr>
          <p:nvPr/>
        </p:nvSpPr>
        <p:spPr>
          <a:xfrm>
            <a:off x="4738554" y="2794990"/>
            <a:ext cx="2807470" cy="129708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200" b="1" dirty="0" smtClean="0">
                <a:solidFill>
                  <a:srgbClr val="7030A0"/>
                </a:solidFill>
                <a:latin typeface="Garamond" pitchFamily="18" charset="0"/>
              </a:rPr>
              <a:t>Элементы </a:t>
            </a:r>
            <a:br>
              <a:rPr lang="ru-RU" sz="3200" b="1" dirty="0" smtClean="0">
                <a:solidFill>
                  <a:srgbClr val="7030A0"/>
                </a:solidFill>
                <a:latin typeface="Garamond" pitchFamily="18" charset="0"/>
              </a:rPr>
            </a:br>
            <a:r>
              <a:rPr lang="ru-RU" sz="3200" b="1" dirty="0" smtClean="0">
                <a:solidFill>
                  <a:srgbClr val="7030A0"/>
                </a:solidFill>
                <a:latin typeface="Garamond" pitchFamily="18" charset="0"/>
              </a:rPr>
              <a:t>активной </a:t>
            </a:r>
            <a:br>
              <a:rPr lang="ru-RU" sz="3200" b="1" dirty="0" smtClean="0">
                <a:solidFill>
                  <a:srgbClr val="7030A0"/>
                </a:solidFill>
                <a:latin typeface="Garamond" pitchFamily="18" charset="0"/>
              </a:rPr>
            </a:br>
            <a:r>
              <a:rPr lang="ru-RU" sz="3200" b="1" dirty="0" smtClean="0">
                <a:solidFill>
                  <a:srgbClr val="7030A0"/>
                </a:solidFill>
                <a:latin typeface="Garamond" pitchFamily="18" charset="0"/>
              </a:rPr>
              <a:t>оценки</a:t>
            </a:r>
            <a:endParaRPr lang="be-BY" sz="3200" b="1" dirty="0">
              <a:solidFill>
                <a:srgbClr val="7030A0"/>
              </a:solidFill>
              <a:latin typeface="Garamond" pitchFamily="18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2517846" y="3080758"/>
            <a:ext cx="1512000" cy="1440000"/>
            <a:chOff x="2344078" y="3218370"/>
            <a:chExt cx="1512000" cy="1440000"/>
          </a:xfrm>
        </p:grpSpPr>
        <p:sp>
          <p:nvSpPr>
            <p:cNvPr id="4" name="Овал 3"/>
            <p:cNvSpPr/>
            <p:nvPr/>
          </p:nvSpPr>
          <p:spPr>
            <a:xfrm>
              <a:off x="2344078" y="3218370"/>
              <a:ext cx="1512000" cy="1440000"/>
            </a:xfrm>
            <a:prstGeom prst="ellipse">
              <a:avLst/>
            </a:prstGeom>
            <a:gradFill flip="none" rotWithShape="1">
              <a:gsLst>
                <a:gs pos="0">
                  <a:srgbClr val="CCFFFF">
                    <a:shade val="30000"/>
                    <a:satMod val="115000"/>
                  </a:srgbClr>
                </a:gs>
                <a:gs pos="50000">
                  <a:srgbClr val="CCFFFF">
                    <a:shade val="67500"/>
                    <a:satMod val="115000"/>
                  </a:srgbClr>
                </a:gs>
                <a:gs pos="100000">
                  <a:srgbClr val="CCFFFF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577220" y="3429000"/>
              <a:ext cx="100811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latin typeface="Garamond" panose="02020404030301010803" pitchFamily="18" charset="0"/>
                </a:rPr>
                <a:t>цели </a:t>
              </a:r>
            </a:p>
            <a:p>
              <a:pPr algn="ctr"/>
              <a:r>
                <a:rPr lang="ru-RU" sz="2400" b="1" dirty="0" smtClean="0">
                  <a:latin typeface="Garamond" panose="02020404030301010803" pitchFamily="18" charset="0"/>
                </a:rPr>
                <a:t>урока</a:t>
              </a:r>
              <a:endParaRPr lang="be-BY" sz="2400" b="1" dirty="0">
                <a:latin typeface="Garamond" panose="02020404030301010803" pitchFamily="18" charset="0"/>
              </a:endParaRPr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3184293" y="1121916"/>
            <a:ext cx="1872208" cy="1728000"/>
            <a:chOff x="3012275" y="1022250"/>
            <a:chExt cx="1872208" cy="1728000"/>
          </a:xfrm>
        </p:grpSpPr>
        <p:sp>
          <p:nvSpPr>
            <p:cNvPr id="35" name="Овал 34"/>
            <p:cNvSpPr/>
            <p:nvPr/>
          </p:nvSpPr>
          <p:spPr>
            <a:xfrm>
              <a:off x="3071856" y="1022250"/>
              <a:ext cx="1728000" cy="1728000"/>
            </a:xfrm>
            <a:prstGeom prst="ellipse">
              <a:avLst/>
            </a:prstGeom>
            <a:gradFill flip="none" rotWithShape="1">
              <a:gsLst>
                <a:gs pos="0">
                  <a:srgbClr val="FFCCFF">
                    <a:shade val="30000"/>
                    <a:satMod val="115000"/>
                  </a:srgbClr>
                </a:gs>
                <a:gs pos="50000">
                  <a:srgbClr val="FFCCFF">
                    <a:shade val="67500"/>
                    <a:satMod val="115000"/>
                  </a:srgbClr>
                </a:gs>
                <a:gs pos="100000">
                  <a:srgbClr val="FFCCFF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012275" y="1253092"/>
              <a:ext cx="187220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latin typeface="Garamond" panose="02020404030301010803" pitchFamily="18" charset="0"/>
                </a:rPr>
                <a:t>критерии достижения цели</a:t>
              </a:r>
              <a:endParaRPr lang="be-BY" sz="2400" b="1" dirty="0">
                <a:latin typeface="Garamond" panose="02020404030301010803" pitchFamily="18" charset="0"/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5501722" y="717747"/>
            <a:ext cx="1565436" cy="1512000"/>
            <a:chOff x="5501722" y="717747"/>
            <a:chExt cx="1565436" cy="1512000"/>
          </a:xfrm>
        </p:grpSpPr>
        <p:sp>
          <p:nvSpPr>
            <p:cNvPr id="37" name="Овал 36"/>
            <p:cNvSpPr/>
            <p:nvPr/>
          </p:nvSpPr>
          <p:spPr>
            <a:xfrm>
              <a:off x="5501722" y="717747"/>
              <a:ext cx="1512000" cy="1512000"/>
            </a:xfrm>
            <a:prstGeom prst="ellipse">
              <a:avLst/>
            </a:prstGeom>
            <a:gradFill flip="none" rotWithShape="1">
              <a:gsLst>
                <a:gs pos="0">
                  <a:srgbClr val="FFFF00">
                    <a:tint val="66000"/>
                    <a:satMod val="160000"/>
                  </a:srgbClr>
                </a:gs>
                <a:gs pos="50000">
                  <a:srgbClr val="FFFF00">
                    <a:tint val="44500"/>
                    <a:satMod val="160000"/>
                  </a:srgbClr>
                </a:gs>
                <a:gs pos="100000">
                  <a:srgbClr val="FFFF00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5524393" y="1022250"/>
              <a:ext cx="154276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latin typeface="Garamond" panose="02020404030301010803" pitchFamily="18" charset="0"/>
                </a:rPr>
                <a:t>ключевой вопрос</a:t>
              </a:r>
              <a:endParaRPr lang="be-BY" sz="2400" b="1" dirty="0">
                <a:latin typeface="Garamond" panose="02020404030301010803" pitchFamily="18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7453446" y="1855111"/>
            <a:ext cx="1921016" cy="1800000"/>
            <a:chOff x="7823246" y="1896755"/>
            <a:chExt cx="1921016" cy="1800000"/>
          </a:xfrm>
        </p:grpSpPr>
        <p:sp>
          <p:nvSpPr>
            <p:cNvPr id="39" name="Овал 38"/>
            <p:cNvSpPr/>
            <p:nvPr/>
          </p:nvSpPr>
          <p:spPr>
            <a:xfrm>
              <a:off x="7843590" y="1896755"/>
              <a:ext cx="1800000" cy="1800000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tint val="66000"/>
                    <a:satMod val="160000"/>
                  </a:srgbClr>
                </a:gs>
                <a:gs pos="50000">
                  <a:srgbClr val="FF0000">
                    <a:tint val="44500"/>
                    <a:satMod val="160000"/>
                  </a:srgbClr>
                </a:gs>
                <a:gs pos="100000">
                  <a:srgbClr val="FF0000">
                    <a:tint val="23500"/>
                    <a:satMod val="160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7823246" y="2150085"/>
              <a:ext cx="192101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latin typeface="Garamond" panose="02020404030301010803" pitchFamily="18" charset="0"/>
                </a:rPr>
                <a:t>техника постановки вопросов</a:t>
              </a:r>
              <a:endParaRPr lang="be-BY" sz="2400" b="1" dirty="0">
                <a:latin typeface="Garamond" panose="02020404030301010803" pitchFamily="18" charset="0"/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7475217" y="4013837"/>
            <a:ext cx="1435174" cy="1487587"/>
            <a:chOff x="7499735" y="4259997"/>
            <a:chExt cx="1435174" cy="1487587"/>
          </a:xfrm>
        </p:grpSpPr>
        <p:sp>
          <p:nvSpPr>
            <p:cNvPr id="41" name="Овал 40"/>
            <p:cNvSpPr/>
            <p:nvPr/>
          </p:nvSpPr>
          <p:spPr>
            <a:xfrm>
              <a:off x="7499735" y="4259997"/>
              <a:ext cx="1435174" cy="1487587"/>
            </a:xfrm>
            <a:prstGeom prst="ellipse">
              <a:avLst/>
            </a:prstGeom>
            <a:gradFill flip="none" rotWithShape="1">
              <a:gsLst>
                <a:gs pos="0">
                  <a:srgbClr val="00FF99">
                    <a:tint val="66000"/>
                    <a:satMod val="160000"/>
                  </a:srgbClr>
                </a:gs>
                <a:gs pos="50000">
                  <a:srgbClr val="00FF99">
                    <a:tint val="44500"/>
                    <a:satMod val="160000"/>
                  </a:srgbClr>
                </a:gs>
                <a:gs pos="100000">
                  <a:srgbClr val="00FF99">
                    <a:tint val="23500"/>
                    <a:satMod val="16000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579136" y="4564499"/>
              <a:ext cx="135577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latin typeface="Garamond" panose="02020404030301010803" pitchFamily="18" charset="0"/>
                </a:rPr>
                <a:t>само-оценка</a:t>
              </a:r>
              <a:endParaRPr lang="be-BY" sz="2400" b="1" dirty="0">
                <a:latin typeface="Garamond" panose="02020404030301010803" pitchFamily="18" charset="0"/>
              </a:endParaRPr>
            </a:p>
          </p:txBody>
        </p:sp>
      </p:grpSp>
      <p:grpSp>
        <p:nvGrpSpPr>
          <p:cNvPr id="49" name="Группа 48"/>
          <p:cNvGrpSpPr/>
          <p:nvPr/>
        </p:nvGrpSpPr>
        <p:grpSpPr>
          <a:xfrm>
            <a:off x="5638376" y="4744925"/>
            <a:ext cx="1548000" cy="1548000"/>
            <a:chOff x="5638376" y="4744925"/>
            <a:chExt cx="1548000" cy="1548000"/>
          </a:xfrm>
        </p:grpSpPr>
        <p:sp>
          <p:nvSpPr>
            <p:cNvPr id="43" name="Овал 42"/>
            <p:cNvSpPr/>
            <p:nvPr/>
          </p:nvSpPr>
          <p:spPr>
            <a:xfrm>
              <a:off x="5638376" y="4744925"/>
              <a:ext cx="1548000" cy="1548000"/>
            </a:xfrm>
            <a:prstGeom prst="ellipse">
              <a:avLst/>
            </a:prstGeom>
            <a:gradFill flip="none" rotWithShape="1">
              <a:gsLst>
                <a:gs pos="0">
                  <a:srgbClr val="FF9933">
                    <a:tint val="66000"/>
                    <a:satMod val="160000"/>
                  </a:srgbClr>
                </a:gs>
                <a:gs pos="50000">
                  <a:srgbClr val="FF9933">
                    <a:tint val="44500"/>
                    <a:satMod val="160000"/>
                  </a:srgbClr>
                </a:gs>
                <a:gs pos="100000">
                  <a:srgbClr val="FF9933">
                    <a:tint val="23500"/>
                    <a:satMod val="160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638376" y="5049428"/>
              <a:ext cx="143517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err="1" smtClean="0">
                  <a:latin typeface="Garamond" panose="02020404030301010803" pitchFamily="18" charset="0"/>
                </a:rPr>
                <a:t>взаимо</a:t>
              </a:r>
              <a:r>
                <a:rPr lang="ru-RU" sz="2400" b="1" dirty="0" smtClean="0">
                  <a:latin typeface="Garamond" panose="02020404030301010803" pitchFamily="18" charset="0"/>
                </a:rPr>
                <a:t>-оценка</a:t>
              </a:r>
              <a:endParaRPr lang="be-BY" sz="2400" b="1" dirty="0">
                <a:latin typeface="Garamond" panose="02020404030301010803" pitchFamily="18" charset="0"/>
              </a:endParaRPr>
            </a:p>
          </p:txBody>
        </p:sp>
      </p:grpSp>
      <p:grpSp>
        <p:nvGrpSpPr>
          <p:cNvPr id="48" name="Группа 47"/>
          <p:cNvGrpSpPr/>
          <p:nvPr/>
        </p:nvGrpSpPr>
        <p:grpSpPr>
          <a:xfrm>
            <a:off x="3635942" y="4404579"/>
            <a:ext cx="1620000" cy="1620000"/>
            <a:chOff x="3462106" y="4651701"/>
            <a:chExt cx="1620000" cy="1620000"/>
          </a:xfrm>
        </p:grpSpPr>
        <p:sp>
          <p:nvSpPr>
            <p:cNvPr id="45" name="Овал 44"/>
            <p:cNvSpPr/>
            <p:nvPr/>
          </p:nvSpPr>
          <p:spPr>
            <a:xfrm>
              <a:off x="3462106" y="4651701"/>
              <a:ext cx="1620000" cy="1620000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40000"/>
                    <a:lumOff val="60000"/>
                    <a:tint val="66000"/>
                    <a:satMod val="160000"/>
                  </a:schemeClr>
                </a:gs>
                <a:gs pos="50000">
                  <a:schemeClr val="accent3">
                    <a:lumMod val="40000"/>
                    <a:lumOff val="60000"/>
                    <a:tint val="44500"/>
                    <a:satMod val="160000"/>
                  </a:schemeClr>
                </a:gs>
                <a:gs pos="100000">
                  <a:schemeClr val="accent3">
                    <a:lumMod val="40000"/>
                    <a:lumOff val="60000"/>
                    <a:tint val="23500"/>
                    <a:satMod val="160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507142" y="5004753"/>
              <a:ext cx="150873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latin typeface="Garamond" panose="02020404030301010803" pitchFamily="18" charset="0"/>
                </a:rPr>
                <a:t>обратная связь</a:t>
              </a:r>
              <a:endParaRPr lang="be-BY" sz="2400" b="1" dirty="0">
                <a:latin typeface="Garamond" panose="020204040303010108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39867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"/>
          <p:cNvSpPr txBox="1">
            <a:spLocks/>
          </p:cNvSpPr>
          <p:nvPr/>
        </p:nvSpPr>
        <p:spPr>
          <a:xfrm>
            <a:off x="832735" y="893215"/>
            <a:ext cx="4901631" cy="188811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200" b="1" dirty="0" smtClean="0">
                <a:solidFill>
                  <a:srgbClr val="7030A0"/>
                </a:solidFill>
                <a:latin typeface="Garamond" pitchFamily="18" charset="0"/>
              </a:rPr>
              <a:t>Элементы активной </a:t>
            </a:r>
            <a:r>
              <a:rPr lang="ru-RU" sz="3200" b="1" dirty="0">
                <a:solidFill>
                  <a:srgbClr val="7030A0"/>
                </a:solidFill>
                <a:latin typeface="Garamond" pitchFamily="18" charset="0"/>
              </a:rPr>
              <a:t>о</a:t>
            </a:r>
            <a:r>
              <a:rPr lang="ru-RU" sz="3200" b="1" dirty="0" smtClean="0">
                <a:solidFill>
                  <a:srgbClr val="7030A0"/>
                </a:solidFill>
                <a:latin typeface="Garamond" pitchFamily="18" charset="0"/>
              </a:rPr>
              <a:t>ценки</a:t>
            </a:r>
          </a:p>
        </p:txBody>
      </p:sp>
      <p:pic>
        <p:nvPicPr>
          <p:cNvPr id="1026" name="Picture 2" descr="Картинки по запросу школьная доска пнг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047497" y="2444459"/>
            <a:ext cx="3672408" cy="349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Картинки по запросу учитель и дети рисунок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0706" y="3501008"/>
            <a:ext cx="1830217" cy="2874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46223" y="4191764"/>
            <a:ext cx="275892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Цели</a:t>
            </a:r>
            <a:r>
              <a:rPr lang="ru-RU" sz="36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урока</a:t>
            </a:r>
            <a:endParaRPr lang="ru-RU" sz="36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888053" y="1837273"/>
            <a:ext cx="591428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/>
              <a:t>ц</a:t>
            </a:r>
            <a:r>
              <a:rPr lang="ru-RU" sz="2400" dirty="0" smtClean="0"/>
              <a:t>ели определяет</a:t>
            </a:r>
            <a:r>
              <a:rPr lang="ru-RU" sz="2400" b="1" dirty="0" smtClean="0"/>
              <a:t> </a:t>
            </a:r>
            <a:r>
              <a:rPr lang="ru-RU" sz="2400" dirty="0" smtClean="0"/>
              <a:t>педагог;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 smtClean="0"/>
              <a:t>формулировка целей должна быть понятна детям;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/>
              <a:t>в</a:t>
            </a:r>
            <a:r>
              <a:rPr lang="ru-RU" sz="2400" dirty="0" smtClean="0"/>
              <a:t>овлечение </a:t>
            </a:r>
            <a:r>
              <a:rPr lang="ru-RU" sz="2400" dirty="0"/>
              <a:t>учащихся в определение собственных целей на учебное занятие </a:t>
            </a:r>
            <a:r>
              <a:rPr lang="ru-RU" sz="2400" dirty="0" smtClean="0"/>
              <a:t>или тему;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 smtClean="0"/>
              <a:t>принятие цели каждым обучающимся.</a:t>
            </a:r>
          </a:p>
        </p:txBody>
      </p:sp>
    </p:spTree>
    <p:extLst>
      <p:ext uri="{BB962C8B-B14F-4D97-AF65-F5344CB8AC3E}">
        <p14:creationId xmlns:p14="http://schemas.microsoft.com/office/powerpoint/2010/main" val="1176026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943389" y="476672"/>
            <a:ext cx="10305221" cy="188811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200" b="1" dirty="0" smtClean="0">
                <a:solidFill>
                  <a:srgbClr val="7030A0"/>
                </a:solidFill>
                <a:latin typeface="Garamond" pitchFamily="18" charset="0"/>
              </a:rPr>
              <a:t>Цели урока</a:t>
            </a:r>
          </a:p>
        </p:txBody>
      </p:sp>
      <p:pic>
        <p:nvPicPr>
          <p:cNvPr id="4" name="Picture 2" descr="Картинки по запросу школьная доска пнг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563124" y="1996190"/>
            <a:ext cx="3632238" cy="3456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Картинки по запросу учитель и дети рисунок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0771" y="3506448"/>
            <a:ext cx="1830217" cy="2874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015880" y="3284984"/>
            <a:ext cx="2726726" cy="120032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ема: </a:t>
            </a:r>
          </a:p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Проценты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95400" y="2406189"/>
            <a:ext cx="3312368" cy="303903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000" dirty="0" smtClean="0">
              <a:solidFill>
                <a:schemeClr val="tx1"/>
              </a:solidFill>
            </a:endParaRPr>
          </a:p>
          <a:p>
            <a:r>
              <a:rPr lang="ru-RU" sz="2000" dirty="0" smtClean="0">
                <a:solidFill>
                  <a:schemeClr val="tx1"/>
                </a:solidFill>
              </a:rPr>
              <a:t>Цель учителя: </a:t>
            </a:r>
            <a:r>
              <a:rPr lang="ru-RU" sz="2000" dirty="0">
                <a:solidFill>
                  <a:schemeClr val="tx1"/>
                </a:solidFill>
              </a:rPr>
              <a:t>учащийся должен владеть концепцией процентов, понимать необходимость использования процентов в повседневной жизни и уметь вычислять процентную долю от </a:t>
            </a:r>
            <a:r>
              <a:rPr lang="ru-RU" sz="2000" dirty="0" smtClean="0">
                <a:solidFill>
                  <a:schemeClr val="tx1"/>
                </a:solidFill>
              </a:rPr>
              <a:t>данного числа.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242983" y="4149080"/>
            <a:ext cx="1439493" cy="2195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Скругленный прямоугольник 9"/>
          <p:cNvSpPr/>
          <p:nvPr/>
        </p:nvSpPr>
        <p:spPr>
          <a:xfrm>
            <a:off x="8976320" y="2450727"/>
            <a:ext cx="2520280" cy="2778473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dirty="0" smtClean="0"/>
              <a:t>Цель для учащихся: сможете </a:t>
            </a:r>
            <a:r>
              <a:rPr lang="ru-RU" sz="2000" dirty="0"/>
              <a:t>подсчитать процент от числа и вычислить цену в магазине при снижении или повышении цен.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9693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10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1274</TotalTime>
  <Words>872</Words>
  <Application>Microsoft Office PowerPoint</Application>
  <PresentationFormat>Широкоэкранный</PresentationFormat>
  <Paragraphs>137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1" baseType="lpstr">
      <vt:lpstr>Arial</vt:lpstr>
      <vt:lpstr>Calibri</vt:lpstr>
      <vt:lpstr>Garamond</vt:lpstr>
      <vt:lpstr>Wingdings</vt:lpstr>
      <vt:lpstr>Натуральные материалы</vt:lpstr>
      <vt:lpstr>Управление качеством образования в условиях  реализации ФГОС: инновационные системы оценки  качества знаний учащихся </vt:lpstr>
      <vt:lpstr>Современный мир характеризуется множеством альтернатив, обилием разнообразной и противоречивой информации.  В этих условиях каждому человеку важно владеть умениями и инструментарием оценочной деятельности. </vt:lpstr>
      <vt:lpstr>Регуляторы деятельности человека</vt:lpstr>
      <vt:lpstr>деятельность по контролю и оценке хода и результатов того или иного процесса</vt:lpstr>
      <vt:lpstr>устное или письменное выражение результатов контроля</vt:lpstr>
      <vt:lpstr>Активная оценка способствует: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Управление качеством образования в условиях реализации ФГОС: инновационные системы оценки качества знаний учащихся</dc:title>
  <dc:creator>sanchos</dc:creator>
  <cp:lastModifiedBy>User</cp:lastModifiedBy>
  <cp:revision>164</cp:revision>
  <dcterms:created xsi:type="dcterms:W3CDTF">2017-03-01T16:20:25Z</dcterms:created>
  <dcterms:modified xsi:type="dcterms:W3CDTF">2020-02-11T06:13:03Z</dcterms:modified>
</cp:coreProperties>
</file>