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330" r:id="rId2"/>
    <p:sldId id="413" r:id="rId3"/>
    <p:sldId id="477" r:id="rId4"/>
    <p:sldId id="478" r:id="rId5"/>
    <p:sldId id="354" r:id="rId6"/>
    <p:sldId id="355" r:id="rId7"/>
    <p:sldId id="415" r:id="rId8"/>
    <p:sldId id="416" r:id="rId9"/>
    <p:sldId id="417" r:id="rId10"/>
    <p:sldId id="418" r:id="rId11"/>
    <p:sldId id="357" r:id="rId12"/>
    <p:sldId id="358" r:id="rId13"/>
    <p:sldId id="327" r:id="rId14"/>
    <p:sldId id="438" r:id="rId15"/>
    <p:sldId id="440" r:id="rId16"/>
    <p:sldId id="359" r:id="rId17"/>
    <p:sldId id="360" r:id="rId18"/>
    <p:sldId id="361" r:id="rId19"/>
    <p:sldId id="362" r:id="rId20"/>
    <p:sldId id="363" r:id="rId21"/>
    <p:sldId id="364" r:id="rId22"/>
    <p:sldId id="365" r:id="rId23"/>
    <p:sldId id="366" r:id="rId24"/>
    <p:sldId id="367" r:id="rId25"/>
    <p:sldId id="420" r:id="rId26"/>
    <p:sldId id="421" r:id="rId27"/>
    <p:sldId id="422" r:id="rId28"/>
    <p:sldId id="424" r:id="rId29"/>
    <p:sldId id="368" r:id="rId30"/>
    <p:sldId id="369" r:id="rId31"/>
    <p:sldId id="370" r:id="rId32"/>
    <p:sldId id="371" r:id="rId33"/>
    <p:sldId id="329" r:id="rId34"/>
    <p:sldId id="372" r:id="rId35"/>
    <p:sldId id="373" r:id="rId36"/>
    <p:sldId id="331" r:id="rId37"/>
  </p:sldIdLst>
  <p:sldSz cx="9144000" cy="6858000" type="screen4x3"/>
  <p:notesSz cx="6794500" cy="10007600"/>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6364"/>
    <a:srgbClr val="2E867C"/>
    <a:srgbClr val="359D91"/>
    <a:srgbClr val="359B8F"/>
    <a:srgbClr val="28767A"/>
    <a:srgbClr val="2A7E82"/>
    <a:srgbClr val="2A6A6C"/>
    <a:srgbClr val="235A5B"/>
    <a:srgbClr val="33929F"/>
    <a:srgbClr val="2457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986" autoAdjust="0"/>
  </p:normalViewPr>
  <p:slideViewPr>
    <p:cSldViewPr>
      <p:cViewPr varScale="1">
        <p:scale>
          <a:sx n="79" d="100"/>
          <a:sy n="79" d="100"/>
        </p:scale>
        <p:origin x="173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813" cy="50006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dirty="0"/>
          </a:p>
        </p:txBody>
      </p:sp>
      <p:sp>
        <p:nvSpPr>
          <p:cNvPr id="3" name="Дата 2"/>
          <p:cNvSpPr>
            <a:spLocks noGrp="1"/>
          </p:cNvSpPr>
          <p:nvPr>
            <p:ph type="dt" idx="1"/>
          </p:nvPr>
        </p:nvSpPr>
        <p:spPr>
          <a:xfrm>
            <a:off x="3848100" y="0"/>
            <a:ext cx="2944813" cy="500063"/>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1BAEA6B-8E68-477B-B3AD-7C64560819AC}" type="datetimeFigureOut">
              <a:rPr lang="ru-RU"/>
              <a:pPr>
                <a:defRPr/>
              </a:pPr>
              <a:t>11.02.2020</a:t>
            </a:fld>
            <a:endParaRPr lang="ru-RU" dirty="0"/>
          </a:p>
        </p:txBody>
      </p:sp>
      <p:sp>
        <p:nvSpPr>
          <p:cNvPr id="4" name="Образ слайда 3"/>
          <p:cNvSpPr>
            <a:spLocks noGrp="1" noRot="1" noChangeAspect="1"/>
          </p:cNvSpPr>
          <p:nvPr>
            <p:ph type="sldImg" idx="2"/>
          </p:nvPr>
        </p:nvSpPr>
        <p:spPr>
          <a:xfrm>
            <a:off x="895350" y="750888"/>
            <a:ext cx="5003800" cy="375285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79450" y="4752975"/>
            <a:ext cx="5435600" cy="4503738"/>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505950"/>
            <a:ext cx="2944813" cy="50006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dirty="0"/>
          </a:p>
        </p:txBody>
      </p:sp>
      <p:sp>
        <p:nvSpPr>
          <p:cNvPr id="7" name="Номер слайда 6"/>
          <p:cNvSpPr>
            <a:spLocks noGrp="1"/>
          </p:cNvSpPr>
          <p:nvPr>
            <p:ph type="sldNum" sz="quarter" idx="5"/>
          </p:nvPr>
        </p:nvSpPr>
        <p:spPr>
          <a:xfrm>
            <a:off x="3848100" y="9505950"/>
            <a:ext cx="2944813" cy="500063"/>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4D1ABE4-40C3-4379-B8D4-AB90ED0A3E13}" type="slidenum">
              <a:rPr lang="ru-RU"/>
              <a:pPr>
                <a:defRPr/>
              </a:pPr>
              <a:t>‹#›</a:t>
            </a:fld>
            <a:endParaRPr lang="ru-RU" dirty="0"/>
          </a:p>
        </p:txBody>
      </p:sp>
    </p:spTree>
    <p:extLst>
      <p:ext uri="{BB962C8B-B14F-4D97-AF65-F5344CB8AC3E}">
        <p14:creationId xmlns:p14="http://schemas.microsoft.com/office/powerpoint/2010/main" val="25575579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895350" y="750888"/>
            <a:ext cx="5003800" cy="375285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24D1ABE4-40C3-4379-B8D4-AB90ED0A3E13}" type="slidenum">
              <a:rPr lang="ru-RU" smtClean="0"/>
              <a:pPr>
                <a:defRPr/>
              </a:pPr>
              <a:t>34</a:t>
            </a:fld>
            <a:endParaRPr lang="ru-RU" dirty="0"/>
          </a:p>
        </p:txBody>
      </p:sp>
    </p:spTree>
    <p:extLst>
      <p:ext uri="{BB962C8B-B14F-4D97-AF65-F5344CB8AC3E}">
        <p14:creationId xmlns:p14="http://schemas.microsoft.com/office/powerpoint/2010/main" val="4234204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895350" y="750888"/>
            <a:ext cx="5003800" cy="375285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24D1ABE4-40C3-4379-B8D4-AB90ED0A3E13}" type="slidenum">
              <a:rPr lang="ru-RU" smtClean="0">
                <a:solidFill>
                  <a:prstClr val="black"/>
                </a:solidFill>
              </a:rPr>
              <a:pPr>
                <a:defRPr/>
              </a:pPr>
              <a:t>35</a:t>
            </a:fld>
            <a:endParaRPr lang="ru-RU" dirty="0">
              <a:solidFill>
                <a:prstClr val="black"/>
              </a:solidFill>
            </a:endParaRPr>
          </a:p>
        </p:txBody>
      </p:sp>
    </p:spTree>
    <p:extLst>
      <p:ext uri="{BB962C8B-B14F-4D97-AF65-F5344CB8AC3E}">
        <p14:creationId xmlns:p14="http://schemas.microsoft.com/office/powerpoint/2010/main" val="4234204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62"/>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AE6D259-A99D-46B3-8E8A-2569FE0F7F8E}" type="datetime1">
              <a:rPr lang="ru-RU"/>
              <a:pPr>
                <a:defRPr/>
              </a:pPr>
              <a:t>11.02.2020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12"/>
          </p:nvPr>
        </p:nvSpPr>
        <p:spPr/>
        <p:txBody>
          <a:bodyPr/>
          <a:lstStyle>
            <a:lvl1pPr>
              <a:defRPr/>
            </a:lvl1pPr>
          </a:lstStyle>
          <a:p>
            <a:pPr>
              <a:defRPr/>
            </a:pPr>
            <a:fld id="{5CC47A72-178E-4175-818D-FBDBA8ED1366}" type="slidenum">
              <a:rPr lang="ru-RU"/>
              <a:pPr>
                <a:defRPr/>
              </a:pPr>
              <a:t>‹#›</a:t>
            </a:fld>
            <a:endParaRPr lang="ru-RU" dirty="0"/>
          </a:p>
        </p:txBody>
      </p:sp>
    </p:spTree>
    <p:extLst>
      <p:ext uri="{BB962C8B-B14F-4D97-AF65-F5344CB8AC3E}">
        <p14:creationId xmlns:p14="http://schemas.microsoft.com/office/powerpoint/2010/main" val="2740647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86E0EFC-0B71-4CF5-953A-C1B637375BCF}" type="datetime1">
              <a:rPr lang="ru-RU"/>
              <a:pPr>
                <a:defRPr/>
              </a:pPr>
              <a:t>11.02.2020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12"/>
          </p:nvPr>
        </p:nvSpPr>
        <p:spPr/>
        <p:txBody>
          <a:bodyPr/>
          <a:lstStyle>
            <a:lvl1pPr>
              <a:defRPr/>
            </a:lvl1pPr>
          </a:lstStyle>
          <a:p>
            <a:pPr>
              <a:defRPr/>
            </a:pPr>
            <a:fld id="{809D5C6C-605E-453D-921F-2CB4A45D69AD}" type="slidenum">
              <a:rPr lang="ru-RU"/>
              <a:pPr>
                <a:defRPr/>
              </a:pPr>
              <a:t>‹#›</a:t>
            </a:fld>
            <a:endParaRPr lang="ru-RU" dirty="0"/>
          </a:p>
        </p:txBody>
      </p:sp>
    </p:spTree>
    <p:extLst>
      <p:ext uri="{BB962C8B-B14F-4D97-AF65-F5344CB8AC3E}">
        <p14:creationId xmlns:p14="http://schemas.microsoft.com/office/powerpoint/2010/main" val="250790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75"/>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75"/>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9C574A5-F343-454A-84D1-351F6ACBB763}" type="datetime1">
              <a:rPr lang="ru-RU"/>
              <a:pPr>
                <a:defRPr/>
              </a:pPr>
              <a:t>11.02.2020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12"/>
          </p:nvPr>
        </p:nvSpPr>
        <p:spPr/>
        <p:txBody>
          <a:bodyPr/>
          <a:lstStyle>
            <a:lvl1pPr>
              <a:defRPr/>
            </a:lvl1pPr>
          </a:lstStyle>
          <a:p>
            <a:pPr>
              <a:defRPr/>
            </a:pPr>
            <a:fld id="{286878BF-F568-4705-BDA4-D91DE63606CA}" type="slidenum">
              <a:rPr lang="ru-RU"/>
              <a:pPr>
                <a:defRPr/>
              </a:pPr>
              <a:t>‹#›</a:t>
            </a:fld>
            <a:endParaRPr lang="ru-RU" dirty="0"/>
          </a:p>
        </p:txBody>
      </p:sp>
    </p:spTree>
    <p:extLst>
      <p:ext uri="{BB962C8B-B14F-4D97-AF65-F5344CB8AC3E}">
        <p14:creationId xmlns:p14="http://schemas.microsoft.com/office/powerpoint/2010/main" val="2376699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B8ECC6B-F4A0-4976-AC0E-35B588098A71}" type="datetime1">
              <a:rPr lang="ru-RU"/>
              <a:pPr>
                <a:defRPr/>
              </a:pPr>
              <a:t>11.02.2020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12"/>
          </p:nvPr>
        </p:nvSpPr>
        <p:spPr/>
        <p:txBody>
          <a:bodyPr/>
          <a:lstStyle>
            <a:lvl1pPr>
              <a:defRPr/>
            </a:lvl1pPr>
          </a:lstStyle>
          <a:p>
            <a:pPr>
              <a:defRPr/>
            </a:pPr>
            <a:fld id="{7A3F981F-7CE9-4DB6-89FF-F0ACA16A145E}" type="slidenum">
              <a:rPr lang="ru-RU"/>
              <a:pPr>
                <a:defRPr/>
              </a:pPr>
              <a:t>‹#›</a:t>
            </a:fld>
            <a:endParaRPr lang="ru-RU" dirty="0"/>
          </a:p>
        </p:txBody>
      </p:sp>
    </p:spTree>
    <p:extLst>
      <p:ext uri="{BB962C8B-B14F-4D97-AF65-F5344CB8AC3E}">
        <p14:creationId xmlns:p14="http://schemas.microsoft.com/office/powerpoint/2010/main" val="4053191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2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3E76AEA-288E-4F74-B579-8E5301053DD1}" type="datetime1">
              <a:rPr lang="ru-RU"/>
              <a:pPr>
                <a:defRPr/>
              </a:pPr>
              <a:t>11.02.2020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12"/>
          </p:nvPr>
        </p:nvSpPr>
        <p:spPr/>
        <p:txBody>
          <a:bodyPr/>
          <a:lstStyle>
            <a:lvl1pPr>
              <a:defRPr/>
            </a:lvl1pPr>
          </a:lstStyle>
          <a:p>
            <a:pPr>
              <a:defRPr/>
            </a:pPr>
            <a:fld id="{F572D9F7-9F08-43E1-AD58-8AD56A142D02}" type="slidenum">
              <a:rPr lang="ru-RU"/>
              <a:pPr>
                <a:defRPr/>
              </a:pPr>
              <a:t>‹#›</a:t>
            </a:fld>
            <a:endParaRPr lang="ru-RU" dirty="0"/>
          </a:p>
        </p:txBody>
      </p:sp>
    </p:spTree>
    <p:extLst>
      <p:ext uri="{BB962C8B-B14F-4D97-AF65-F5344CB8AC3E}">
        <p14:creationId xmlns:p14="http://schemas.microsoft.com/office/powerpoint/2010/main" val="1927670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1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1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C661B59-D5FF-49B7-BAAD-A9F1B6675DD4}" type="datetime1">
              <a:rPr lang="ru-RU"/>
              <a:pPr>
                <a:defRPr/>
              </a:pPr>
              <a:t>11.02.2020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7" name="Номер слайда 5"/>
          <p:cNvSpPr>
            <a:spLocks noGrp="1"/>
          </p:cNvSpPr>
          <p:nvPr>
            <p:ph type="sldNum" sz="quarter" idx="12"/>
          </p:nvPr>
        </p:nvSpPr>
        <p:spPr/>
        <p:txBody>
          <a:bodyPr/>
          <a:lstStyle>
            <a:lvl1pPr>
              <a:defRPr/>
            </a:lvl1pPr>
          </a:lstStyle>
          <a:p>
            <a:pPr>
              <a:defRPr/>
            </a:pPr>
            <a:fld id="{6D62B4DC-DE78-470F-8063-D8C178178A79}" type="slidenum">
              <a:rPr lang="ru-RU"/>
              <a:pPr>
                <a:defRPr/>
              </a:pPr>
              <a:t>‹#›</a:t>
            </a:fld>
            <a:endParaRPr lang="ru-RU" dirty="0"/>
          </a:p>
        </p:txBody>
      </p:sp>
    </p:spTree>
    <p:extLst>
      <p:ext uri="{BB962C8B-B14F-4D97-AF65-F5344CB8AC3E}">
        <p14:creationId xmlns:p14="http://schemas.microsoft.com/office/powerpoint/2010/main" val="1706838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7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7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4CFEDD1-CAE9-435B-8CC9-B7E6B3BFDE44}" type="datetime1">
              <a:rPr lang="ru-RU"/>
              <a:pPr>
                <a:defRPr/>
              </a:pPr>
              <a:t>11.02.2020</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9" name="Номер слайда 5"/>
          <p:cNvSpPr>
            <a:spLocks noGrp="1"/>
          </p:cNvSpPr>
          <p:nvPr>
            <p:ph type="sldNum" sz="quarter" idx="12"/>
          </p:nvPr>
        </p:nvSpPr>
        <p:spPr/>
        <p:txBody>
          <a:bodyPr/>
          <a:lstStyle>
            <a:lvl1pPr>
              <a:defRPr/>
            </a:lvl1pPr>
          </a:lstStyle>
          <a:p>
            <a:pPr>
              <a:defRPr/>
            </a:pPr>
            <a:fld id="{D7AECA69-C23A-4C40-BBEC-DC534A32F13B}" type="slidenum">
              <a:rPr lang="ru-RU"/>
              <a:pPr>
                <a:defRPr/>
              </a:pPr>
              <a:t>‹#›</a:t>
            </a:fld>
            <a:endParaRPr lang="ru-RU" dirty="0"/>
          </a:p>
        </p:txBody>
      </p:sp>
    </p:spTree>
    <p:extLst>
      <p:ext uri="{BB962C8B-B14F-4D97-AF65-F5344CB8AC3E}">
        <p14:creationId xmlns:p14="http://schemas.microsoft.com/office/powerpoint/2010/main" val="583851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E3357DE-5A7B-4BBF-9BF9-7ACB64A6EA13}" type="datetime1">
              <a:rPr lang="ru-RU"/>
              <a:pPr>
                <a:defRPr/>
              </a:pPr>
              <a:t>11.02.2020</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5" name="Номер слайда 5"/>
          <p:cNvSpPr>
            <a:spLocks noGrp="1"/>
          </p:cNvSpPr>
          <p:nvPr>
            <p:ph type="sldNum" sz="quarter" idx="12"/>
          </p:nvPr>
        </p:nvSpPr>
        <p:spPr/>
        <p:txBody>
          <a:bodyPr/>
          <a:lstStyle>
            <a:lvl1pPr>
              <a:defRPr/>
            </a:lvl1pPr>
          </a:lstStyle>
          <a:p>
            <a:pPr>
              <a:defRPr/>
            </a:pPr>
            <a:fld id="{F658B5F7-A0BB-4224-932D-9E5B0690D844}" type="slidenum">
              <a:rPr lang="ru-RU"/>
              <a:pPr>
                <a:defRPr/>
              </a:pPr>
              <a:t>‹#›</a:t>
            </a:fld>
            <a:endParaRPr lang="ru-RU" dirty="0"/>
          </a:p>
        </p:txBody>
      </p:sp>
    </p:spTree>
    <p:extLst>
      <p:ext uri="{BB962C8B-B14F-4D97-AF65-F5344CB8AC3E}">
        <p14:creationId xmlns:p14="http://schemas.microsoft.com/office/powerpoint/2010/main" val="500629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084ACBD-88B9-4FB8-8913-8A7D028C8162}" type="datetime1">
              <a:rPr lang="ru-RU"/>
              <a:pPr>
                <a:defRPr/>
              </a:pPr>
              <a:t>11.02.2020</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4" name="Номер слайда 5"/>
          <p:cNvSpPr>
            <a:spLocks noGrp="1"/>
          </p:cNvSpPr>
          <p:nvPr>
            <p:ph type="sldNum" sz="quarter" idx="12"/>
          </p:nvPr>
        </p:nvSpPr>
        <p:spPr/>
        <p:txBody>
          <a:bodyPr/>
          <a:lstStyle>
            <a:lvl1pPr>
              <a:defRPr/>
            </a:lvl1pPr>
          </a:lstStyle>
          <a:p>
            <a:pPr>
              <a:defRPr/>
            </a:pPr>
            <a:fld id="{CB6CF3A5-2098-4400-B88B-B0539B2FAB76}" type="slidenum">
              <a:rPr lang="ru-RU"/>
              <a:pPr>
                <a:defRPr/>
              </a:pPr>
              <a:t>‹#›</a:t>
            </a:fld>
            <a:endParaRPr lang="ru-RU" dirty="0"/>
          </a:p>
        </p:txBody>
      </p:sp>
    </p:spTree>
    <p:extLst>
      <p:ext uri="{BB962C8B-B14F-4D97-AF65-F5344CB8AC3E}">
        <p14:creationId xmlns:p14="http://schemas.microsoft.com/office/powerpoint/2010/main" val="1552912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49"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98" y="273087"/>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49" y="1435137"/>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B76D284-D37B-41DD-8669-893DBF55AD1D}" type="datetime1">
              <a:rPr lang="ru-RU"/>
              <a:pPr>
                <a:defRPr/>
              </a:pPr>
              <a:t>11.02.2020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7" name="Номер слайда 5"/>
          <p:cNvSpPr>
            <a:spLocks noGrp="1"/>
          </p:cNvSpPr>
          <p:nvPr>
            <p:ph type="sldNum" sz="quarter" idx="12"/>
          </p:nvPr>
        </p:nvSpPr>
        <p:spPr/>
        <p:txBody>
          <a:bodyPr/>
          <a:lstStyle>
            <a:lvl1pPr>
              <a:defRPr/>
            </a:lvl1pPr>
          </a:lstStyle>
          <a:p>
            <a:pPr>
              <a:defRPr/>
            </a:pPr>
            <a:fld id="{691E54D7-D2C1-44ED-8BAF-DDEAD3281597}" type="slidenum">
              <a:rPr lang="ru-RU"/>
              <a:pPr>
                <a:defRPr/>
              </a:pPr>
              <a:t>‹#›</a:t>
            </a:fld>
            <a:endParaRPr lang="ru-RU" dirty="0"/>
          </a:p>
        </p:txBody>
      </p:sp>
    </p:spTree>
    <p:extLst>
      <p:ext uri="{BB962C8B-B14F-4D97-AF65-F5344CB8AC3E}">
        <p14:creationId xmlns:p14="http://schemas.microsoft.com/office/powerpoint/2010/main" val="1866780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ru-RU" noProof="0" dirty="0"/>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66C651F-6C23-49D8-AFE4-3AD0BCDFCF20}" type="datetime1">
              <a:rPr lang="ru-RU"/>
              <a:pPr>
                <a:defRPr/>
              </a:pPr>
              <a:t>11.02.2020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7" name="Номер слайда 5"/>
          <p:cNvSpPr>
            <a:spLocks noGrp="1"/>
          </p:cNvSpPr>
          <p:nvPr>
            <p:ph type="sldNum" sz="quarter" idx="12"/>
          </p:nvPr>
        </p:nvSpPr>
        <p:spPr/>
        <p:txBody>
          <a:bodyPr/>
          <a:lstStyle>
            <a:lvl1pPr>
              <a:defRPr/>
            </a:lvl1pPr>
          </a:lstStyle>
          <a:p>
            <a:pPr>
              <a:defRPr/>
            </a:pPr>
            <a:fld id="{288DD25C-F4D1-4100-BF34-DF36E910125E}" type="slidenum">
              <a:rPr lang="ru-RU"/>
              <a:pPr>
                <a:defRPr/>
              </a:pPr>
              <a:t>‹#›</a:t>
            </a:fld>
            <a:endParaRPr lang="ru-RU" dirty="0"/>
          </a:p>
        </p:txBody>
      </p:sp>
    </p:spTree>
    <p:extLst>
      <p:ext uri="{BB962C8B-B14F-4D97-AF65-F5344CB8AC3E}">
        <p14:creationId xmlns:p14="http://schemas.microsoft.com/office/powerpoint/2010/main" val="3716485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17"/>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87"/>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C3ED035-43F2-44A3-AE3E-90AE33DF414A}" type="datetime1">
              <a:rPr lang="ru-RU"/>
              <a:pPr>
                <a:defRPr/>
              </a:pPr>
              <a:t>11.02.2020</a:t>
            </a:fld>
            <a:endParaRPr lang="ru-RU" dirty="0"/>
          </a:p>
        </p:txBody>
      </p:sp>
      <p:sp>
        <p:nvSpPr>
          <p:cNvPr id="5" name="Нижний колонтитул 4"/>
          <p:cNvSpPr>
            <a:spLocks noGrp="1"/>
          </p:cNvSpPr>
          <p:nvPr>
            <p:ph type="ftr" sz="quarter" idx="3"/>
          </p:nvPr>
        </p:nvSpPr>
        <p:spPr>
          <a:xfrm>
            <a:off x="3124200" y="6356387"/>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r>
              <a:rPr lang="ru-RU" dirty="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p>
        </p:txBody>
      </p:sp>
      <p:sp>
        <p:nvSpPr>
          <p:cNvPr id="6" name="Номер слайда 5"/>
          <p:cNvSpPr>
            <a:spLocks noGrp="1"/>
          </p:cNvSpPr>
          <p:nvPr>
            <p:ph type="sldNum" sz="quarter" idx="4"/>
          </p:nvPr>
        </p:nvSpPr>
        <p:spPr>
          <a:xfrm>
            <a:off x="6553200" y="6356387"/>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FB455B0-0CA6-4365-ACC2-FA1679FD7CA5}"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gif"/><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3800" dirty="0" smtClean="0">
                <a:solidFill>
                  <a:srgbClr val="002060"/>
                </a:solidFill>
              </a:rPr>
              <a:t>Норматив-</a:t>
            </a:r>
            <a:r>
              <a:rPr lang="ru-RU" altLang="ru-RU" sz="3800" dirty="0" err="1" smtClean="0">
                <a:solidFill>
                  <a:srgbClr val="002060"/>
                </a:solidFill>
              </a:rPr>
              <a:t>хокукый</a:t>
            </a:r>
            <a:r>
              <a:rPr lang="ru-RU" altLang="ru-RU" sz="3800" dirty="0" smtClean="0">
                <a:solidFill>
                  <a:srgbClr val="002060"/>
                </a:solidFill>
              </a:rPr>
              <a:t> </a:t>
            </a:r>
            <a:r>
              <a:rPr lang="ru-RU" altLang="ru-RU" sz="3800" dirty="0" err="1" smtClean="0">
                <a:solidFill>
                  <a:srgbClr val="002060"/>
                </a:solidFill>
              </a:rPr>
              <a:t>нигезләр</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4"/>
            <a:ext cx="7848872" cy="5078313"/>
          </a:xfrm>
          <a:prstGeom prst="rect">
            <a:avLst/>
          </a:prstGeom>
        </p:spPr>
        <p:txBody>
          <a:bodyPr wrap="square">
            <a:spAutoFit/>
          </a:bodyPr>
          <a:lstStyle/>
          <a:p>
            <a:pPr marL="285750" indent="-285750">
              <a:buFont typeface="Arial" pitchFamily="34" charset="0"/>
              <a:buChar char="•"/>
            </a:pPr>
            <a:r>
              <a:rPr lang="ru-RU" dirty="0">
                <a:solidFill>
                  <a:prstClr val="black"/>
                </a:solidFill>
              </a:rPr>
              <a:t>ФЗ «Об образовании в РФ» от 31 12.2012г</a:t>
            </a:r>
            <a:r>
              <a:rPr lang="ru-RU" dirty="0" smtClean="0">
                <a:solidFill>
                  <a:prstClr val="black"/>
                </a:solidFill>
              </a:rPr>
              <a:t>.;</a:t>
            </a:r>
          </a:p>
          <a:p>
            <a:pPr marL="285750" indent="-285750">
              <a:buFont typeface="Arial" pitchFamily="34" charset="0"/>
              <a:buChar char="•"/>
            </a:pPr>
            <a:r>
              <a:rPr lang="ru-RU" dirty="0" smtClean="0">
                <a:solidFill>
                  <a:prstClr val="black"/>
                </a:solidFill>
              </a:rPr>
              <a:t>ФГОС НОО </a:t>
            </a:r>
            <a:r>
              <a:rPr lang="ru-RU" dirty="0">
                <a:solidFill>
                  <a:prstClr val="black"/>
                </a:solidFill>
              </a:rPr>
              <a:t>от </a:t>
            </a:r>
            <a:r>
              <a:rPr lang="ru-RU" dirty="0" smtClean="0">
                <a:solidFill>
                  <a:prstClr val="black"/>
                </a:solidFill>
              </a:rPr>
              <a:t>06.10.2009г</a:t>
            </a:r>
            <a:r>
              <a:rPr lang="ru-RU" dirty="0">
                <a:solidFill>
                  <a:prstClr val="black"/>
                </a:solidFill>
              </a:rPr>
              <a:t>. </a:t>
            </a:r>
            <a:r>
              <a:rPr lang="ru-RU" dirty="0" smtClean="0">
                <a:solidFill>
                  <a:prstClr val="black"/>
                </a:solidFill>
              </a:rPr>
              <a:t>№373, </a:t>
            </a:r>
            <a:r>
              <a:rPr lang="ru-RU" kern="0" dirty="0">
                <a:solidFill>
                  <a:srgbClr val="000000"/>
                </a:solidFill>
                <a:latin typeface="Times New Roman"/>
              </a:rPr>
              <a:t>ФГОС ООО от 17.12.2010г. №1897 ;ФГОС ОО от 17.05.2012 №</a:t>
            </a:r>
            <a:r>
              <a:rPr lang="ru-RU" kern="0" dirty="0" smtClean="0">
                <a:solidFill>
                  <a:srgbClr val="000000"/>
                </a:solidFill>
                <a:latin typeface="Times New Roman"/>
              </a:rPr>
              <a:t>413</a:t>
            </a:r>
            <a:r>
              <a:rPr lang="ru-RU" dirty="0" smtClean="0">
                <a:solidFill>
                  <a:prstClr val="black"/>
                </a:solidFill>
              </a:rPr>
              <a:t> </a:t>
            </a:r>
            <a:r>
              <a:rPr lang="ru-RU" i="1" dirty="0" smtClean="0"/>
              <a:t>(</a:t>
            </a:r>
            <a:r>
              <a:rPr lang="ru-RU" i="1" dirty="0"/>
              <a:t>в ред. Приказов </a:t>
            </a:r>
            <a:r>
              <a:rPr lang="ru-RU" i="1" dirty="0" err="1"/>
              <a:t>Минобрнауки</a:t>
            </a:r>
            <a:r>
              <a:rPr lang="ru-RU" i="1" dirty="0"/>
              <a:t> России от 26.11.2010 N 1241</a:t>
            </a:r>
            <a:r>
              <a:rPr lang="ru-RU" i="1" dirty="0" smtClean="0"/>
              <a:t>, от </a:t>
            </a:r>
            <a:r>
              <a:rPr lang="ru-RU" i="1" dirty="0"/>
              <a:t>22.09.2011 N 2357, от 18.12.2012 N 1060,</a:t>
            </a:r>
          </a:p>
          <a:p>
            <a:r>
              <a:rPr lang="ru-RU" i="1" dirty="0"/>
              <a:t>от 29.12.2014 N 1643, от 18.05.2015 N </a:t>
            </a:r>
            <a:r>
              <a:rPr lang="ru-RU" i="1" dirty="0" smtClean="0"/>
              <a:t>507,от </a:t>
            </a:r>
            <a:r>
              <a:rPr lang="ru-RU" i="1" dirty="0"/>
              <a:t>31.12.2015 N </a:t>
            </a:r>
            <a:r>
              <a:rPr lang="ru-RU" i="1" dirty="0" smtClean="0"/>
              <a:t>1576, 1577, 1578)</a:t>
            </a:r>
            <a:r>
              <a:rPr lang="ru-RU" dirty="0" smtClean="0">
                <a:solidFill>
                  <a:prstClr val="black"/>
                </a:solidFill>
              </a:rPr>
              <a:t>;</a:t>
            </a:r>
          </a:p>
          <a:p>
            <a:pPr marL="285750" indent="-285750">
              <a:buFont typeface="Arial" pitchFamily="34" charset="0"/>
              <a:buChar char="•"/>
            </a:pPr>
            <a:r>
              <a:rPr lang="ru-RU" dirty="0" smtClean="0">
                <a:solidFill>
                  <a:prstClr val="black"/>
                </a:solidFill>
              </a:rPr>
              <a:t>Примерная </a:t>
            </a:r>
            <a:r>
              <a:rPr lang="ru-RU" dirty="0">
                <a:solidFill>
                  <a:prstClr val="black"/>
                </a:solidFill>
              </a:rPr>
              <a:t>основная образовательная программа ОДОБРЕНА</a:t>
            </a:r>
          </a:p>
          <a:p>
            <a:r>
              <a:rPr lang="ru-RU" dirty="0">
                <a:solidFill>
                  <a:prstClr val="black"/>
                </a:solidFill>
              </a:rPr>
              <a:t>решением федерального учебно-методического объединения по общему образованию (НОО, ООО  - протокол от 8 апреля 2015 г. № 1/15; ОО - протокол  от 28 июня 2016 г. № 2/16-з</a:t>
            </a:r>
            <a:r>
              <a:rPr lang="ru-RU" dirty="0" smtClean="0">
                <a:solidFill>
                  <a:prstClr val="black"/>
                </a:solidFill>
              </a:rPr>
              <a:t>);</a:t>
            </a:r>
          </a:p>
          <a:p>
            <a:pPr marL="285750" indent="-285750">
              <a:buFont typeface="Arial" pitchFamily="34" charset="0"/>
              <a:buChar char="•"/>
            </a:pPr>
            <a:r>
              <a:rPr lang="ru-RU" dirty="0" smtClean="0">
                <a:solidFill>
                  <a:prstClr val="black"/>
                </a:solidFill>
              </a:rPr>
              <a:t> </a:t>
            </a:r>
            <a:r>
              <a:rPr lang="ru-RU" dirty="0">
                <a:solidFill>
                  <a:prstClr val="black"/>
                </a:solidFill>
              </a:rPr>
              <a:t>Примерные программы по </a:t>
            </a:r>
            <a:r>
              <a:rPr lang="ru-RU" dirty="0" smtClean="0">
                <a:solidFill>
                  <a:prstClr val="black"/>
                </a:solidFill>
              </a:rPr>
              <a:t>предметам;</a:t>
            </a:r>
            <a:endParaRPr lang="ru-RU" dirty="0">
              <a:solidFill>
                <a:prstClr val="black"/>
              </a:solidFill>
            </a:endParaRPr>
          </a:p>
          <a:p>
            <a:pPr marL="285750" indent="-285750">
              <a:buFont typeface="Arial" pitchFamily="34" charset="0"/>
              <a:buChar char="•"/>
            </a:pPr>
            <a:r>
              <a:rPr lang="ru-RU" dirty="0">
                <a:solidFill>
                  <a:prstClr val="black"/>
                </a:solidFill>
              </a:rPr>
              <a:t>ООП </a:t>
            </a:r>
            <a:r>
              <a:rPr lang="ru-RU" dirty="0" smtClean="0">
                <a:solidFill>
                  <a:prstClr val="black"/>
                </a:solidFill>
              </a:rPr>
              <a:t>ОУ;</a:t>
            </a:r>
            <a:endParaRPr lang="ru-RU" dirty="0">
              <a:solidFill>
                <a:prstClr val="black"/>
              </a:solidFill>
            </a:endParaRPr>
          </a:p>
          <a:p>
            <a:pPr marL="285750" indent="-285750">
              <a:buFont typeface="Arial" pitchFamily="34" charset="0"/>
              <a:buChar char="•"/>
            </a:pPr>
            <a:r>
              <a:rPr lang="ru-RU" dirty="0">
                <a:solidFill>
                  <a:prstClr val="black"/>
                </a:solidFill>
              </a:rPr>
              <a:t>Рабочие программы по предметам (Приказ от 31.12.2015 №</a:t>
            </a:r>
            <a:r>
              <a:rPr lang="ru-RU" dirty="0" smtClean="0">
                <a:solidFill>
                  <a:prstClr val="black"/>
                </a:solidFill>
              </a:rPr>
              <a:t>1576, 1577, 1578);</a:t>
            </a:r>
            <a:endParaRPr lang="ru-RU" dirty="0">
              <a:solidFill>
                <a:prstClr val="black"/>
              </a:solidFill>
            </a:endParaRPr>
          </a:p>
          <a:p>
            <a:pPr marL="285750" indent="-285750">
              <a:buFont typeface="Arial" pitchFamily="34" charset="0"/>
              <a:buChar char="•"/>
            </a:pPr>
            <a:r>
              <a:rPr lang="ru-RU" dirty="0">
                <a:solidFill>
                  <a:prstClr val="black"/>
                </a:solidFill>
              </a:rPr>
              <a:t>План-конспекты или технологические </a:t>
            </a:r>
            <a:r>
              <a:rPr lang="ru-RU" dirty="0" smtClean="0">
                <a:solidFill>
                  <a:prstClr val="black"/>
                </a:solidFill>
              </a:rPr>
              <a:t>карты;</a:t>
            </a:r>
            <a:endParaRPr lang="ru-RU" dirty="0">
              <a:solidFill>
                <a:prstClr val="black"/>
              </a:solidFill>
            </a:endParaRPr>
          </a:p>
          <a:p>
            <a:pPr marL="285750" indent="-285750">
              <a:buFont typeface="Arial" pitchFamily="34" charset="0"/>
              <a:buChar char="•"/>
            </a:pPr>
            <a:r>
              <a:rPr lang="ru-RU" dirty="0">
                <a:solidFill>
                  <a:prstClr val="black"/>
                </a:solidFill>
              </a:rPr>
              <a:t>Контрольно-измерительные </a:t>
            </a:r>
            <a:r>
              <a:rPr lang="ru-RU" dirty="0" smtClean="0">
                <a:solidFill>
                  <a:prstClr val="black"/>
                </a:solidFill>
              </a:rPr>
              <a:t>материалы (</a:t>
            </a:r>
            <a:r>
              <a:rPr lang="ru-RU" altLang="ru-RU" dirty="0">
                <a:solidFill>
                  <a:srgbClr val="002060"/>
                </a:solidFill>
                <a:latin typeface="Times New Roman" pitchFamily="18" charset="0"/>
                <a:cs typeface="Times New Roman" pitchFamily="18" charset="0"/>
              </a:rPr>
              <a:t>Рекомендации </a:t>
            </a:r>
            <a:r>
              <a:rPr lang="ru-RU" altLang="ru-RU" dirty="0" smtClean="0">
                <a:solidFill>
                  <a:srgbClr val="002060"/>
                </a:solidFill>
                <a:latin typeface="Times New Roman" pitchFamily="18" charset="0"/>
                <a:cs typeface="Times New Roman" pitchFamily="18" charset="0"/>
              </a:rPr>
              <a:t>(</a:t>
            </a:r>
            <a:r>
              <a:rPr lang="ru-RU" altLang="ru-RU" dirty="0">
                <a:solidFill>
                  <a:srgbClr val="002060"/>
                </a:solidFill>
                <a:latin typeface="Times New Roman" pitchFamily="18" charset="0"/>
                <a:cs typeface="Times New Roman" pitchFamily="18" charset="0"/>
              </a:rPr>
              <a:t>ФЕДЕРАЛЬНАЯ СЛУЖБА ПО НАДЗОРУ В СФЕРЕ ОБРАЗОВАНИЯ И НАУКИ</a:t>
            </a:r>
            <a:r>
              <a:rPr lang="ru-RU" altLang="ru-RU" dirty="0" smtClean="0">
                <a:solidFill>
                  <a:srgbClr val="002060"/>
                </a:solidFill>
                <a:latin typeface="Times New Roman" pitchFamily="18" charset="0"/>
                <a:cs typeface="Times New Roman" pitchFamily="18" charset="0"/>
              </a:rPr>
              <a:t>) ПИСЬМО</a:t>
            </a:r>
            <a:r>
              <a:rPr lang="ru-RU" altLang="ru-RU" dirty="0">
                <a:solidFill>
                  <a:srgbClr val="002060"/>
                </a:solidFill>
                <a:latin typeface="Times New Roman" pitchFamily="18" charset="0"/>
                <a:cs typeface="Times New Roman" pitchFamily="18" charset="0"/>
              </a:rPr>
              <a:t/>
            </a:r>
            <a:br>
              <a:rPr lang="ru-RU" altLang="ru-RU" dirty="0">
                <a:solidFill>
                  <a:srgbClr val="002060"/>
                </a:solidFill>
                <a:latin typeface="Times New Roman" pitchFamily="18" charset="0"/>
                <a:cs typeface="Times New Roman" pitchFamily="18" charset="0"/>
              </a:rPr>
            </a:br>
            <a:r>
              <a:rPr lang="ru-RU" altLang="ru-RU" dirty="0">
                <a:solidFill>
                  <a:srgbClr val="002060"/>
                </a:solidFill>
                <a:latin typeface="Times New Roman" pitchFamily="18" charset="0"/>
                <a:cs typeface="Times New Roman" pitchFamily="18" charset="0"/>
              </a:rPr>
              <a:t>от 16 марта 2018 года № </a:t>
            </a:r>
            <a:r>
              <a:rPr lang="ru-RU" altLang="ru-RU" dirty="0" smtClean="0">
                <a:solidFill>
                  <a:srgbClr val="002060"/>
                </a:solidFill>
                <a:latin typeface="Times New Roman" pitchFamily="18" charset="0"/>
                <a:cs typeface="Times New Roman" pitchFamily="18" charset="0"/>
              </a:rPr>
              <a:t>05-71</a:t>
            </a:r>
            <a:r>
              <a:rPr lang="ru-RU" dirty="0" smtClean="0">
                <a:solidFill>
                  <a:prstClr val="black"/>
                </a:solidFill>
              </a:rPr>
              <a:t>).</a:t>
            </a:r>
            <a:endParaRPr lang="ru-RU" dirty="0">
              <a:solidFill>
                <a:prstClr val="black"/>
              </a:solidFill>
            </a:endParaRPr>
          </a:p>
          <a:p>
            <a:endParaRPr lang="ru-RU" dirty="0">
              <a:solidFill>
                <a:prstClr val="black"/>
              </a:solidFill>
            </a:endParaRPr>
          </a:p>
        </p:txBody>
      </p:sp>
    </p:spTree>
    <p:extLst>
      <p:ext uri="{BB962C8B-B14F-4D97-AF65-F5344CB8AC3E}">
        <p14:creationId xmlns:p14="http://schemas.microsoft.com/office/powerpoint/2010/main" val="552394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tt-RU" dirty="0" smtClean="0"/>
              <a:t>Укучының гамәлләре</a:t>
            </a:r>
            <a:endParaRPr lang="ru-RU" dirty="0"/>
          </a:p>
        </p:txBody>
      </p:sp>
      <p:sp>
        <p:nvSpPr>
          <p:cNvPr id="3" name="Объект 2"/>
          <p:cNvSpPr>
            <a:spLocks noGrp="1"/>
          </p:cNvSpPr>
          <p:nvPr>
            <p:ph idx="1"/>
          </p:nvPr>
        </p:nvSpPr>
        <p:spPr/>
        <p:txBody>
          <a:bodyPr/>
          <a:lstStyle/>
          <a:p>
            <a:pPr marL="0" indent="0" algn="just">
              <a:buNone/>
            </a:pPr>
            <a:r>
              <a:rPr lang="tt-RU" sz="2000" b="1" dirty="0" smtClean="0">
                <a:latin typeface="Times New Roman" pitchFamily="18" charset="0"/>
                <a:cs typeface="Times New Roman" pitchFamily="18" charset="0"/>
              </a:rPr>
              <a:t>Килеп чыгачак нәтиҗәне күзаллау-</a:t>
            </a:r>
            <a:r>
              <a:rPr lang="tt-RU" sz="2000" dirty="0" smtClean="0">
                <a:latin typeface="Times New Roman" pitchFamily="18" charset="0"/>
                <a:cs typeface="Times New Roman" pitchFamily="18" charset="0"/>
              </a:rPr>
              <a:t>чагыштыру дәрәҗәсенең үзенчәлекләрен искә төшерү яки ачыклау (</a:t>
            </a:r>
            <a:r>
              <a:rPr lang="tt-RU" sz="2000" i="1" dirty="0" smtClean="0">
                <a:latin typeface="Times New Roman" pitchFamily="18" charset="0"/>
                <a:cs typeface="Times New Roman" pitchFamily="18" charset="0"/>
              </a:rPr>
              <a:t>билгенең чагыштырмача артыклыгы, -рак/-рәк кушымчалары</a:t>
            </a:r>
            <a:r>
              <a:rPr lang="tt-RU" sz="2000" dirty="0" smtClean="0">
                <a:latin typeface="Times New Roman" pitchFamily="18" charset="0"/>
                <a:cs typeface="Times New Roman" pitchFamily="18" charset="0"/>
              </a:rPr>
              <a:t>);</a:t>
            </a:r>
          </a:p>
          <a:p>
            <a:r>
              <a:rPr lang="tt-RU" sz="2000" dirty="0" smtClean="0">
                <a:latin typeface="Times New Roman" pitchFamily="18" charset="0"/>
                <a:cs typeface="Times New Roman" pitchFamily="18" charset="0"/>
              </a:rPr>
              <a:t>җөмләләрне уку;</a:t>
            </a:r>
          </a:p>
          <a:p>
            <a:r>
              <a:rPr lang="tt-RU" sz="2000" dirty="0" smtClean="0">
                <a:latin typeface="Times New Roman" pitchFamily="18" charset="0"/>
                <a:cs typeface="Times New Roman" pitchFamily="18" charset="0"/>
              </a:rPr>
              <a:t>сыйфатларны табу;</a:t>
            </a:r>
          </a:p>
          <a:p>
            <a:r>
              <a:rPr lang="tt-RU" sz="2000" dirty="0" smtClean="0">
                <a:latin typeface="Times New Roman" pitchFamily="18" charset="0"/>
                <a:cs typeface="Times New Roman" pitchFamily="18" charset="0"/>
              </a:rPr>
              <a:t>кайсы дәрәҗәдә килгәнен билгеләү;</a:t>
            </a:r>
          </a:p>
          <a:p>
            <a:r>
              <a:rPr lang="tt-RU" sz="2000" dirty="0">
                <a:latin typeface="Times New Roman" pitchFamily="18" charset="0"/>
                <a:cs typeface="Times New Roman" pitchFamily="18" charset="0"/>
              </a:rPr>
              <a:t>с</a:t>
            </a:r>
            <a:r>
              <a:rPr lang="tt-RU" sz="2000" dirty="0" smtClean="0">
                <a:latin typeface="Times New Roman" pitchFamily="18" charset="0"/>
                <a:cs typeface="Times New Roman" pitchFamily="18" charset="0"/>
              </a:rPr>
              <a:t>ыйфатларны чагыштыру дәрәҗәсенә кую</a:t>
            </a:r>
          </a:p>
          <a:p>
            <a:endParaRPr lang="ru-RU" sz="2400" dirty="0">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pPr>
              <a:defRPr/>
            </a:pPr>
            <a:r>
              <a:rPr lang="ru-RU" smtClean="0"/>
              <a:t>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a:t>
            </a:r>
            <a:endParaRPr lang="ru-RU" dirty="0"/>
          </a:p>
        </p:txBody>
      </p:sp>
    </p:spTree>
    <p:extLst>
      <p:ext uri="{BB962C8B-B14F-4D97-AF65-F5344CB8AC3E}">
        <p14:creationId xmlns:p14="http://schemas.microsoft.com/office/powerpoint/2010/main" val="2384871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3600" b="1" dirty="0" smtClean="0">
                <a:solidFill>
                  <a:srgbClr val="2A7E82"/>
                </a:solidFill>
              </a:rPr>
              <a:t>Предмет итоговой аттестации</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4"/>
            <a:ext cx="7848872" cy="3970318"/>
          </a:xfrm>
          <a:prstGeom prst="rect">
            <a:avLst/>
          </a:prstGeom>
        </p:spPr>
        <p:txBody>
          <a:bodyPr wrap="square">
            <a:spAutoFit/>
          </a:bodyPr>
          <a:lstStyle/>
          <a:p>
            <a:r>
              <a:rPr lang="ru-RU" sz="3600" dirty="0"/>
              <a:t>достижение </a:t>
            </a:r>
            <a:r>
              <a:rPr lang="ru-RU" sz="3600" b="1" dirty="0"/>
              <a:t>предметных</a:t>
            </a:r>
            <a:r>
              <a:rPr lang="ru-RU" sz="3600" dirty="0"/>
              <a:t> и </a:t>
            </a:r>
            <a:r>
              <a:rPr lang="ru-RU" sz="3600" b="1" dirty="0" err="1"/>
              <a:t>метапредметных</a:t>
            </a:r>
            <a:r>
              <a:rPr lang="ru-RU" sz="3600" dirty="0"/>
              <a:t> результатов освоения основной образовательной программы начального общего образования, необходимых для продолжения образования</a:t>
            </a:r>
          </a:p>
          <a:p>
            <a:endParaRPr lang="ru-RU" sz="3600" dirty="0" smtClean="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055903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3600" dirty="0" smtClean="0">
                <a:solidFill>
                  <a:srgbClr val="000000"/>
                </a:solidFill>
                <a:latin typeface="Times New Roman" pitchFamily="18" charset="0"/>
                <a:ea typeface="+mn-ea"/>
                <a:cs typeface="Times New Roman" pitchFamily="18" charset="0"/>
              </a:rPr>
              <a:t>ФГОС НОО</a:t>
            </a:r>
            <a:endParaRPr lang="ru-RU" sz="36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53"/>
            <a:ext cx="7286376" cy="5293757"/>
          </a:xfrm>
          <a:prstGeom prst="rect">
            <a:avLst/>
          </a:prstGeom>
        </p:spPr>
        <p:txBody>
          <a:bodyPr wrap="square">
            <a:spAutoFit/>
          </a:bodyPr>
          <a:lstStyle/>
          <a:p>
            <a:pPr algn="just"/>
            <a:r>
              <a:rPr lang="ru-RU" sz="3200" b="1" dirty="0" err="1">
                <a:latin typeface="Times New Roman" pitchFamily="18" charset="0"/>
                <a:cs typeface="Times New Roman" pitchFamily="18" charset="0"/>
              </a:rPr>
              <a:t>метапредметным</a:t>
            </a:r>
            <a:r>
              <a:rPr lang="ru-RU" sz="3200" dirty="0">
                <a:latin typeface="Times New Roman" pitchFamily="18" charset="0"/>
                <a:cs typeface="Times New Roman" pitchFamily="18" charset="0"/>
              </a:rPr>
              <a:t>, включающим освоенные обучающимися универсальные учебные действия (познавательные, регулятивные и коммуникативные), обеспечивающие овладение ключевыми компетенциями, составляющими основу умения учиться, и</a:t>
            </a:r>
            <a:r>
              <a:rPr lang="ru-RU" sz="3200" dirty="0">
                <a:solidFill>
                  <a:srgbClr val="FF0000"/>
                </a:solidFill>
                <a:latin typeface="Times New Roman" pitchFamily="18" charset="0"/>
                <a:cs typeface="Times New Roman" pitchFamily="18" charset="0"/>
              </a:rPr>
              <a:t> </a:t>
            </a:r>
            <a:r>
              <a:rPr lang="ru-RU" sz="3200" dirty="0" err="1">
                <a:latin typeface="Times New Roman" pitchFamily="18" charset="0"/>
                <a:cs typeface="Times New Roman" pitchFamily="18" charset="0"/>
              </a:rPr>
              <a:t>межпредметными</a:t>
            </a:r>
            <a:r>
              <a:rPr lang="ru-RU" sz="3200" dirty="0">
                <a:latin typeface="Times New Roman" pitchFamily="18" charset="0"/>
                <a:cs typeface="Times New Roman" pitchFamily="18" charset="0"/>
              </a:rPr>
              <a:t> понятиями</a:t>
            </a:r>
            <a:r>
              <a:rPr lang="ru-RU" sz="3200" dirty="0" smtClean="0">
                <a:solidFill>
                  <a:prstClr val="black"/>
                </a:solidFill>
                <a:latin typeface="Times New Roman" pitchFamily="18" charset="0"/>
                <a:cs typeface="Times New Roman" pitchFamily="18" charset="0"/>
              </a:rPr>
              <a:t>, опыт проектной деятельности)</a:t>
            </a:r>
          </a:p>
          <a:p>
            <a:pPr algn="just"/>
            <a:endParaRPr lang="ru-RU" sz="3200" dirty="0" smtClean="0">
              <a:solidFill>
                <a:prstClr val="black"/>
              </a:solidFill>
              <a:latin typeface="Times New Roman" pitchFamily="18" charset="0"/>
              <a:cs typeface="Times New Roman" pitchFamily="18" charset="0"/>
            </a:endParaRPr>
          </a:p>
          <a:p>
            <a:pPr marL="342900" indent="-342900" algn="just">
              <a:buFontTx/>
              <a:buAutoNum type="arabicParenR"/>
            </a:pPr>
            <a:endParaRPr lang="ru-RU" dirty="0">
              <a:solidFill>
                <a:prstClr val="black"/>
              </a:solidFill>
            </a:endParaRPr>
          </a:p>
        </p:txBody>
      </p:sp>
    </p:spTree>
    <p:extLst>
      <p:ext uri="{BB962C8B-B14F-4D97-AF65-F5344CB8AC3E}">
        <p14:creationId xmlns:p14="http://schemas.microsoft.com/office/powerpoint/2010/main" val="562583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3600" dirty="0" err="1" smtClean="0">
                <a:solidFill>
                  <a:srgbClr val="000000"/>
                </a:solidFill>
                <a:latin typeface="Times New Roman" pitchFamily="18" charset="0"/>
                <a:ea typeface="+mn-ea"/>
                <a:cs typeface="Times New Roman" pitchFamily="18" charset="0"/>
              </a:rPr>
              <a:t>Метапредметное</a:t>
            </a:r>
            <a:r>
              <a:rPr lang="ru-RU" sz="3600" dirty="0" smtClean="0">
                <a:solidFill>
                  <a:srgbClr val="000000"/>
                </a:solidFill>
                <a:latin typeface="Times New Roman" pitchFamily="18" charset="0"/>
                <a:ea typeface="+mn-ea"/>
                <a:cs typeface="Times New Roman" pitchFamily="18" charset="0"/>
              </a:rPr>
              <a:t> содержание НОО</a:t>
            </a:r>
            <a:endParaRPr lang="ru-RU" sz="36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2339102"/>
          </a:xfrm>
          <a:prstGeom prst="rect">
            <a:avLst/>
          </a:prstGeom>
        </p:spPr>
        <p:txBody>
          <a:bodyPr wrap="square">
            <a:spAutoFit/>
          </a:bodyPr>
          <a:lstStyle/>
          <a:p>
            <a:pPr marL="342900" indent="-342900">
              <a:buAutoNum type="arabicParenR"/>
            </a:pPr>
            <a:r>
              <a:rPr lang="ru-RU" sz="3200" dirty="0" smtClean="0">
                <a:solidFill>
                  <a:srgbClr val="000000"/>
                </a:solidFill>
                <a:latin typeface="Times New Roman" pitchFamily="18" charset="0"/>
                <a:cs typeface="Times New Roman" pitchFamily="18" charset="0"/>
              </a:rPr>
              <a:t>УУД;</a:t>
            </a:r>
          </a:p>
          <a:p>
            <a:pPr marL="342900" indent="-342900">
              <a:buFontTx/>
              <a:buAutoNum type="arabicParenR"/>
            </a:pPr>
            <a:r>
              <a:rPr lang="ru-RU" sz="3200" dirty="0" err="1" smtClean="0">
                <a:latin typeface="Times New Roman" pitchFamily="18" charset="0"/>
                <a:cs typeface="Times New Roman" pitchFamily="18" charset="0"/>
              </a:rPr>
              <a:t>Межпредметные</a:t>
            </a:r>
            <a:r>
              <a:rPr lang="ru-RU" sz="3200" dirty="0" smtClean="0">
                <a:latin typeface="Times New Roman" pitchFamily="18" charset="0"/>
                <a:cs typeface="Times New Roman" pitchFamily="18" charset="0"/>
              </a:rPr>
              <a:t> понятия (</a:t>
            </a:r>
            <a:r>
              <a:rPr lang="ru-RU" sz="3200" dirty="0">
                <a:latin typeface="Times New Roman" pitchFamily="18" charset="0"/>
                <a:cs typeface="Times New Roman" pitchFamily="18" charset="0"/>
              </a:rPr>
              <a:t>Чтение. Работа с информацией (с </a:t>
            </a:r>
            <a:r>
              <a:rPr lang="ru-RU" sz="3200" dirty="0" smtClean="0">
                <a:latin typeface="Times New Roman" pitchFamily="18" charset="0"/>
                <a:cs typeface="Times New Roman" pitchFamily="18" charset="0"/>
              </a:rPr>
              <a:t>текстом, ИКТ-компетентность) </a:t>
            </a:r>
          </a:p>
          <a:p>
            <a:pPr marL="342900" indent="-342900">
              <a:buAutoNum type="arabicParenR"/>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725837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3600" dirty="0" err="1" smtClean="0">
                <a:solidFill>
                  <a:srgbClr val="000000"/>
                </a:solidFill>
                <a:latin typeface="Times New Roman" pitchFamily="18" charset="0"/>
                <a:ea typeface="+mn-ea"/>
                <a:cs typeface="Times New Roman" pitchFamily="18" charset="0"/>
              </a:rPr>
              <a:t>Метапредметное</a:t>
            </a:r>
            <a:r>
              <a:rPr lang="ru-RU" sz="3600" dirty="0" smtClean="0">
                <a:solidFill>
                  <a:srgbClr val="000000"/>
                </a:solidFill>
                <a:latin typeface="Times New Roman" pitchFamily="18" charset="0"/>
                <a:ea typeface="+mn-ea"/>
                <a:cs typeface="Times New Roman" pitchFamily="18" charset="0"/>
              </a:rPr>
              <a:t> содержание ООО</a:t>
            </a:r>
            <a:endParaRPr lang="ru-RU" sz="36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3816429"/>
          </a:xfrm>
          <a:prstGeom prst="rect">
            <a:avLst/>
          </a:prstGeom>
        </p:spPr>
        <p:txBody>
          <a:bodyPr wrap="square">
            <a:spAutoFit/>
          </a:bodyPr>
          <a:lstStyle/>
          <a:p>
            <a:pPr marL="457200" indent="-457200" algn="just" eaLnBrk="1" fontAlgn="auto" hangingPunct="1">
              <a:spcAft>
                <a:spcPts val="0"/>
              </a:spcAft>
              <a:buFont typeface="Arial" pitchFamily="34" charset="0"/>
              <a:buChar char="•"/>
              <a:defRPr/>
            </a:pPr>
            <a:r>
              <a:rPr lang="ru-RU" altLang="ru-RU" sz="2800" dirty="0">
                <a:solidFill>
                  <a:srgbClr val="002060"/>
                </a:solidFill>
                <a:latin typeface="SL_Times New Roman"/>
                <a:cs typeface="Times New Roman" pitchFamily="18" charset="0"/>
              </a:rPr>
              <a:t>освоенные обучающимися </a:t>
            </a:r>
            <a:r>
              <a:rPr lang="ru-RU" altLang="ru-RU" sz="2800" dirty="0" err="1">
                <a:solidFill>
                  <a:srgbClr val="002060"/>
                </a:solidFill>
                <a:latin typeface="SL_Times New Roman"/>
                <a:cs typeface="Times New Roman" pitchFamily="18" charset="0"/>
              </a:rPr>
              <a:t>межпредметные</a:t>
            </a:r>
            <a:r>
              <a:rPr lang="ru-RU" altLang="ru-RU" sz="2800" dirty="0">
                <a:solidFill>
                  <a:srgbClr val="002060"/>
                </a:solidFill>
                <a:latin typeface="SL_Times New Roman"/>
                <a:cs typeface="Times New Roman" pitchFamily="18" charset="0"/>
              </a:rPr>
              <a:t> понятия (основы читательской компетенции, навыки работы с информацией, опыт работы проектной деятельности);</a:t>
            </a:r>
          </a:p>
          <a:p>
            <a:pPr marL="457200" indent="-457200" algn="just" eaLnBrk="1" fontAlgn="auto" hangingPunct="1">
              <a:spcAft>
                <a:spcPts val="0"/>
              </a:spcAft>
              <a:buFont typeface="Arial" pitchFamily="34" charset="0"/>
              <a:buChar char="•"/>
              <a:defRPr/>
            </a:pPr>
            <a:r>
              <a:rPr lang="ru-RU" altLang="ru-RU" sz="2800" dirty="0">
                <a:solidFill>
                  <a:srgbClr val="002060"/>
                </a:solidFill>
                <a:latin typeface="SL_Times New Roman"/>
                <a:cs typeface="Times New Roman" pitchFamily="18" charset="0"/>
              </a:rPr>
              <a:t>универсальные учебные </a:t>
            </a:r>
            <a:r>
              <a:rPr lang="ru-RU" altLang="ru-RU" sz="2800" dirty="0" err="1">
                <a:solidFill>
                  <a:srgbClr val="002060"/>
                </a:solidFill>
                <a:latin typeface="SL_Times New Roman"/>
                <a:cs typeface="Times New Roman" pitchFamily="18" charset="0"/>
              </a:rPr>
              <a:t>действия</a:t>
            </a:r>
            <a:r>
              <a:rPr lang="ru-RU" altLang="ru-RU" sz="2800" dirty="0">
                <a:solidFill>
                  <a:srgbClr val="002060"/>
                </a:solidFill>
                <a:latin typeface="SL_Times New Roman"/>
                <a:cs typeface="Times New Roman" pitchFamily="18" charset="0"/>
              </a:rPr>
              <a:t> (регулятивные, познавательные,	коммуникативные).</a:t>
            </a:r>
            <a:endParaRPr lang="ru-RU" sz="2800" dirty="0">
              <a:latin typeface="SL_Times New Roman"/>
            </a:endParaRPr>
          </a:p>
          <a:p>
            <a:pPr marL="342900" indent="-342900">
              <a:buFontTx/>
              <a:buAutoNum type="arabicParenR"/>
            </a:pPr>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101115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tt-RU" sz="3600" b="1" dirty="0" smtClean="0">
                <a:solidFill>
                  <a:srgbClr val="2A7E82"/>
                </a:solidFill>
                <a:latin typeface="Times New Roman" pitchFamily="18" charset="0"/>
                <a:cs typeface="Times New Roman" pitchFamily="18" charset="0"/>
              </a:rPr>
              <a:t>ФГОС ООО и ОО</a:t>
            </a:r>
            <a:endParaRPr lang="ru-RU" sz="36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7" name="Прямоугольник 6"/>
          <p:cNvSpPr/>
          <p:nvPr/>
        </p:nvSpPr>
        <p:spPr>
          <a:xfrm>
            <a:off x="899592" y="1997839"/>
            <a:ext cx="7560840" cy="3046988"/>
          </a:xfrm>
          <a:prstGeom prst="rect">
            <a:avLst/>
          </a:prstGeom>
        </p:spPr>
        <p:txBody>
          <a:bodyPr wrap="square">
            <a:spAutoFit/>
          </a:bodyPr>
          <a:lstStyle/>
          <a:p>
            <a:pPr algn="just"/>
            <a:r>
              <a:rPr lang="ru-RU" sz="2400" dirty="0">
                <a:latin typeface="SL_Times New Roman"/>
              </a:rPr>
              <a:t>18.2.1. Программа развития универсальных учебных действий  (программа формирования </a:t>
            </a:r>
            <a:r>
              <a:rPr lang="ru-RU" sz="2400" dirty="0" err="1">
                <a:latin typeface="SL_Times New Roman"/>
              </a:rPr>
              <a:t>общеучебных</a:t>
            </a:r>
            <a:r>
              <a:rPr lang="ru-RU" sz="2400" dirty="0">
                <a:latin typeface="SL_Times New Roman"/>
              </a:rPr>
              <a:t> умений и навыков) на ступени основного общего образования </a:t>
            </a:r>
          </a:p>
          <a:p>
            <a:pPr algn="just"/>
            <a:r>
              <a:rPr lang="ru-RU" sz="2400" dirty="0">
                <a:latin typeface="SL_Times New Roman"/>
              </a:rPr>
              <a:t>18.2.1. Программа развития универсальных учебных действий  (программа формирования </a:t>
            </a:r>
            <a:r>
              <a:rPr lang="ru-RU" sz="2400" dirty="0" err="1">
                <a:latin typeface="SL_Times New Roman"/>
              </a:rPr>
              <a:t>общеучебных</a:t>
            </a:r>
            <a:r>
              <a:rPr lang="ru-RU" sz="2400" dirty="0">
                <a:latin typeface="SL_Times New Roman"/>
              </a:rPr>
              <a:t> умений и навыков) на ступени среднего (полного)общего образования </a:t>
            </a:r>
          </a:p>
        </p:txBody>
      </p:sp>
    </p:spTree>
    <p:extLst>
      <p:ext uri="{BB962C8B-B14F-4D97-AF65-F5344CB8AC3E}">
        <p14:creationId xmlns:p14="http://schemas.microsoft.com/office/powerpoint/2010/main" val="30324339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7"/>
            <a:ext cx="7286376" cy="3681008"/>
          </a:xfrm>
          <a:prstGeom prst="rect">
            <a:avLst/>
          </a:prstGeom>
        </p:spPr>
        <p:txBody>
          <a:bodyPr wrap="square">
            <a:spAutoFit/>
          </a:bodyPr>
          <a:lstStyle/>
          <a:p>
            <a:pPr algn="just">
              <a:lnSpc>
                <a:spcPct val="130000"/>
              </a:lnSpc>
              <a:buFont typeface="Calibri" pitchFamily="34" charset="0"/>
              <a:buAutoNum type="arabicParenR"/>
              <a:tabLst>
                <a:tab pos="539750" algn="l"/>
                <a:tab pos="630238" algn="l"/>
              </a:tabLst>
            </a:pPr>
            <a:r>
              <a:rPr lang="ru-RU" sz="24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овладение способностью принимать и сохранять цели и задачи учебной деятельности, поиска средств ее осуществления; </a:t>
            </a:r>
          </a:p>
          <a:p>
            <a:pPr algn="just">
              <a:lnSpc>
                <a:spcPct val="130000"/>
              </a:lnSpc>
              <a:buFont typeface="Calibri" pitchFamily="34" charset="0"/>
              <a:buAutoNum type="arabicParenR"/>
              <a:tabLst>
                <a:tab pos="539750" algn="l"/>
                <a:tab pos="630238" algn="l"/>
              </a:tabLst>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освоение способов решения проблем творческого и поискового характера;</a:t>
            </a:r>
          </a:p>
          <a:p>
            <a:pPr algn="just">
              <a:lnSpc>
                <a:spcPct val="130000"/>
              </a:lnSpc>
              <a:buFont typeface="Calibri" pitchFamily="34" charset="0"/>
              <a:buAutoNum type="arabicParenR"/>
              <a:tabLst>
                <a:tab pos="539750" algn="l"/>
                <a:tab pos="630238" algn="l"/>
              </a:tabLst>
            </a:pPr>
            <a:r>
              <a:rPr lang="ru-RU" sz="2000" dirty="0" smtClean="0">
                <a:latin typeface="Times New Roman" pitchFamily="18" charset="0"/>
                <a:cs typeface="Times New Roman" pitchFamily="18" charset="0"/>
              </a:rPr>
              <a:t> формирование умения планировать, контролировать и оценивать учебные действия в соответствии с поставленной задачей и условиями ее реализации; определять наиболее эффективные способы достижения результата;</a:t>
            </a:r>
          </a:p>
          <a:p>
            <a:pPr marL="342900" indent="-342900">
              <a:buFontTx/>
              <a:buAutoNum type="arabicParenR"/>
            </a:pPr>
            <a:endParaRPr lang="ru-RU" sz="2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4037240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8"/>
            <a:ext cx="7286376" cy="2492990"/>
          </a:xfrm>
          <a:prstGeom prst="rect">
            <a:avLst/>
          </a:prstGeom>
        </p:spPr>
        <p:txBody>
          <a:bodyPr wrap="square">
            <a:spAutoFit/>
          </a:bodyPr>
          <a:lstStyle/>
          <a:p>
            <a:pPr marL="0" indent="0" algn="just">
              <a:lnSpc>
                <a:spcPct val="150000"/>
              </a:lnSpc>
              <a:buFont typeface="Arial" pitchFamily="34" charset="0"/>
              <a:buNone/>
              <a:tabLst>
                <a:tab pos="539750" algn="l"/>
                <a:tab pos="630238" algn="l"/>
              </a:tabLst>
            </a:pPr>
            <a:r>
              <a:rPr lang="ru-RU" sz="2400" dirty="0" smtClean="0">
                <a:solidFill>
                  <a:prstClr val="black"/>
                </a:solidFill>
                <a:latin typeface="Times New Roman" pitchFamily="18" charset="0"/>
                <a:cs typeface="Times New Roman" pitchFamily="18" charset="0"/>
              </a:rPr>
              <a:t> </a:t>
            </a:r>
            <a:r>
              <a:rPr lang="ru-RU" sz="2000" dirty="0">
                <a:latin typeface="Times New Roman" pitchFamily="18" charset="0"/>
                <a:cs typeface="Times New Roman" pitchFamily="18" charset="0"/>
              </a:rPr>
              <a:t>4)формирование умения понимать причины успеха/неуспеха учебной деятельности и способности конструктивно действовать даже в ситуациях неуспеха; </a:t>
            </a:r>
          </a:p>
          <a:p>
            <a:pPr marL="0" indent="0" algn="just">
              <a:lnSpc>
                <a:spcPct val="150000"/>
              </a:lnSpc>
              <a:buFont typeface="Arial" pitchFamily="34" charset="0"/>
              <a:buNone/>
              <a:tabLst>
                <a:tab pos="539750" algn="l"/>
                <a:tab pos="630238" algn="l"/>
              </a:tabLst>
            </a:pPr>
            <a:r>
              <a:rPr lang="ru-RU" sz="2000" dirty="0">
                <a:latin typeface="Times New Roman" pitchFamily="18" charset="0"/>
                <a:cs typeface="Times New Roman" pitchFamily="18" charset="0"/>
              </a:rPr>
              <a:t>5) освоение начальных форм познавательной и личностной рефлексии; </a:t>
            </a:r>
          </a:p>
        </p:txBody>
      </p:sp>
    </p:spTree>
    <p:extLst>
      <p:ext uri="{BB962C8B-B14F-4D97-AF65-F5344CB8AC3E}">
        <p14:creationId xmlns:p14="http://schemas.microsoft.com/office/powerpoint/2010/main" val="1944691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3116238"/>
          </a:xfrm>
          <a:prstGeom prst="rect">
            <a:avLst/>
          </a:prstGeom>
        </p:spPr>
        <p:txBody>
          <a:bodyPr wrap="square">
            <a:spAutoFit/>
          </a:bodyPr>
          <a:lstStyle/>
          <a:p>
            <a:pPr algn="just">
              <a:defRPr/>
            </a:pPr>
            <a:r>
              <a:rPr lang="ru-RU" sz="2400" dirty="0"/>
              <a:t>6)	  использование знаково-символических средств представления информации для создания моделей изучаемых объектов и процессов, схем решения учебных и практических задач; </a:t>
            </a:r>
          </a:p>
          <a:p>
            <a:pPr algn="just">
              <a:defRPr/>
            </a:pPr>
            <a:r>
              <a:rPr lang="ru-RU" sz="2400" dirty="0"/>
              <a:t>7)	 активное использование речевых средств и средств информационных и коммуникационных технологий (далее – ИКТ) для решения коммуникативных и познавательных задач; </a:t>
            </a:r>
          </a:p>
        </p:txBody>
      </p:sp>
    </p:spTree>
    <p:extLst>
      <p:ext uri="{BB962C8B-B14F-4D97-AF65-F5344CB8AC3E}">
        <p14:creationId xmlns:p14="http://schemas.microsoft.com/office/powerpoint/2010/main" val="39737799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7"/>
            <a:ext cx="7286376" cy="4270400"/>
          </a:xfrm>
          <a:prstGeom prst="rect">
            <a:avLst/>
          </a:prstGeom>
        </p:spPr>
        <p:txBody>
          <a:bodyPr wrap="square">
            <a:spAutoFit/>
          </a:bodyPr>
          <a:lstStyle/>
          <a:p>
            <a:pPr algn="just">
              <a:defRPr/>
            </a:pPr>
            <a:r>
              <a:rPr lang="ru-RU" sz="2400" dirty="0">
                <a:latin typeface="SL_Times New Roman"/>
                <a:cs typeface="Times New Roman" pitchFamily="18" charset="0"/>
              </a:rPr>
              <a:t>8)	</a:t>
            </a:r>
            <a:r>
              <a:rPr lang="ru-RU" sz="2000" dirty="0">
                <a:latin typeface="SL_Times New Roman"/>
                <a:cs typeface="Times New Roman" pitchFamily="18" charset="0"/>
              </a:rPr>
              <a:t>  использование различных способов поиска (в справочных источниках и открытом учебном информационном пространстве сети Интернет), сбора, обработки, анализа, организации, передачи и интерпретации информации в соответствии с коммуникативными и познавательными задачами и технологиями учебного предмета; в том числе умение вводить текст с помощью клавиатуры, фиксировать (записывать) в цифровой форме измеряемые величины и анализировать изображения, звуки,  готовить свое выступление и выступать с аудио-, видео- и графическим сопровождением; соблюдать нормы информационной избирательности, этики и этикета; </a:t>
            </a:r>
            <a:endParaRPr lang="ru-RU" sz="2000" dirty="0">
              <a:solidFill>
                <a:prstClr val="black"/>
              </a:solidFill>
              <a:latin typeface="SL_Times New Roman"/>
            </a:endParaRPr>
          </a:p>
        </p:txBody>
      </p:sp>
    </p:spTree>
    <p:extLst>
      <p:ext uri="{BB962C8B-B14F-4D97-AF65-F5344CB8AC3E}">
        <p14:creationId xmlns:p14="http://schemas.microsoft.com/office/powerpoint/2010/main" val="382223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3800" dirty="0" smtClean="0">
                <a:solidFill>
                  <a:srgbClr val="002060"/>
                </a:solidFill>
              </a:rPr>
              <a:t>Норматив-</a:t>
            </a:r>
            <a:r>
              <a:rPr lang="ru-RU" altLang="ru-RU" sz="3800" dirty="0" err="1" smtClean="0">
                <a:solidFill>
                  <a:srgbClr val="002060"/>
                </a:solidFill>
              </a:rPr>
              <a:t>хокукый</a:t>
            </a:r>
            <a:r>
              <a:rPr lang="ru-RU" altLang="ru-RU" sz="3800" dirty="0" smtClean="0">
                <a:solidFill>
                  <a:srgbClr val="002060"/>
                </a:solidFill>
              </a:rPr>
              <a:t> </a:t>
            </a:r>
            <a:r>
              <a:rPr lang="ru-RU" altLang="ru-RU" sz="3800" dirty="0" err="1" smtClean="0">
                <a:solidFill>
                  <a:srgbClr val="002060"/>
                </a:solidFill>
              </a:rPr>
              <a:t>нигезләр</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4"/>
            <a:ext cx="7848872" cy="4801314"/>
          </a:xfrm>
          <a:prstGeom prst="rect">
            <a:avLst/>
          </a:prstGeom>
        </p:spPr>
        <p:txBody>
          <a:bodyPr wrap="square">
            <a:spAutoFit/>
          </a:bodyPr>
          <a:lstStyle/>
          <a:p>
            <a:r>
              <a:rPr lang="ru-RU" dirty="0" smtClean="0">
                <a:latin typeface="SL_Times New Roman"/>
              </a:rPr>
              <a:t>1) Примерная рабочая программа учебного </a:t>
            </a:r>
            <a:r>
              <a:rPr lang="ru-RU" dirty="0">
                <a:latin typeface="SL_Times New Roman"/>
              </a:rPr>
              <a:t>предмета </a:t>
            </a:r>
            <a:r>
              <a:rPr lang="ru-RU" dirty="0" smtClean="0">
                <a:latin typeface="SL_Times New Roman"/>
              </a:rPr>
              <a:t>«</a:t>
            </a:r>
            <a:r>
              <a:rPr lang="ru-RU" dirty="0">
                <a:latin typeface="SL_Times New Roman"/>
              </a:rPr>
              <a:t>Родной (татарский) язык» </a:t>
            </a:r>
            <a:r>
              <a:rPr lang="ru-RU" dirty="0" smtClean="0">
                <a:latin typeface="SL_Times New Roman"/>
              </a:rPr>
              <a:t>для </a:t>
            </a:r>
            <a:r>
              <a:rPr lang="ru-RU" dirty="0">
                <a:latin typeface="SL_Times New Roman"/>
              </a:rPr>
              <a:t>общеобразовательных организаций </a:t>
            </a:r>
          </a:p>
          <a:p>
            <a:r>
              <a:rPr lang="ru-RU" dirty="0">
                <a:latin typeface="SL_Times New Roman"/>
              </a:rPr>
              <a:t>с обучением на русском </a:t>
            </a:r>
            <a:r>
              <a:rPr lang="ru-RU" dirty="0" smtClean="0">
                <a:latin typeface="SL_Times New Roman"/>
              </a:rPr>
              <a:t>языке (Составители</a:t>
            </a:r>
            <a:r>
              <a:rPr lang="ru-RU" b="1" dirty="0" smtClean="0">
                <a:latin typeface="SL_Times New Roman"/>
              </a:rPr>
              <a:t>: </a:t>
            </a:r>
            <a:r>
              <a:rPr lang="ru-RU" dirty="0" err="1" smtClean="0">
                <a:latin typeface="SL_Times New Roman"/>
              </a:rPr>
              <a:t>Ф.Ф.Харисов</a:t>
            </a:r>
            <a:r>
              <a:rPr lang="ru-RU" dirty="0" smtClean="0">
                <a:latin typeface="SL_Times New Roman"/>
              </a:rPr>
              <a:t>, </a:t>
            </a:r>
            <a:r>
              <a:rPr lang="ru-RU" dirty="0" err="1" smtClean="0">
                <a:latin typeface="SL_Times New Roman"/>
              </a:rPr>
              <a:t>Ч.М.Харисова</a:t>
            </a:r>
            <a:r>
              <a:rPr lang="ru-RU" dirty="0" smtClean="0">
                <a:latin typeface="SL_Times New Roman"/>
              </a:rPr>
              <a:t>, Г.Р</a:t>
            </a:r>
            <a:r>
              <a:rPr lang="ru-RU" dirty="0">
                <a:latin typeface="SL_Times New Roman"/>
              </a:rPr>
              <a:t>. </a:t>
            </a:r>
            <a:r>
              <a:rPr lang="ru-RU" dirty="0" smtClean="0">
                <a:latin typeface="SL_Times New Roman"/>
              </a:rPr>
              <a:t>Шакирова);</a:t>
            </a:r>
            <a:endParaRPr lang="ru-RU" dirty="0">
              <a:latin typeface="SL_Times New Roman"/>
            </a:endParaRPr>
          </a:p>
          <a:p>
            <a:r>
              <a:rPr lang="ru-RU" dirty="0" smtClean="0">
                <a:latin typeface="SL_Times New Roman"/>
              </a:rPr>
              <a:t>2) Примерная рабочая программа </a:t>
            </a:r>
            <a:r>
              <a:rPr lang="tt-RU" dirty="0" smtClean="0">
                <a:latin typeface="SL_Times New Roman"/>
              </a:rPr>
              <a:t>  </a:t>
            </a:r>
            <a:r>
              <a:rPr lang="ru-RU" dirty="0" smtClean="0">
                <a:latin typeface="SL_Times New Roman"/>
              </a:rPr>
              <a:t>учебного </a:t>
            </a:r>
            <a:r>
              <a:rPr lang="ru-RU" dirty="0">
                <a:latin typeface="SL_Times New Roman"/>
              </a:rPr>
              <a:t>предмета «</a:t>
            </a:r>
            <a:r>
              <a:rPr lang="tt-RU" dirty="0">
                <a:latin typeface="SL_Times New Roman"/>
              </a:rPr>
              <a:t>Р</a:t>
            </a:r>
            <a:r>
              <a:rPr lang="ru-RU" dirty="0">
                <a:latin typeface="SL_Times New Roman"/>
              </a:rPr>
              <a:t>одной (татарский) </a:t>
            </a:r>
            <a:r>
              <a:rPr lang="ru-RU" dirty="0" smtClean="0">
                <a:latin typeface="SL_Times New Roman"/>
              </a:rPr>
              <a:t>язык» для </a:t>
            </a:r>
            <a:r>
              <a:rPr lang="ru-RU" dirty="0">
                <a:latin typeface="SL_Times New Roman"/>
              </a:rPr>
              <a:t>общеобразовательных </a:t>
            </a:r>
            <a:r>
              <a:rPr lang="ru-RU" dirty="0" smtClean="0">
                <a:latin typeface="SL_Times New Roman"/>
              </a:rPr>
              <a:t>организаций с </a:t>
            </a:r>
            <a:r>
              <a:rPr lang="ru-RU" dirty="0">
                <a:latin typeface="SL_Times New Roman"/>
              </a:rPr>
              <a:t>обучением на татарском </a:t>
            </a:r>
            <a:r>
              <a:rPr lang="ru-RU" dirty="0" smtClean="0">
                <a:latin typeface="SL_Times New Roman"/>
              </a:rPr>
              <a:t>языке 1-4 классы (</a:t>
            </a:r>
            <a:r>
              <a:rPr lang="tt-RU" dirty="0">
                <a:latin typeface="SL_Times New Roman"/>
              </a:rPr>
              <a:t>А.Г. </a:t>
            </a:r>
            <a:r>
              <a:rPr lang="tt-RU" dirty="0" smtClean="0">
                <a:latin typeface="SL_Times New Roman"/>
              </a:rPr>
              <a:t>Тухфатуллина, Р</a:t>
            </a:r>
            <a:r>
              <a:rPr lang="tt-RU" dirty="0">
                <a:latin typeface="SL_Times New Roman"/>
              </a:rPr>
              <a:t>. М. </a:t>
            </a:r>
            <a:r>
              <a:rPr lang="tt-RU" dirty="0" smtClean="0">
                <a:latin typeface="SL_Times New Roman"/>
              </a:rPr>
              <a:t>Гарапшина, Р</a:t>
            </a:r>
            <a:r>
              <a:rPr lang="tt-RU" dirty="0">
                <a:latin typeface="SL_Times New Roman"/>
              </a:rPr>
              <a:t>. А. </a:t>
            </a:r>
            <a:r>
              <a:rPr lang="tt-RU" dirty="0" smtClean="0">
                <a:latin typeface="SL_Times New Roman"/>
              </a:rPr>
              <a:t>Нуриахметова)</a:t>
            </a:r>
            <a:r>
              <a:rPr lang="tt-RU" dirty="0">
                <a:latin typeface="SL_Times New Roman"/>
              </a:rPr>
              <a:t> (решением федерального учебно-методического объединения по общему образованию (протокол от 16 мая 2017г.№ 2/17</a:t>
            </a:r>
            <a:r>
              <a:rPr lang="tt-RU" dirty="0" smtClean="0">
                <a:latin typeface="SL_Times New Roman"/>
              </a:rPr>
              <a:t>);</a:t>
            </a:r>
          </a:p>
          <a:p>
            <a:r>
              <a:rPr lang="tt-RU" dirty="0" smtClean="0">
                <a:latin typeface="SL_Times New Roman"/>
              </a:rPr>
              <a:t>Үрнәк программалар, методик тәкъдимнәр ТР мәгариф һәм фән министрлыгы сайтында</a:t>
            </a:r>
            <a:endParaRPr lang="tt-RU" dirty="0">
              <a:latin typeface="SL_Times New Roman"/>
            </a:endParaRPr>
          </a:p>
          <a:p>
            <a:endParaRPr lang="ru-RU" dirty="0">
              <a:latin typeface="SL_Times New Roman"/>
            </a:endParaRPr>
          </a:p>
          <a:p>
            <a:r>
              <a:rPr lang="tt-RU" dirty="0">
                <a:latin typeface="SL_Times New Roman"/>
              </a:rPr>
              <a:t> </a:t>
            </a:r>
            <a:endParaRPr lang="ru-RU" dirty="0">
              <a:latin typeface="SL_Times New Roman"/>
            </a:endParaRPr>
          </a:p>
          <a:p>
            <a:endParaRPr lang="ru-RU" dirty="0"/>
          </a:p>
          <a:p>
            <a:endParaRPr lang="ru-RU" dirty="0"/>
          </a:p>
          <a:p>
            <a:r>
              <a:rPr lang="ru-RU" dirty="0" smtClean="0">
                <a:solidFill>
                  <a:prstClr val="black"/>
                </a:solidFill>
              </a:rPr>
              <a:t> </a:t>
            </a:r>
            <a:endParaRPr lang="ru-RU" dirty="0">
              <a:solidFill>
                <a:prstClr val="black"/>
              </a:solidFill>
            </a:endParaRPr>
          </a:p>
        </p:txBody>
      </p:sp>
    </p:spTree>
    <p:extLst>
      <p:ext uri="{BB962C8B-B14F-4D97-AF65-F5344CB8AC3E}">
        <p14:creationId xmlns:p14="http://schemas.microsoft.com/office/powerpoint/2010/main" val="3733371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53"/>
            <a:ext cx="7286376" cy="4524315"/>
          </a:xfrm>
          <a:prstGeom prst="rect">
            <a:avLst/>
          </a:prstGeom>
        </p:spPr>
        <p:txBody>
          <a:bodyPr wrap="square">
            <a:spAutoFit/>
          </a:bodyPr>
          <a:lstStyle/>
          <a:p>
            <a:pPr algn="just" eaLnBrk="1" fontAlgn="auto" hangingPunct="1">
              <a:spcAft>
                <a:spcPts val="0"/>
              </a:spcAft>
              <a:defRPr/>
            </a:pPr>
            <a:r>
              <a:rPr lang="ru-RU" sz="2400" dirty="0">
                <a:latin typeface="Times New Roman" pitchFamily="18" charset="0"/>
                <a:cs typeface="Times New Roman" pitchFamily="18" charset="0"/>
              </a:rPr>
              <a:t>9)	 овладение навыками смыслового чтения текстов различных стилей и жанров в соответствии с целями и задачами; осознанно строить речевое высказывание в соответствии с задачами коммуникации и составлять тексты в устной и письменной формах; </a:t>
            </a:r>
          </a:p>
          <a:p>
            <a:pPr algn="just" eaLnBrk="1" fontAlgn="auto" hangingPunct="1">
              <a:spcAft>
                <a:spcPts val="0"/>
              </a:spcAft>
              <a:defRPr/>
            </a:pPr>
            <a:r>
              <a:rPr lang="ru-RU" sz="2400" dirty="0">
                <a:latin typeface="Times New Roman" pitchFamily="18" charset="0"/>
                <a:cs typeface="Times New Roman" pitchFamily="18" charset="0"/>
              </a:rPr>
              <a:t>10)	овладение логическими действиями сравнения, анализа, синтеза, обобщения, классификации по родовидовым признакам, установления аналогий и причинно-следственных связей, построения рассуждений, отнесения к известным понятиям; </a:t>
            </a:r>
          </a:p>
        </p:txBody>
      </p:sp>
    </p:spTree>
    <p:extLst>
      <p:ext uri="{BB962C8B-B14F-4D97-AF65-F5344CB8AC3E}">
        <p14:creationId xmlns:p14="http://schemas.microsoft.com/office/powerpoint/2010/main" val="4672928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38"/>
            <a:ext cx="7286376" cy="3637919"/>
          </a:xfrm>
          <a:prstGeom prst="rect">
            <a:avLst/>
          </a:prstGeom>
        </p:spPr>
        <p:txBody>
          <a:bodyPr wrap="square">
            <a:spAutoFit/>
          </a:bodyPr>
          <a:lstStyle/>
          <a:p>
            <a:pPr marL="0" indent="0" algn="just" eaLnBrk="1" hangingPunct="1">
              <a:lnSpc>
                <a:spcPct val="80000"/>
              </a:lnSpc>
              <a:tabLst>
                <a:tab pos="539750" algn="l"/>
                <a:tab pos="630238" algn="l"/>
              </a:tabLst>
            </a:pPr>
            <a:r>
              <a:rPr lang="ru-RU" sz="2400" dirty="0">
                <a:latin typeface="Times New Roman" pitchFamily="18" charset="0"/>
                <a:cs typeface="Times New Roman" pitchFamily="18" charset="0"/>
              </a:rPr>
              <a:t>11)	готовность слушать собеседника и вести диалог; готовность признавать возможность существования различных точек зрения и права каждого иметь свою; излагать свое мнение и аргументировать свою точку зрения и оценку событий; </a:t>
            </a:r>
          </a:p>
          <a:p>
            <a:pPr marL="0" indent="0" algn="just" eaLnBrk="1" hangingPunct="1">
              <a:lnSpc>
                <a:spcPct val="80000"/>
              </a:lnSpc>
              <a:tabLst>
                <a:tab pos="539750" algn="l"/>
                <a:tab pos="630238" algn="l"/>
              </a:tabLst>
            </a:pPr>
            <a:r>
              <a:rPr lang="ru-RU" sz="2400" dirty="0">
                <a:latin typeface="Times New Roman" pitchFamily="18" charset="0"/>
                <a:cs typeface="Times New Roman" pitchFamily="18" charset="0"/>
              </a:rPr>
              <a:t>12)	 определение общей цели и путей ее достижения; умение договариваться о распределении функций и ролей в совместной деятельности; осуществлять взаимный контроль в совместной деятельности, адекватно оценивать собственное поведение и поведение окружающих;</a:t>
            </a:r>
          </a:p>
          <a:p>
            <a:pPr marL="0" indent="0" algn="just" eaLnBrk="1" hangingPunct="1">
              <a:lnSpc>
                <a:spcPct val="80000"/>
              </a:lnSpc>
              <a:tabLst>
                <a:tab pos="539750" algn="l"/>
                <a:tab pos="630238" algn="l"/>
              </a:tabLst>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453948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3116238"/>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2400" dirty="0">
                <a:latin typeface="Times New Roman" pitchFamily="18" charset="0"/>
                <a:cs typeface="Times New Roman" pitchFamily="18" charset="0"/>
              </a:rPr>
              <a:t>13)	готовность конструктивно разрешать конфликты посредством учета интересов сторон и сотрудничества;</a:t>
            </a:r>
          </a:p>
          <a:p>
            <a:pPr marL="0" indent="0" algn="just" eaLnBrk="1" fontAlgn="auto" hangingPunct="1">
              <a:spcAft>
                <a:spcPts val="0"/>
              </a:spcAft>
              <a:buFont typeface="Arial" pitchFamily="34" charset="0"/>
              <a:buNone/>
              <a:defRPr/>
            </a:pPr>
            <a:r>
              <a:rPr lang="ru-RU" sz="2400" dirty="0">
                <a:latin typeface="Times New Roman" pitchFamily="18" charset="0"/>
                <a:cs typeface="Times New Roman" pitchFamily="18" charset="0"/>
              </a:rPr>
              <a:t>14)	овладение начальными сведениями о сущности и особенностях объектов, процессов и явлений действительности (природных, социальных, культурных, технических и др.) в соответствии с содержанием конкретного учебного предмета; </a:t>
            </a:r>
          </a:p>
        </p:txBody>
      </p:sp>
    </p:spTree>
    <p:extLst>
      <p:ext uri="{BB962C8B-B14F-4D97-AF65-F5344CB8AC3E}">
        <p14:creationId xmlns:p14="http://schemas.microsoft.com/office/powerpoint/2010/main" val="235272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a:solidFill>
                  <a:srgbClr val="002060"/>
                </a:solidFill>
                <a:latin typeface="Times New Roman" pitchFamily="18" charset="0"/>
                <a:cs typeface="Times New Roman" pitchFamily="18" charset="0"/>
              </a:rPr>
              <a:t>11. </a:t>
            </a:r>
            <a:r>
              <a:rPr lang="ru-RU" altLang="ru-RU" sz="2000" dirty="0" err="1">
                <a:solidFill>
                  <a:srgbClr val="002060"/>
                </a:solidFill>
                <a:latin typeface="Times New Roman" pitchFamily="18" charset="0"/>
                <a:cs typeface="Times New Roman" pitchFamily="18" charset="0"/>
              </a:rPr>
              <a:t>Метапредметные</a:t>
            </a:r>
            <a:r>
              <a:rPr lang="ru-RU" altLang="ru-RU" sz="2000" dirty="0">
                <a:solidFill>
                  <a:srgbClr val="002060"/>
                </a:solidFill>
                <a:latin typeface="Times New Roman" pitchFamily="18" charset="0"/>
                <a:cs typeface="Times New Roman" pitchFamily="18" charset="0"/>
              </a:rPr>
              <a:t> результаты освоения основной образовательной программы начального общего образования должны </a:t>
            </a:r>
            <a:r>
              <a:rPr lang="ru-RU" altLang="ru-RU" sz="2000" dirty="0" smtClean="0">
                <a:solidFill>
                  <a:srgbClr val="002060"/>
                </a:solidFill>
                <a:latin typeface="Times New Roman" pitchFamily="18" charset="0"/>
                <a:cs typeface="Times New Roman" pitchFamily="18" charset="0"/>
              </a:rPr>
              <a:t>отражать: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8"/>
            <a:ext cx="7286376" cy="3785652"/>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2400" dirty="0"/>
              <a:t>15)	овладение базовыми предметными и </a:t>
            </a:r>
            <a:r>
              <a:rPr lang="ru-RU" sz="2400" dirty="0" err="1"/>
              <a:t>межпредметными</a:t>
            </a:r>
            <a:r>
              <a:rPr lang="ru-RU" sz="2400" dirty="0"/>
              <a:t> понятиями, отражающими существенные связи и отношения между объектами и процессами;</a:t>
            </a:r>
          </a:p>
          <a:p>
            <a:pPr marL="0" indent="0" algn="just" eaLnBrk="1" fontAlgn="auto" hangingPunct="1">
              <a:spcAft>
                <a:spcPts val="0"/>
              </a:spcAft>
              <a:buFont typeface="Arial" pitchFamily="34" charset="0"/>
              <a:buNone/>
              <a:defRPr/>
            </a:pPr>
            <a:r>
              <a:rPr lang="ru-RU" sz="2400" dirty="0"/>
              <a:t>16)	умение работать в материальной и информационной среде начального общего образования (в том числе с учебными моделями) в соответствии с содержанием конкретного учебного предмета </a:t>
            </a:r>
          </a:p>
          <a:p>
            <a:pPr algn="just" fontAlgn="auto">
              <a:spcAft>
                <a:spcPts val="0"/>
              </a:spcAft>
              <a:buFont typeface="Arial" pitchFamily="34" charset="0"/>
              <a:buNone/>
              <a:defRPr/>
            </a:pPr>
            <a:endParaRPr lang="ru-RU" sz="2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440047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err="1">
                <a:solidFill>
                  <a:srgbClr val="002060"/>
                </a:solidFill>
                <a:latin typeface="Times New Roman" pitchFamily="18" charset="0"/>
                <a:cs typeface="Times New Roman" pitchFamily="18" charset="0"/>
              </a:rPr>
              <a:t>Межпредметные</a:t>
            </a:r>
            <a:r>
              <a:rPr lang="ru-RU" altLang="ru-RU" sz="2000" dirty="0">
                <a:solidFill>
                  <a:srgbClr val="002060"/>
                </a:solidFill>
                <a:latin typeface="Times New Roman" pitchFamily="18" charset="0"/>
                <a:cs typeface="Times New Roman" pitchFamily="18" charset="0"/>
              </a:rPr>
              <a:t> понятия </a:t>
            </a:r>
            <a:r>
              <a:rPr lang="ru-RU" altLang="ru-RU" sz="2000" dirty="0" smtClean="0">
                <a:solidFill>
                  <a:srgbClr val="002060"/>
                </a:solidFill>
                <a:latin typeface="Times New Roman" pitchFamily="18" charset="0"/>
                <a:cs typeface="Times New Roman" pitchFamily="18" charset="0"/>
              </a:rPr>
              <a:t>включают:</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4278094"/>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2800" b="1" dirty="0">
                <a:latin typeface="SL_Times New Roman"/>
              </a:rPr>
              <a:t>Чтение. Работа с информацией (с текстом):</a:t>
            </a:r>
          </a:p>
          <a:p>
            <a:pPr algn="just" eaLnBrk="1" fontAlgn="auto" hangingPunct="1">
              <a:spcAft>
                <a:spcPts val="0"/>
              </a:spcAft>
              <a:defRPr/>
            </a:pPr>
            <a:r>
              <a:rPr lang="ru-RU" sz="2400" dirty="0">
                <a:latin typeface="SL_Times New Roman"/>
              </a:rPr>
              <a:t>1) Раздел «Получение, поиск и фиксация информации»; </a:t>
            </a:r>
          </a:p>
          <a:p>
            <a:pPr algn="just" eaLnBrk="1" fontAlgn="auto" hangingPunct="1">
              <a:spcAft>
                <a:spcPts val="0"/>
              </a:spcAft>
              <a:defRPr/>
            </a:pPr>
            <a:r>
              <a:rPr lang="ru-RU" sz="2400" dirty="0">
                <a:latin typeface="SL_Times New Roman"/>
              </a:rPr>
              <a:t>2) Раздел «Понимание и преобразование информации»;</a:t>
            </a:r>
          </a:p>
          <a:p>
            <a:pPr algn="just" eaLnBrk="1" fontAlgn="auto" hangingPunct="1">
              <a:spcAft>
                <a:spcPts val="0"/>
              </a:spcAft>
              <a:defRPr/>
            </a:pPr>
            <a:r>
              <a:rPr lang="ru-RU" sz="2400" dirty="0">
                <a:latin typeface="SL_Times New Roman"/>
              </a:rPr>
              <a:t>3) Раздел «Применение и представление информации»;</a:t>
            </a:r>
          </a:p>
          <a:p>
            <a:pPr algn="just" eaLnBrk="1" fontAlgn="auto" hangingPunct="1">
              <a:spcAft>
                <a:spcPts val="0"/>
              </a:spcAft>
              <a:defRPr/>
            </a:pPr>
            <a:r>
              <a:rPr lang="ru-RU" sz="2400" dirty="0">
                <a:latin typeface="SL_Times New Roman"/>
              </a:rPr>
              <a:t>4) </a:t>
            </a:r>
            <a:r>
              <a:rPr lang="ru-RU" sz="2400" dirty="0"/>
              <a:t>Раздел «Оценка достоверности получаемой информации»</a:t>
            </a:r>
            <a:endParaRPr lang="ru-RU" sz="2400" dirty="0">
              <a:latin typeface="SL_Times New Roman"/>
            </a:endParaRPr>
          </a:p>
          <a:p>
            <a:pPr algn="just" eaLnBrk="1" fontAlgn="auto" hangingPunct="1">
              <a:spcAft>
                <a:spcPts val="0"/>
              </a:spcAft>
              <a:defRPr/>
            </a:pPr>
            <a:endParaRPr lang="ru-RU" sz="2400" dirty="0"/>
          </a:p>
        </p:txBody>
      </p:sp>
    </p:spTree>
    <p:extLst>
      <p:ext uri="{BB962C8B-B14F-4D97-AF65-F5344CB8AC3E}">
        <p14:creationId xmlns:p14="http://schemas.microsoft.com/office/powerpoint/2010/main" val="40710319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2000" dirty="0">
                <a:solidFill>
                  <a:prstClr val="black"/>
                </a:solidFill>
                <a:latin typeface="SL_Times New Roman"/>
              </a:rPr>
              <a:t>Раздел «Получение, поиск и фиксация информации» </a:t>
            </a:r>
            <a:br>
              <a:rPr lang="ru-RU" sz="2000" dirty="0">
                <a:solidFill>
                  <a:prstClr val="black"/>
                </a:solidFill>
                <a:latin typeface="SL_Times New Roman"/>
              </a:rPr>
            </a:b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3046988"/>
          </a:xfrm>
          <a:prstGeom prst="rect">
            <a:avLst/>
          </a:prstGeom>
        </p:spPr>
        <p:txBody>
          <a:bodyPr wrap="square">
            <a:spAutoFit/>
          </a:bodyPr>
          <a:lstStyle/>
          <a:p>
            <a:pPr algn="just" fontAlgn="auto">
              <a:spcAft>
                <a:spcPts val="0"/>
              </a:spcAft>
              <a:defRPr/>
            </a:pPr>
            <a:r>
              <a:rPr lang="ru-RU" sz="2400" dirty="0" smtClean="0">
                <a:solidFill>
                  <a:prstClr val="black"/>
                </a:solidFill>
                <a:latin typeface="SL_Times New Roman"/>
              </a:rPr>
              <a:t> 7. </a:t>
            </a:r>
            <a:r>
              <a:rPr lang="ru-RU" sz="2400" dirty="0" err="1" smtClean="0">
                <a:solidFill>
                  <a:prstClr val="black"/>
                </a:solidFill>
                <a:latin typeface="SL_Times New Roman"/>
              </a:rPr>
              <a:t>Шигырьне</a:t>
            </a:r>
            <a:r>
              <a:rPr lang="ru-RU" sz="2400" dirty="0" smtClean="0">
                <a:solidFill>
                  <a:prstClr val="black"/>
                </a:solidFill>
                <a:latin typeface="SL_Times New Roman"/>
              </a:rPr>
              <a:t> </a:t>
            </a:r>
            <a:r>
              <a:rPr lang="ru-RU" sz="2400" dirty="0" err="1" smtClean="0">
                <a:solidFill>
                  <a:prstClr val="black"/>
                </a:solidFill>
                <a:latin typeface="SL_Times New Roman"/>
              </a:rPr>
              <a:t>укы</a:t>
            </a:r>
            <a:r>
              <a:rPr lang="ru-RU" sz="2400" dirty="0" smtClean="0">
                <a:solidFill>
                  <a:prstClr val="black"/>
                </a:solidFill>
                <a:latin typeface="SL_Times New Roman"/>
              </a:rPr>
              <a:t>. </a:t>
            </a:r>
            <a:r>
              <a:rPr lang="ru-RU" sz="2400" dirty="0" err="1" smtClean="0">
                <a:solidFill>
                  <a:prstClr val="black"/>
                </a:solidFill>
                <a:latin typeface="SL_Times New Roman"/>
              </a:rPr>
              <a:t>Туган</a:t>
            </a:r>
            <a:r>
              <a:rPr lang="ru-RU" sz="2400" dirty="0" smtClean="0">
                <a:solidFill>
                  <a:prstClr val="black"/>
                </a:solidFill>
                <a:latin typeface="SL_Times New Roman"/>
              </a:rPr>
              <a:t> </a:t>
            </a:r>
            <a:r>
              <a:rPr lang="ru-RU" sz="2400" dirty="0" err="1" smtClean="0">
                <a:solidFill>
                  <a:prstClr val="black"/>
                </a:solidFill>
                <a:latin typeface="SL_Times New Roman"/>
              </a:rPr>
              <a:t>сүзенең</a:t>
            </a:r>
            <a:r>
              <a:rPr lang="ru-RU" sz="2400" dirty="0" smtClean="0">
                <a:solidFill>
                  <a:prstClr val="black"/>
                </a:solidFill>
                <a:latin typeface="SL_Times New Roman"/>
              </a:rPr>
              <a:t> </a:t>
            </a:r>
            <a:r>
              <a:rPr lang="ru-RU" sz="2400" dirty="0" err="1" smtClean="0">
                <a:solidFill>
                  <a:prstClr val="black"/>
                </a:solidFill>
                <a:latin typeface="SL_Times New Roman"/>
              </a:rPr>
              <a:t>мәгънәсен</a:t>
            </a:r>
            <a:r>
              <a:rPr lang="ru-RU" sz="2400" dirty="0" smtClean="0">
                <a:solidFill>
                  <a:prstClr val="black"/>
                </a:solidFill>
                <a:latin typeface="SL_Times New Roman"/>
              </a:rPr>
              <a:t> </a:t>
            </a:r>
            <a:r>
              <a:rPr lang="ru-RU" sz="2400" dirty="0" err="1" smtClean="0">
                <a:solidFill>
                  <a:prstClr val="black"/>
                </a:solidFill>
                <a:latin typeface="SL_Times New Roman"/>
              </a:rPr>
              <a:t>аңлат</a:t>
            </a:r>
            <a:r>
              <a:rPr lang="ru-RU" sz="2400" dirty="0" smtClean="0">
                <a:solidFill>
                  <a:prstClr val="black"/>
                </a:solidFill>
                <a:latin typeface="SL_Times New Roman"/>
              </a:rPr>
              <a:t>. </a:t>
            </a:r>
          </a:p>
          <a:p>
            <a:pPr algn="ctr" fontAlgn="auto">
              <a:spcAft>
                <a:spcPts val="0"/>
              </a:spcAft>
              <a:defRPr/>
            </a:pPr>
            <a:r>
              <a:rPr lang="tt-RU" sz="2400" dirty="0" smtClean="0">
                <a:solidFill>
                  <a:prstClr val="black"/>
                </a:solidFill>
                <a:latin typeface="SL_Times New Roman"/>
              </a:rPr>
              <a:t>Туган </a:t>
            </a:r>
          </a:p>
          <a:p>
            <a:pPr algn="just" fontAlgn="auto">
              <a:spcAft>
                <a:spcPts val="0"/>
              </a:spcAft>
              <a:defRPr/>
            </a:pPr>
            <a:r>
              <a:rPr lang="tt-RU" sz="2400" dirty="0" smtClean="0">
                <a:solidFill>
                  <a:prstClr val="black"/>
                </a:solidFill>
              </a:rPr>
              <a:t>Мин әниемнән туган,          Бу өй – минем туган йорт,</a:t>
            </a:r>
          </a:p>
          <a:p>
            <a:pPr algn="just" fontAlgn="auto">
              <a:spcAft>
                <a:spcPts val="0"/>
              </a:spcAft>
              <a:defRPr/>
            </a:pPr>
            <a:r>
              <a:rPr lang="tt-RU" sz="2400" dirty="0" smtClean="0">
                <a:solidFill>
                  <a:prstClr val="black"/>
                </a:solidFill>
              </a:rPr>
              <a:t>Әни әбидән туган.                Шушы нигездә үсәм,</a:t>
            </a:r>
          </a:p>
          <a:p>
            <a:pPr algn="just" fontAlgn="auto">
              <a:spcAft>
                <a:spcPts val="0"/>
              </a:spcAft>
              <a:defRPr/>
            </a:pPr>
            <a:r>
              <a:rPr lang="tt-RU" sz="2400" dirty="0" smtClean="0">
                <a:solidFill>
                  <a:prstClr val="black"/>
                </a:solidFill>
              </a:rPr>
              <a:t>Шулай булгач, бу өйдә        Туган як чишмәсенең</a:t>
            </a:r>
          </a:p>
          <a:p>
            <a:pPr algn="just" fontAlgn="auto">
              <a:spcAft>
                <a:spcPts val="0"/>
              </a:spcAft>
              <a:defRPr/>
            </a:pPr>
            <a:r>
              <a:rPr lang="tt-RU" sz="2400" dirty="0" smtClean="0">
                <a:solidFill>
                  <a:prstClr val="black"/>
                </a:solidFill>
              </a:rPr>
              <a:t>Без барыбыз бертуган         Челтер суларын эчәм.</a:t>
            </a:r>
          </a:p>
          <a:p>
            <a:pPr algn="just" fontAlgn="auto">
              <a:spcAft>
                <a:spcPts val="0"/>
              </a:spcAft>
              <a:defRPr/>
            </a:pPr>
            <a:r>
              <a:rPr lang="tt-RU" sz="2400" dirty="0">
                <a:solidFill>
                  <a:prstClr val="black"/>
                </a:solidFill>
              </a:rPr>
              <a:t> </a:t>
            </a:r>
            <a:r>
              <a:rPr lang="tt-RU" sz="2400" dirty="0" smtClean="0">
                <a:solidFill>
                  <a:prstClr val="black"/>
                </a:solidFill>
              </a:rPr>
              <a:t>                                                  </a:t>
            </a:r>
            <a:r>
              <a:rPr lang="tt-RU" sz="2400" i="1" dirty="0" smtClean="0">
                <a:solidFill>
                  <a:prstClr val="black"/>
                </a:solidFill>
              </a:rPr>
              <a:t>Вәсимә Хайруллина</a:t>
            </a:r>
            <a:endParaRPr lang="ru-RU" sz="2400" i="1" dirty="0">
              <a:solidFill>
                <a:prstClr val="black"/>
              </a:solidFill>
            </a:endParaRPr>
          </a:p>
        </p:txBody>
      </p:sp>
    </p:spTree>
    <p:extLst>
      <p:ext uri="{BB962C8B-B14F-4D97-AF65-F5344CB8AC3E}">
        <p14:creationId xmlns:p14="http://schemas.microsoft.com/office/powerpoint/2010/main" val="508414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2000" dirty="0">
                <a:solidFill>
                  <a:prstClr val="black"/>
                </a:solidFill>
                <a:latin typeface="SL_Times New Roman"/>
              </a:rPr>
              <a:t>Раздел «Понимание и преобразование информации</a:t>
            </a:r>
            <a:r>
              <a:rPr lang="ru-RU" sz="2000" dirty="0" smtClean="0">
                <a:solidFill>
                  <a:prstClr val="black"/>
                </a:solidFill>
                <a:latin typeface="SL_Times New Roman"/>
              </a:rPr>
              <a:t>»</a:t>
            </a:r>
            <a:r>
              <a:rPr lang="ru-RU" sz="2000" dirty="0">
                <a:solidFill>
                  <a:prstClr val="black"/>
                </a:solidFill>
                <a:latin typeface="SL_Times New Roman"/>
              </a:rPr>
              <a:t/>
            </a:r>
            <a:br>
              <a:rPr lang="ru-RU" sz="2000" dirty="0">
                <a:solidFill>
                  <a:prstClr val="black"/>
                </a:solidFill>
                <a:latin typeface="SL_Times New Roman"/>
              </a:rPr>
            </a:b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2123658"/>
          </a:xfrm>
          <a:prstGeom prst="rect">
            <a:avLst/>
          </a:prstGeom>
        </p:spPr>
        <p:txBody>
          <a:bodyPr wrap="square">
            <a:spAutoFit/>
          </a:bodyPr>
          <a:lstStyle/>
          <a:p>
            <a:pPr algn="just" fontAlgn="auto">
              <a:spcAft>
                <a:spcPts val="0"/>
              </a:spcAft>
              <a:buFont typeface="Arial" pitchFamily="34" charset="0"/>
              <a:buNone/>
              <a:defRPr/>
            </a:pPr>
            <a:r>
              <a:rPr lang="ru-RU" sz="2400" dirty="0" smtClean="0">
                <a:solidFill>
                  <a:prstClr val="black"/>
                </a:solidFill>
                <a:latin typeface="SL_Times New Roman"/>
              </a:rPr>
              <a:t>65. </a:t>
            </a:r>
            <a:r>
              <a:rPr lang="ru-RU" sz="2400" dirty="0" err="1" smtClean="0">
                <a:solidFill>
                  <a:prstClr val="black"/>
                </a:solidFill>
                <a:latin typeface="SL_Times New Roman"/>
              </a:rPr>
              <a:t>Бирелгән</a:t>
            </a:r>
            <a:r>
              <a:rPr lang="ru-RU" sz="2400" dirty="0" smtClean="0">
                <a:solidFill>
                  <a:prstClr val="black"/>
                </a:solidFill>
                <a:latin typeface="SL_Times New Roman"/>
              </a:rPr>
              <a:t> </a:t>
            </a:r>
            <a:r>
              <a:rPr lang="ru-RU" sz="2400" dirty="0" err="1" smtClean="0">
                <a:solidFill>
                  <a:prstClr val="black"/>
                </a:solidFill>
                <a:latin typeface="SL_Times New Roman"/>
              </a:rPr>
              <a:t>сүзләрне</a:t>
            </a:r>
            <a:r>
              <a:rPr lang="ru-RU" sz="2400" dirty="0" smtClean="0">
                <a:solidFill>
                  <a:prstClr val="black"/>
                </a:solidFill>
                <a:latin typeface="SL_Times New Roman"/>
              </a:rPr>
              <a:t> </a:t>
            </a:r>
            <a:r>
              <a:rPr lang="ru-RU" sz="2400" dirty="0" err="1" smtClean="0">
                <a:solidFill>
                  <a:prstClr val="black"/>
                </a:solidFill>
                <a:latin typeface="SL_Times New Roman"/>
              </a:rPr>
              <a:t>файдаланып</a:t>
            </a:r>
            <a:r>
              <a:rPr lang="ru-RU" sz="2400" dirty="0" smtClean="0">
                <a:solidFill>
                  <a:prstClr val="black"/>
                </a:solidFill>
                <a:latin typeface="SL_Times New Roman"/>
              </a:rPr>
              <a:t>, </a:t>
            </a:r>
            <a:r>
              <a:rPr lang="ru-RU" sz="2400" dirty="0" err="1" smtClean="0">
                <a:solidFill>
                  <a:prstClr val="black"/>
                </a:solidFill>
                <a:latin typeface="SL_Times New Roman"/>
              </a:rPr>
              <a:t>парлы</a:t>
            </a:r>
            <a:r>
              <a:rPr lang="ru-RU" sz="2400" dirty="0" smtClean="0">
                <a:solidFill>
                  <a:prstClr val="black"/>
                </a:solidFill>
                <a:latin typeface="SL_Times New Roman"/>
              </a:rPr>
              <a:t> </a:t>
            </a:r>
            <a:r>
              <a:rPr lang="ru-RU" sz="2400" dirty="0" err="1" smtClean="0">
                <a:solidFill>
                  <a:prstClr val="black"/>
                </a:solidFill>
                <a:latin typeface="SL_Times New Roman"/>
              </a:rPr>
              <a:t>сүзләр</a:t>
            </a:r>
            <a:r>
              <a:rPr lang="ru-RU" sz="2400" dirty="0" smtClean="0">
                <a:solidFill>
                  <a:prstClr val="black"/>
                </a:solidFill>
                <a:latin typeface="SL_Times New Roman"/>
              </a:rPr>
              <a:t> </a:t>
            </a:r>
            <a:r>
              <a:rPr lang="ru-RU" sz="2400" dirty="0" err="1" smtClean="0">
                <a:solidFill>
                  <a:prstClr val="black"/>
                </a:solidFill>
                <a:latin typeface="SL_Times New Roman"/>
              </a:rPr>
              <a:t>ясап</a:t>
            </a:r>
            <a:r>
              <a:rPr lang="ru-RU" sz="2400" dirty="0" smtClean="0">
                <a:solidFill>
                  <a:prstClr val="black"/>
                </a:solidFill>
                <a:latin typeface="SL_Times New Roman"/>
              </a:rPr>
              <a:t> яз.</a:t>
            </a:r>
          </a:p>
          <a:p>
            <a:pPr algn="just" fontAlgn="auto">
              <a:spcAft>
                <a:spcPts val="0"/>
              </a:spcAft>
              <a:buFont typeface="Arial" pitchFamily="34" charset="0"/>
              <a:buNone/>
              <a:defRPr/>
            </a:pPr>
            <a:endParaRPr lang="tt-RU" sz="2800" dirty="0" smtClean="0">
              <a:solidFill>
                <a:prstClr val="black"/>
              </a:solidFill>
              <a:latin typeface="SL_Times New Roman"/>
            </a:endParaRPr>
          </a:p>
          <a:p>
            <a:pPr algn="just" fontAlgn="auto">
              <a:spcAft>
                <a:spcPts val="0"/>
              </a:spcAft>
              <a:buFont typeface="Arial" pitchFamily="34" charset="0"/>
              <a:buNone/>
              <a:defRPr/>
            </a:pPr>
            <a:r>
              <a:rPr lang="tt-RU" sz="2800" dirty="0" smtClean="0">
                <a:solidFill>
                  <a:prstClr val="black"/>
                </a:solidFill>
                <a:latin typeface="SL_Times New Roman"/>
              </a:rPr>
              <a:t>Дус-..., ата-..., малай-..., бала-..., савыт-..., аклы-..., урын-..., чокыр-... .</a:t>
            </a:r>
            <a:endParaRPr lang="ru-RU" sz="2400" dirty="0">
              <a:solidFill>
                <a:prstClr val="black"/>
              </a:solidFill>
            </a:endParaRPr>
          </a:p>
        </p:txBody>
      </p:sp>
    </p:spTree>
    <p:extLst>
      <p:ext uri="{BB962C8B-B14F-4D97-AF65-F5344CB8AC3E}">
        <p14:creationId xmlns:p14="http://schemas.microsoft.com/office/powerpoint/2010/main" val="28640825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2000" dirty="0">
                <a:latin typeface="SL_Times New Roman"/>
              </a:rPr>
              <a:t>Раздел «Применение и представление </a:t>
            </a:r>
            <a:r>
              <a:rPr lang="ru-RU" sz="2000" dirty="0" smtClean="0">
                <a:latin typeface="SL_Times New Roman"/>
              </a:rPr>
              <a:t>информации»; </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954107"/>
          </a:xfrm>
          <a:prstGeom prst="rect">
            <a:avLst/>
          </a:prstGeom>
        </p:spPr>
        <p:txBody>
          <a:bodyPr wrap="square">
            <a:spAutoFit/>
          </a:bodyPr>
          <a:lstStyle/>
          <a:p>
            <a:pPr algn="just" fontAlgn="auto">
              <a:spcAft>
                <a:spcPts val="0"/>
              </a:spcAft>
              <a:buFont typeface="Arial" pitchFamily="34" charset="0"/>
              <a:buNone/>
              <a:defRPr/>
            </a:pPr>
            <a:r>
              <a:rPr lang="ru-RU" sz="2800" dirty="0" smtClean="0">
                <a:solidFill>
                  <a:prstClr val="black"/>
                </a:solidFill>
                <a:latin typeface="SL_Times New Roman"/>
              </a:rPr>
              <a:t>10. </a:t>
            </a:r>
            <a:r>
              <a:rPr lang="ru-RU" sz="2800" dirty="0" err="1" smtClean="0">
                <a:solidFill>
                  <a:prstClr val="black"/>
                </a:solidFill>
                <a:latin typeface="SL_Times New Roman"/>
              </a:rPr>
              <a:t>Аңлатмалы</a:t>
            </a:r>
            <a:r>
              <a:rPr lang="ru-RU" sz="2800" dirty="0" smtClean="0">
                <a:solidFill>
                  <a:prstClr val="black"/>
                </a:solidFill>
                <a:latin typeface="SL_Times New Roman"/>
              </a:rPr>
              <a:t> </a:t>
            </a:r>
            <a:r>
              <a:rPr lang="ru-RU" sz="2800" dirty="0" err="1" smtClean="0">
                <a:solidFill>
                  <a:prstClr val="black"/>
                </a:solidFill>
                <a:latin typeface="SL_Times New Roman"/>
              </a:rPr>
              <a:t>сүзлектән</a:t>
            </a:r>
            <a:r>
              <a:rPr lang="ru-RU" sz="2800" dirty="0" smtClean="0">
                <a:solidFill>
                  <a:prstClr val="black"/>
                </a:solidFill>
                <a:latin typeface="SL_Times New Roman"/>
              </a:rPr>
              <a:t> </a:t>
            </a:r>
            <a:r>
              <a:rPr lang="ru-RU" sz="2800" i="1" dirty="0" smtClean="0">
                <a:solidFill>
                  <a:prstClr val="black"/>
                </a:solidFill>
                <a:latin typeface="SL_Times New Roman"/>
              </a:rPr>
              <a:t>баш</a:t>
            </a:r>
            <a:r>
              <a:rPr lang="ru-RU" sz="2800" dirty="0" smtClean="0">
                <a:solidFill>
                  <a:prstClr val="black"/>
                </a:solidFill>
                <a:latin typeface="SL_Times New Roman"/>
              </a:rPr>
              <a:t> </a:t>
            </a:r>
            <a:r>
              <a:rPr lang="ru-RU" sz="2800" dirty="0" err="1" smtClean="0">
                <a:solidFill>
                  <a:prstClr val="black"/>
                </a:solidFill>
                <a:latin typeface="SL_Times New Roman"/>
              </a:rPr>
              <a:t>сүзенең</a:t>
            </a:r>
            <a:r>
              <a:rPr lang="ru-RU" sz="2800" dirty="0" smtClean="0">
                <a:solidFill>
                  <a:prstClr val="black"/>
                </a:solidFill>
                <a:latin typeface="SL_Times New Roman"/>
              </a:rPr>
              <a:t> </a:t>
            </a:r>
            <a:r>
              <a:rPr lang="ru-RU" sz="2800" dirty="0" err="1" smtClean="0">
                <a:solidFill>
                  <a:prstClr val="black"/>
                </a:solidFill>
                <a:latin typeface="SL_Times New Roman"/>
              </a:rPr>
              <a:t>берничә</a:t>
            </a:r>
            <a:r>
              <a:rPr lang="ru-RU" sz="2800" dirty="0" smtClean="0">
                <a:solidFill>
                  <a:prstClr val="black"/>
                </a:solidFill>
                <a:latin typeface="SL_Times New Roman"/>
              </a:rPr>
              <a:t> </a:t>
            </a:r>
            <a:r>
              <a:rPr lang="ru-RU" sz="2800" dirty="0" err="1" smtClean="0">
                <a:solidFill>
                  <a:prstClr val="black"/>
                </a:solidFill>
                <a:latin typeface="SL_Times New Roman"/>
              </a:rPr>
              <a:t>мәгънәсен</a:t>
            </a:r>
            <a:r>
              <a:rPr lang="ru-RU" sz="2800" dirty="0" smtClean="0">
                <a:solidFill>
                  <a:prstClr val="black"/>
                </a:solidFill>
                <a:latin typeface="SL_Times New Roman"/>
              </a:rPr>
              <a:t> </a:t>
            </a:r>
            <a:r>
              <a:rPr lang="ru-RU" sz="2800" dirty="0" err="1" smtClean="0">
                <a:solidFill>
                  <a:prstClr val="black"/>
                </a:solidFill>
                <a:latin typeface="SL_Times New Roman"/>
              </a:rPr>
              <a:t>табып</a:t>
            </a:r>
            <a:r>
              <a:rPr lang="ru-RU" sz="2800" dirty="0" smtClean="0">
                <a:solidFill>
                  <a:prstClr val="black"/>
                </a:solidFill>
                <a:latin typeface="SL_Times New Roman"/>
              </a:rPr>
              <a:t> яз.</a:t>
            </a:r>
            <a:endParaRPr lang="ru-RU" sz="2400" dirty="0">
              <a:solidFill>
                <a:prstClr val="black"/>
              </a:solidFill>
            </a:endParaRPr>
          </a:p>
        </p:txBody>
      </p:sp>
    </p:spTree>
    <p:extLst>
      <p:ext uri="{BB962C8B-B14F-4D97-AF65-F5344CB8AC3E}">
        <p14:creationId xmlns:p14="http://schemas.microsoft.com/office/powerpoint/2010/main" val="36672939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2000" dirty="0"/>
              <a:t>Раздел «Оценка достоверности получаемой информации»</a:t>
            </a:r>
            <a:r>
              <a:rPr lang="ru-RU" sz="2000" dirty="0">
                <a:latin typeface="SL_Times New Roman"/>
              </a:rPr>
              <a:t/>
            </a:r>
            <a:br>
              <a:rPr lang="ru-RU" sz="2000" dirty="0">
                <a:latin typeface="SL_Times New Roman"/>
              </a:rPr>
            </a:b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2246769"/>
          </a:xfrm>
          <a:prstGeom prst="rect">
            <a:avLst/>
          </a:prstGeom>
        </p:spPr>
        <p:txBody>
          <a:bodyPr wrap="square">
            <a:spAutoFit/>
          </a:bodyPr>
          <a:lstStyle/>
          <a:p>
            <a:pPr algn="just" fontAlgn="auto">
              <a:spcAft>
                <a:spcPts val="0"/>
              </a:spcAft>
              <a:buFont typeface="Arial" pitchFamily="34" charset="0"/>
              <a:buNone/>
              <a:defRPr/>
            </a:pPr>
            <a:r>
              <a:rPr lang="ru-RU" sz="2800" dirty="0" smtClean="0">
                <a:solidFill>
                  <a:prstClr val="black"/>
                </a:solidFill>
                <a:latin typeface="SL_Times New Roman"/>
              </a:rPr>
              <a:t>10. Алфавит </a:t>
            </a:r>
            <a:r>
              <a:rPr lang="ru-RU" sz="2800" dirty="0" err="1" smtClean="0">
                <a:solidFill>
                  <a:prstClr val="black"/>
                </a:solidFill>
                <a:latin typeface="SL_Times New Roman"/>
              </a:rPr>
              <a:t>турында</a:t>
            </a:r>
            <a:r>
              <a:rPr lang="ru-RU" sz="2800" dirty="0" smtClean="0">
                <a:solidFill>
                  <a:prstClr val="black"/>
                </a:solidFill>
                <a:latin typeface="SL_Times New Roman"/>
              </a:rPr>
              <a:t> </a:t>
            </a:r>
            <a:r>
              <a:rPr lang="ru-RU" sz="2800" dirty="0" err="1" smtClean="0">
                <a:solidFill>
                  <a:prstClr val="black"/>
                </a:solidFill>
                <a:latin typeface="SL_Times New Roman"/>
              </a:rPr>
              <a:t>искә</a:t>
            </a:r>
            <a:r>
              <a:rPr lang="ru-RU" sz="2800" dirty="0" smtClean="0">
                <a:solidFill>
                  <a:prstClr val="black"/>
                </a:solidFill>
                <a:latin typeface="SL_Times New Roman"/>
              </a:rPr>
              <a:t> </a:t>
            </a:r>
            <a:r>
              <a:rPr lang="ru-RU" sz="2800" dirty="0" err="1" smtClean="0">
                <a:solidFill>
                  <a:prstClr val="black"/>
                </a:solidFill>
                <a:latin typeface="SL_Times New Roman"/>
              </a:rPr>
              <a:t>төшер</a:t>
            </a:r>
            <a:r>
              <a:rPr lang="ru-RU" sz="2800" dirty="0" smtClean="0">
                <a:solidFill>
                  <a:prstClr val="black"/>
                </a:solidFill>
                <a:latin typeface="SL_Times New Roman"/>
              </a:rPr>
              <a:t>. </a:t>
            </a:r>
            <a:r>
              <a:rPr lang="ru-RU" sz="2800" dirty="0" err="1" smtClean="0">
                <a:solidFill>
                  <a:prstClr val="black"/>
                </a:solidFill>
                <a:latin typeface="SL_Times New Roman"/>
              </a:rPr>
              <a:t>Фикерләреңне</a:t>
            </a:r>
            <a:r>
              <a:rPr lang="ru-RU" sz="2800" dirty="0" smtClean="0">
                <a:solidFill>
                  <a:prstClr val="black"/>
                </a:solidFill>
                <a:latin typeface="SL_Times New Roman"/>
              </a:rPr>
              <a:t> </a:t>
            </a:r>
            <a:r>
              <a:rPr lang="ru-RU" sz="2800" dirty="0" err="1" smtClean="0">
                <a:solidFill>
                  <a:prstClr val="black"/>
                </a:solidFill>
                <a:latin typeface="SL_Times New Roman"/>
              </a:rPr>
              <a:t>дәреслектәге</a:t>
            </a:r>
            <a:r>
              <a:rPr lang="ru-RU" sz="2800" dirty="0" smtClean="0">
                <a:solidFill>
                  <a:prstClr val="black"/>
                </a:solidFill>
                <a:latin typeface="SL_Times New Roman"/>
              </a:rPr>
              <a:t> </a:t>
            </a:r>
            <a:r>
              <a:rPr lang="ru-RU" sz="2800" dirty="0" err="1" smtClean="0">
                <a:solidFill>
                  <a:prstClr val="black"/>
                </a:solidFill>
                <a:latin typeface="SL_Times New Roman"/>
              </a:rPr>
              <a:t>нәтиҗә</a:t>
            </a:r>
            <a:r>
              <a:rPr lang="ru-RU" sz="2800" dirty="0" smtClean="0">
                <a:solidFill>
                  <a:prstClr val="black"/>
                </a:solidFill>
                <a:latin typeface="SL_Times New Roman"/>
              </a:rPr>
              <a:t> </a:t>
            </a:r>
            <a:r>
              <a:rPr lang="ru-RU" sz="2800" dirty="0" err="1" smtClean="0">
                <a:solidFill>
                  <a:prstClr val="black"/>
                </a:solidFill>
                <a:latin typeface="SL_Times New Roman"/>
              </a:rPr>
              <a:t>белән</a:t>
            </a:r>
            <a:r>
              <a:rPr lang="ru-RU" sz="2800" dirty="0" smtClean="0">
                <a:solidFill>
                  <a:prstClr val="black"/>
                </a:solidFill>
                <a:latin typeface="SL_Times New Roman"/>
              </a:rPr>
              <a:t> </a:t>
            </a:r>
            <a:r>
              <a:rPr lang="ru-RU" sz="2800" dirty="0" err="1" smtClean="0">
                <a:solidFill>
                  <a:prstClr val="black"/>
                </a:solidFill>
                <a:latin typeface="SL_Times New Roman"/>
              </a:rPr>
              <a:t>чагыштыр</a:t>
            </a:r>
            <a:r>
              <a:rPr lang="ru-RU" sz="2800" dirty="0" smtClean="0">
                <a:solidFill>
                  <a:prstClr val="black"/>
                </a:solidFill>
                <a:latin typeface="SL_Times New Roman"/>
              </a:rPr>
              <a:t>. </a:t>
            </a:r>
          </a:p>
          <a:p>
            <a:pPr marL="457200" indent="-457200" algn="just" fontAlgn="auto">
              <a:spcAft>
                <a:spcPts val="0"/>
              </a:spcAft>
              <a:buFont typeface="Wingdings" pitchFamily="2" charset="2"/>
              <a:buChar char="Ø"/>
              <a:defRPr/>
            </a:pPr>
            <a:r>
              <a:rPr lang="tt-RU" sz="2800" b="1" dirty="0" smtClean="0">
                <a:solidFill>
                  <a:prstClr val="black"/>
                </a:solidFill>
                <a:latin typeface="SL_Times New Roman"/>
              </a:rPr>
              <a:t>Хәрефләрнең кабул ителгән тәртибе алфавит була.</a:t>
            </a:r>
            <a:endParaRPr lang="ru-RU" sz="2400" b="1" dirty="0">
              <a:solidFill>
                <a:prstClr val="black"/>
              </a:solidFill>
            </a:endParaRPr>
          </a:p>
        </p:txBody>
      </p:sp>
    </p:spTree>
    <p:extLst>
      <p:ext uri="{BB962C8B-B14F-4D97-AF65-F5344CB8AC3E}">
        <p14:creationId xmlns:p14="http://schemas.microsoft.com/office/powerpoint/2010/main" val="23062194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000" dirty="0" smtClean="0">
                <a:solidFill>
                  <a:srgbClr val="002060"/>
                </a:solidFill>
                <a:latin typeface="Times New Roman" pitchFamily="18" charset="0"/>
                <a:cs typeface="Times New Roman" pitchFamily="18" charset="0"/>
              </a:rPr>
              <a:t>ИКТ-компетентность</a:t>
            </a:r>
            <a:endParaRPr lang="ru-RU" sz="20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899592" y="1772816"/>
            <a:ext cx="7286376" cy="4978799"/>
          </a:xfrm>
          <a:prstGeom prst="rect">
            <a:avLst/>
          </a:prstGeom>
        </p:spPr>
        <p:txBody>
          <a:bodyPr wrap="square">
            <a:spAutoFit/>
          </a:bodyPr>
          <a:lstStyle/>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определение </a:t>
            </a:r>
            <a:r>
              <a:rPr lang="ru-RU" sz="1600" dirty="0">
                <a:solidFill>
                  <a:srgbClr val="404040"/>
                </a:solidFill>
                <a:latin typeface="Times New Roman" pitchFamily="18" charset="0"/>
                <a:ea typeface="Calibri" pitchFamily="34" charset="0"/>
                <a:cs typeface="Times New Roman" pitchFamily="18" charset="0"/>
              </a:rPr>
              <a:t>информации — способность использовать инструменты ИКТ для идентификации и соответствующего представления необходимой информации;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доступ </a:t>
            </a:r>
            <a:r>
              <a:rPr lang="ru-RU" sz="1600" dirty="0">
                <a:solidFill>
                  <a:srgbClr val="404040"/>
                </a:solidFill>
                <a:latin typeface="Times New Roman" pitchFamily="18" charset="0"/>
                <a:ea typeface="Calibri" pitchFamily="34" charset="0"/>
                <a:cs typeface="Times New Roman" pitchFamily="18" charset="0"/>
              </a:rPr>
              <a:t>к информации — умение собирать и/или извлекать информацию;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управление </a:t>
            </a:r>
            <a:r>
              <a:rPr lang="ru-RU" sz="1600" dirty="0">
                <a:solidFill>
                  <a:srgbClr val="404040"/>
                </a:solidFill>
                <a:latin typeface="Times New Roman" pitchFamily="18" charset="0"/>
                <a:ea typeface="Calibri" pitchFamily="34" charset="0"/>
                <a:cs typeface="Times New Roman" pitchFamily="18" charset="0"/>
              </a:rPr>
              <a:t>информацией — умение применять существующую схему организации или классификации;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интегрирование </a:t>
            </a:r>
            <a:r>
              <a:rPr lang="ru-RU" sz="1600" dirty="0">
                <a:solidFill>
                  <a:srgbClr val="404040"/>
                </a:solidFill>
                <a:latin typeface="Times New Roman" pitchFamily="18" charset="0"/>
                <a:ea typeface="Calibri" pitchFamily="34" charset="0"/>
                <a:cs typeface="Times New Roman" pitchFamily="18" charset="0"/>
              </a:rPr>
              <a:t>информации – умение интерпретировать и представлять информацию. Сюда входит обобщение, сравнение и противопоставление данных;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оценивание </a:t>
            </a:r>
            <a:r>
              <a:rPr lang="ru-RU" sz="1600" dirty="0">
                <a:solidFill>
                  <a:srgbClr val="404040"/>
                </a:solidFill>
                <a:latin typeface="Times New Roman" pitchFamily="18" charset="0"/>
                <a:ea typeface="Calibri" pitchFamily="34" charset="0"/>
                <a:cs typeface="Times New Roman" pitchFamily="18" charset="0"/>
              </a:rPr>
              <a:t>информации – умение выносить суждение о качестве, важности, полезности или эффективности информации.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создание </a:t>
            </a:r>
            <a:r>
              <a:rPr lang="ru-RU" sz="1600" dirty="0">
                <a:solidFill>
                  <a:srgbClr val="404040"/>
                </a:solidFill>
                <a:latin typeface="Times New Roman" pitchFamily="18" charset="0"/>
                <a:ea typeface="Calibri" pitchFamily="34" charset="0"/>
                <a:cs typeface="Times New Roman" pitchFamily="18" charset="0"/>
              </a:rPr>
              <a:t>информации – умение генерировать информацию, адаптируя, применяя, проектируя, изобретая или разрабатывая ее. </a:t>
            </a:r>
            <a:endParaRPr lang="ru-RU" sz="1600" dirty="0">
              <a:latin typeface="Times New Roman" pitchFamily="18" charset="0"/>
              <a:ea typeface="Calibri" pitchFamily="34" charset="0"/>
              <a:cs typeface="Times New Roman" pitchFamily="18" charset="0"/>
            </a:endParaRPr>
          </a:p>
          <a:p>
            <a:pPr>
              <a:lnSpc>
                <a:spcPct val="95000"/>
              </a:lnSpc>
              <a:spcAft>
                <a:spcPts val="1000"/>
              </a:spcAft>
              <a:buSzPts val="1000"/>
              <a:buFont typeface="Symbol" pitchFamily="18" charset="2"/>
              <a:buChar char=""/>
              <a:tabLst>
                <a:tab pos="457200" algn="l"/>
              </a:tabLst>
            </a:pPr>
            <a:r>
              <a:rPr lang="ru-RU" sz="1600" b="1" dirty="0">
                <a:solidFill>
                  <a:srgbClr val="404040"/>
                </a:solidFill>
                <a:latin typeface="Times New Roman" pitchFamily="18" charset="0"/>
                <a:ea typeface="Calibri" pitchFamily="34" charset="0"/>
                <a:cs typeface="Times New Roman" pitchFamily="18" charset="0"/>
              </a:rPr>
              <a:t>сообщение </a:t>
            </a:r>
            <a:r>
              <a:rPr lang="ru-RU" sz="1600" dirty="0">
                <a:solidFill>
                  <a:srgbClr val="404040"/>
                </a:solidFill>
                <a:latin typeface="Times New Roman" pitchFamily="18" charset="0"/>
                <a:ea typeface="Calibri" pitchFamily="34" charset="0"/>
                <a:cs typeface="Times New Roman" pitchFamily="18" charset="0"/>
              </a:rPr>
              <a:t>информации — способность должным образом передавать информацию в среде ИКТ. Сюда входит способность направлять электронную информацию определенной аудитории и передавать знания в соответствующем </a:t>
            </a:r>
            <a:r>
              <a:rPr lang="ru-RU" sz="1600" dirty="0" smtClean="0">
                <a:solidFill>
                  <a:srgbClr val="404040"/>
                </a:solidFill>
                <a:latin typeface="Times New Roman" pitchFamily="18" charset="0"/>
                <a:ea typeface="Calibri" pitchFamily="34" charset="0"/>
                <a:cs typeface="Times New Roman" pitchFamily="18" charset="0"/>
              </a:rPr>
              <a:t>направлении</a:t>
            </a:r>
            <a:endParaRPr lang="ru-RU" sz="1600" dirty="0">
              <a:latin typeface="Times New Roman" pitchFamily="18" charset="0"/>
              <a:ea typeface="Calibri" pitchFamily="34" charset="0"/>
              <a:cs typeface="Times New Roman" pitchFamily="18" charset="0"/>
            </a:endParaRPr>
          </a:p>
          <a:p>
            <a:pPr algn="just" fontAlgn="auto">
              <a:spcAft>
                <a:spcPts val="0"/>
              </a:spcAft>
              <a:defRPr/>
            </a:pPr>
            <a:endParaRPr lang="ru-RU" sz="16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293131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fontScale="90000"/>
          </a:bodyPr>
          <a:lstStyle/>
          <a:p>
            <a:pPr algn="l"/>
            <a:r>
              <a:rPr lang="ru-RU" sz="3600" dirty="0" smtClean="0">
                <a:latin typeface="Times New Roman"/>
                <a:ea typeface="Times New Roman"/>
                <a:cs typeface="Times New Roman"/>
              </a:rPr>
              <a:t/>
            </a:r>
            <a:br>
              <a:rPr lang="ru-RU" sz="3600" dirty="0" smtClean="0">
                <a:latin typeface="Times New Roman"/>
                <a:ea typeface="Times New Roman"/>
                <a:cs typeface="Times New Roman"/>
              </a:rPr>
            </a:br>
            <a:r>
              <a:rPr lang="ru-RU" sz="3600" dirty="0" smtClean="0">
                <a:latin typeface="Times New Roman"/>
                <a:ea typeface="Times New Roman"/>
                <a:cs typeface="Times New Roman"/>
              </a:rPr>
              <a:t>Рабочие </a:t>
            </a:r>
            <a:r>
              <a:rPr lang="ru-RU" sz="3600" dirty="0">
                <a:latin typeface="Times New Roman"/>
                <a:ea typeface="Times New Roman"/>
                <a:cs typeface="Times New Roman"/>
              </a:rPr>
              <a:t>программы учебных предметов, курсов должны содержать:</a:t>
            </a:r>
            <a:r>
              <a:rPr lang="ru-RU" sz="3600" dirty="0">
                <a:solidFill>
                  <a:srgbClr val="000000"/>
                </a:solidFill>
                <a:latin typeface="Times New Roman"/>
                <a:ea typeface="Times New Roman"/>
                <a:cs typeface="Times New Roman"/>
              </a:rPr>
              <a:t> </a:t>
            </a:r>
            <a:r>
              <a:rPr lang="ru-RU" sz="2800" dirty="0">
                <a:ea typeface="Calibri"/>
                <a:cs typeface="Times New Roman"/>
              </a:rPr>
              <a:t/>
            </a:r>
            <a:br>
              <a:rPr lang="ru-RU" sz="2800" dirty="0">
                <a:ea typeface="Calibri"/>
                <a:cs typeface="Times New Roman"/>
              </a:rPr>
            </a:b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4"/>
            <a:ext cx="7848872" cy="923330"/>
          </a:xfrm>
          <a:prstGeom prst="rect">
            <a:avLst/>
          </a:prstGeom>
        </p:spPr>
        <p:txBody>
          <a:bodyPr wrap="square">
            <a:spAutoFit/>
          </a:bodyPr>
          <a:lstStyle/>
          <a:p>
            <a:endParaRPr lang="ru-RU" dirty="0">
              <a:solidFill>
                <a:prstClr val="black"/>
              </a:solidFill>
            </a:endParaRPr>
          </a:p>
          <a:p>
            <a:endParaRPr lang="ru-RU" dirty="0">
              <a:solidFill>
                <a:prstClr val="black"/>
              </a:solidFill>
            </a:endParaRPr>
          </a:p>
          <a:p>
            <a:r>
              <a:rPr lang="ru-RU" dirty="0" smtClean="0">
                <a:solidFill>
                  <a:prstClr val="black"/>
                </a:solidFill>
              </a:rPr>
              <a:t> </a:t>
            </a:r>
            <a:endParaRPr lang="ru-RU" dirty="0">
              <a:solidFill>
                <a:prstClr val="black"/>
              </a:solidFill>
            </a:endParaRPr>
          </a:p>
        </p:txBody>
      </p:sp>
      <p:sp>
        <p:nvSpPr>
          <p:cNvPr id="6" name="Прямоугольник 5"/>
          <p:cNvSpPr/>
          <p:nvPr/>
        </p:nvSpPr>
        <p:spPr>
          <a:xfrm>
            <a:off x="1115616" y="1916278"/>
            <a:ext cx="7344816" cy="2472472"/>
          </a:xfrm>
          <a:prstGeom prst="rect">
            <a:avLst/>
          </a:prstGeom>
        </p:spPr>
        <p:txBody>
          <a:bodyPr wrap="square">
            <a:spAutoFit/>
          </a:bodyPr>
          <a:lstStyle/>
          <a:p>
            <a:pPr>
              <a:lnSpc>
                <a:spcPct val="115000"/>
              </a:lnSpc>
              <a:spcAft>
                <a:spcPts val="1000"/>
              </a:spcAft>
            </a:pPr>
            <a:r>
              <a:rPr lang="ru-RU" sz="2400" dirty="0" smtClean="0">
                <a:latin typeface="Times New Roman" pitchFamily="18" charset="0"/>
                <a:ea typeface="Times New Roman"/>
                <a:cs typeface="Times New Roman" pitchFamily="18" charset="0"/>
              </a:rPr>
              <a:t>1</a:t>
            </a:r>
            <a:r>
              <a:rPr lang="ru-RU" sz="2400" dirty="0">
                <a:latin typeface="Times New Roman" pitchFamily="18" charset="0"/>
                <a:ea typeface="Times New Roman"/>
                <a:cs typeface="Times New Roman" pitchFamily="18" charset="0"/>
              </a:rPr>
              <a:t>) планируемые результаты освоения учебного предмета, курса;</a:t>
            </a:r>
            <a:endParaRPr lang="ru-RU" sz="2400" dirty="0">
              <a:latin typeface="Times New Roman" pitchFamily="18" charset="0"/>
              <a:ea typeface="Calibri"/>
              <a:cs typeface="Times New Roman" pitchFamily="18" charset="0"/>
            </a:endParaRPr>
          </a:p>
          <a:p>
            <a:pPr eaLnBrk="0" hangingPunct="0">
              <a:lnSpc>
                <a:spcPct val="115000"/>
              </a:lnSpc>
              <a:spcAft>
                <a:spcPts val="1000"/>
              </a:spcAft>
            </a:pPr>
            <a:r>
              <a:rPr lang="ru-RU" sz="2400" dirty="0">
                <a:latin typeface="Times New Roman" pitchFamily="18" charset="0"/>
                <a:ea typeface="Times New Roman"/>
                <a:cs typeface="Times New Roman" pitchFamily="18" charset="0"/>
              </a:rPr>
              <a:t>2) содержание учебного предмета, курса;</a:t>
            </a:r>
            <a:endParaRPr lang="ru-RU" sz="2400" dirty="0">
              <a:latin typeface="Times New Roman" pitchFamily="18" charset="0"/>
              <a:ea typeface="Calibri"/>
              <a:cs typeface="Times New Roman" pitchFamily="18" charset="0"/>
            </a:endParaRPr>
          </a:p>
          <a:p>
            <a:pPr eaLnBrk="0" hangingPunct="0">
              <a:lnSpc>
                <a:spcPct val="115000"/>
              </a:lnSpc>
              <a:spcAft>
                <a:spcPts val="1000"/>
              </a:spcAft>
            </a:pPr>
            <a:r>
              <a:rPr lang="ru-RU" sz="2400" dirty="0">
                <a:latin typeface="Times New Roman" pitchFamily="18" charset="0"/>
                <a:ea typeface="Times New Roman"/>
                <a:cs typeface="Times New Roman" pitchFamily="18" charset="0"/>
              </a:rPr>
              <a:t>3) тематическое планирование с указанием количества часов, отводимых на освоение каждой темы</a:t>
            </a:r>
            <a:endParaRPr lang="ru-RU" sz="2400" dirty="0">
              <a:effectLst/>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27064519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74639"/>
            <a:ext cx="7355160" cy="850106"/>
          </a:xfrm>
        </p:spPr>
        <p:txBody>
          <a:bodyPr>
            <a:normAutofit/>
          </a:bodyPr>
          <a:lstStyle/>
          <a:p>
            <a:pPr algn="l"/>
            <a:r>
              <a:rPr lang="ru-RU" sz="2400" b="1" dirty="0">
                <a:solidFill>
                  <a:prstClr val="black"/>
                </a:solidFill>
                <a:latin typeface="Times New Roman" pitchFamily="18" charset="0"/>
                <a:cs typeface="Times New Roman" pitchFamily="18" charset="0"/>
              </a:rPr>
              <a:t>Регулятивные УУД</a:t>
            </a:r>
            <a:r>
              <a:rPr lang="ru-RU" sz="2400" dirty="0">
                <a:solidFill>
                  <a:prstClr val="black"/>
                </a:solidFill>
                <a:latin typeface="Times New Roman" pitchFamily="18" charset="0"/>
                <a:cs typeface="Times New Roman" pitchFamily="18" charset="0"/>
              </a:rPr>
              <a:t/>
            </a:r>
            <a:br>
              <a:rPr lang="ru-RU" sz="2400" dirty="0">
                <a:solidFill>
                  <a:prstClr val="black"/>
                </a:solidFill>
                <a:latin typeface="Times New Roman" pitchFamily="18" charset="0"/>
                <a:cs typeface="Times New Roman" pitchFamily="18" charset="0"/>
              </a:rPr>
            </a:br>
            <a:endParaRPr lang="ru-RU" sz="24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196"/>
            <a:ext cx="7560840" cy="4524315"/>
          </a:xfrm>
          <a:prstGeom prst="rect">
            <a:avLst/>
          </a:prstGeom>
        </p:spPr>
        <p:txBody>
          <a:bodyPr wrap="square">
            <a:spAutoFit/>
          </a:bodyPr>
          <a:lstStyle/>
          <a:p>
            <a:pPr algn="just" eaLnBrk="1" hangingPunct="1"/>
            <a:r>
              <a:rPr lang="ru-RU" sz="1600" dirty="0">
                <a:latin typeface="Times New Roman" pitchFamily="18" charset="0"/>
                <a:cs typeface="Times New Roman" pitchFamily="18" charset="0"/>
              </a:rPr>
              <a:t>1.	</a:t>
            </a:r>
            <a:r>
              <a:rPr lang="ru-RU" dirty="0">
                <a:latin typeface="Times New Roman" pitchFamily="18" charset="0"/>
                <a:cs typeface="Times New Roman" pitchFamily="18" charset="0"/>
              </a:rPr>
              <a:t>Умение самостоятельно определять цели обучения, ставить и формулировать новые задачи в учебе и познавательной деятельности, развивать мотивы и интересы своей познавательной деятельности.</a:t>
            </a:r>
          </a:p>
          <a:p>
            <a:pPr algn="just" eaLnBrk="1" hangingPunct="1"/>
            <a:r>
              <a:rPr lang="ru-RU" dirty="0">
                <a:latin typeface="Times New Roman" pitchFamily="18" charset="0"/>
                <a:cs typeface="Times New Roman" pitchFamily="18" charset="0"/>
              </a:rPr>
              <a:t>2.	Умение самостоятельно планировать пути достижения целей, в том числе альтернативные, осознанно выбирать наиболее эффективные способы решения учебных и познавательных задач. </a:t>
            </a:r>
          </a:p>
          <a:p>
            <a:pPr algn="just" eaLnBrk="1" hangingPunct="1"/>
            <a:r>
              <a:rPr lang="ru-RU" dirty="0">
                <a:latin typeface="Times New Roman" pitchFamily="18" charset="0"/>
                <a:cs typeface="Times New Roman" pitchFamily="18" charset="0"/>
              </a:rPr>
              <a:t>3.  Умение соотносить свои действия с планируемыми результатами, осуществлять контроль своей деятельности в процессе достижения результата, определять способы действий в рамках предложенных условий и требований, корректировать свои действия в соответствии с изменяющейся ситуацией. </a:t>
            </a:r>
          </a:p>
          <a:p>
            <a:pPr algn="just" eaLnBrk="1" hangingPunct="1"/>
            <a:r>
              <a:rPr lang="ru-RU" dirty="0">
                <a:latin typeface="Times New Roman" pitchFamily="18" charset="0"/>
                <a:cs typeface="Times New Roman" pitchFamily="18" charset="0"/>
              </a:rPr>
              <a:t>4. Умение оценивать правильность выполнения учебной задачи, собственные возможности ее решения. </a:t>
            </a:r>
          </a:p>
          <a:p>
            <a:pPr algn="just" eaLnBrk="1" hangingPunct="1"/>
            <a:r>
              <a:rPr lang="ru-RU" dirty="0">
                <a:latin typeface="Times New Roman" pitchFamily="18" charset="0"/>
                <a:cs typeface="Times New Roman" pitchFamily="18" charset="0"/>
              </a:rPr>
              <a:t>5. Владение основами самоконтроля, самооценки, принятия решений и осуществления осознанного выбора в учебной и познавательной. </a:t>
            </a:r>
          </a:p>
          <a:p>
            <a:pPr algn="just" fontAlgn="auto">
              <a:spcAft>
                <a:spcPts val="0"/>
              </a:spcAft>
              <a:defRPr/>
            </a:pPr>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5606777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74639"/>
            <a:ext cx="7355160" cy="850106"/>
          </a:xfrm>
        </p:spPr>
        <p:txBody>
          <a:bodyPr>
            <a:normAutofit/>
          </a:bodyPr>
          <a:lstStyle/>
          <a:p>
            <a:pPr algn="l"/>
            <a:r>
              <a:rPr lang="ru-RU" sz="2400" b="1" dirty="0" smtClean="0">
                <a:solidFill>
                  <a:prstClr val="black"/>
                </a:solidFill>
                <a:latin typeface="Times New Roman" pitchFamily="18" charset="0"/>
                <a:cs typeface="Times New Roman" pitchFamily="18" charset="0"/>
              </a:rPr>
              <a:t>Познавательные </a:t>
            </a:r>
            <a:r>
              <a:rPr lang="ru-RU" sz="2400" b="1" dirty="0">
                <a:solidFill>
                  <a:prstClr val="black"/>
                </a:solidFill>
                <a:latin typeface="Times New Roman" pitchFamily="18" charset="0"/>
                <a:cs typeface="Times New Roman" pitchFamily="18" charset="0"/>
              </a:rPr>
              <a:t>УУД</a:t>
            </a:r>
            <a:r>
              <a:rPr lang="ru-RU" sz="2400" dirty="0">
                <a:solidFill>
                  <a:prstClr val="black"/>
                </a:solidFill>
                <a:latin typeface="Times New Roman" pitchFamily="18" charset="0"/>
                <a:cs typeface="Times New Roman" pitchFamily="18" charset="0"/>
              </a:rPr>
              <a:t/>
            </a:r>
            <a:br>
              <a:rPr lang="ru-RU" sz="2400" dirty="0">
                <a:solidFill>
                  <a:prstClr val="black"/>
                </a:solidFill>
                <a:latin typeface="Times New Roman" pitchFamily="18" charset="0"/>
                <a:cs typeface="Times New Roman" pitchFamily="18" charset="0"/>
              </a:rPr>
            </a:br>
            <a:endParaRPr lang="ru-RU" sz="24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231"/>
            <a:ext cx="7560840" cy="3808735"/>
          </a:xfrm>
          <a:prstGeom prst="rect">
            <a:avLst/>
          </a:prstGeom>
        </p:spPr>
        <p:txBody>
          <a:bodyPr wrap="square">
            <a:spAutoFit/>
          </a:bodyPr>
          <a:lstStyle/>
          <a:p>
            <a:pPr algn="just" eaLnBrk="1" hangingPunct="1"/>
            <a:r>
              <a:rPr lang="ru-RU" sz="1400" dirty="0">
                <a:latin typeface="Times New Roman" pitchFamily="18" charset="0"/>
                <a:cs typeface="Times New Roman" pitchFamily="18" charset="0"/>
              </a:rPr>
              <a:t>1. </a:t>
            </a:r>
            <a:r>
              <a:rPr lang="ru-RU" dirty="0">
                <a:latin typeface="Times New Roman" pitchFamily="18" charset="0"/>
                <a:cs typeface="Times New Roman" pitchFamily="18" charset="0"/>
              </a:rPr>
              <a:t>Умение определять понятия, создавать обобщения, устанавливать аналогии, классифицировать, самостоятельно выбирать основания и критерии для классификации, устанавливать причинно-следственные связи, строить логическое рассуждение, умозаключение (индуктивное, дедуктивное, по аналогии) и делать выводы. </a:t>
            </a:r>
          </a:p>
          <a:p>
            <a:pPr algn="just" eaLnBrk="1" hangingPunct="1"/>
            <a:r>
              <a:rPr lang="ru-RU" dirty="0">
                <a:latin typeface="Times New Roman" pitchFamily="18" charset="0"/>
                <a:cs typeface="Times New Roman" pitchFamily="18" charset="0"/>
              </a:rPr>
              <a:t>2. Умение создавать, применять и преобразовывать знаки и символы, модели и схемы для решения учебных и познавательных задач. </a:t>
            </a:r>
          </a:p>
          <a:p>
            <a:pPr algn="just" eaLnBrk="1" hangingPunct="1"/>
            <a:r>
              <a:rPr lang="ru-RU" dirty="0">
                <a:latin typeface="Times New Roman" pitchFamily="18" charset="0"/>
                <a:cs typeface="Times New Roman" pitchFamily="18" charset="0"/>
              </a:rPr>
              <a:t>3. Смысловое чтение.</a:t>
            </a:r>
          </a:p>
          <a:p>
            <a:pPr algn="just" eaLnBrk="1" hangingPunct="1"/>
            <a:r>
              <a:rPr lang="ru-RU" dirty="0">
                <a:latin typeface="Times New Roman" pitchFamily="18" charset="0"/>
                <a:cs typeface="Times New Roman" pitchFamily="18" charset="0"/>
              </a:rPr>
              <a:t>4. Формирование и развитие экологического мышления, умение применять его в познавательной, коммуникативной, социальной практике и профессиональной ориентации. </a:t>
            </a:r>
          </a:p>
          <a:p>
            <a:pPr algn="just" eaLnBrk="1" hangingPunct="1"/>
            <a:r>
              <a:rPr lang="ru-RU" dirty="0">
                <a:latin typeface="Times New Roman" pitchFamily="18" charset="0"/>
                <a:cs typeface="Times New Roman" pitchFamily="18" charset="0"/>
              </a:rPr>
              <a:t>5. Развитие мотивации к овладению культурой активного использования словарей и других поисковых систем. </a:t>
            </a:r>
          </a:p>
        </p:txBody>
      </p:sp>
    </p:spTree>
    <p:extLst>
      <p:ext uri="{BB962C8B-B14F-4D97-AF65-F5344CB8AC3E}">
        <p14:creationId xmlns:p14="http://schemas.microsoft.com/office/powerpoint/2010/main" val="19383580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74639"/>
            <a:ext cx="7355160" cy="850106"/>
          </a:xfrm>
        </p:spPr>
        <p:txBody>
          <a:bodyPr>
            <a:normAutofit/>
          </a:bodyPr>
          <a:lstStyle/>
          <a:p>
            <a:pPr algn="l"/>
            <a:r>
              <a:rPr lang="ru-RU" sz="2400" b="1" dirty="0" smtClean="0">
                <a:solidFill>
                  <a:prstClr val="black"/>
                </a:solidFill>
                <a:latin typeface="Times New Roman" pitchFamily="18" charset="0"/>
                <a:cs typeface="Times New Roman" pitchFamily="18" charset="0"/>
              </a:rPr>
              <a:t>Коммуникативные </a:t>
            </a:r>
            <a:r>
              <a:rPr lang="ru-RU" sz="2400" b="1" dirty="0">
                <a:solidFill>
                  <a:prstClr val="black"/>
                </a:solidFill>
                <a:latin typeface="Times New Roman" pitchFamily="18" charset="0"/>
                <a:cs typeface="Times New Roman" pitchFamily="18" charset="0"/>
              </a:rPr>
              <a:t>УУД</a:t>
            </a:r>
            <a:r>
              <a:rPr lang="ru-RU" sz="2400" dirty="0">
                <a:solidFill>
                  <a:prstClr val="black"/>
                </a:solidFill>
                <a:latin typeface="Times New Roman" pitchFamily="18" charset="0"/>
                <a:cs typeface="Times New Roman" pitchFamily="18" charset="0"/>
              </a:rPr>
              <a:t/>
            </a:r>
            <a:br>
              <a:rPr lang="ru-RU" sz="2400" dirty="0">
                <a:solidFill>
                  <a:prstClr val="black"/>
                </a:solidFill>
                <a:latin typeface="Times New Roman" pitchFamily="18" charset="0"/>
                <a:cs typeface="Times New Roman" pitchFamily="18" charset="0"/>
              </a:rPr>
            </a:br>
            <a:endParaRPr lang="ru-RU" sz="2400" b="1" dirty="0">
              <a:solidFill>
                <a:srgbClr val="2A7E82"/>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194"/>
            <a:ext cx="7560840" cy="3416320"/>
          </a:xfrm>
          <a:prstGeom prst="rect">
            <a:avLst/>
          </a:prstGeom>
        </p:spPr>
        <p:txBody>
          <a:bodyPr wrap="square">
            <a:spAutoFit/>
          </a:bodyPr>
          <a:lstStyle/>
          <a:p>
            <a:pPr algn="just" eaLnBrk="1" hangingPunct="1"/>
            <a:r>
              <a:rPr lang="ru-RU" sz="1400" dirty="0">
                <a:solidFill>
                  <a:prstClr val="black"/>
                </a:solidFill>
                <a:latin typeface="Times New Roman" pitchFamily="18" charset="0"/>
                <a:cs typeface="Times New Roman" pitchFamily="18" charset="0"/>
              </a:rPr>
              <a:t>1. </a:t>
            </a:r>
            <a:r>
              <a:rPr lang="ru-RU" dirty="0">
                <a:latin typeface="Times New Roman" pitchFamily="18" charset="0"/>
                <a:cs typeface="Times New Roman" pitchFamily="18" charset="0"/>
              </a:rPr>
              <a:t>Умение организовывать учебное сотрудничество и совместную деятельность с учителем и сверстниками; работать индивидуально и в группе: находить общее решение и разрешать конфликты на основе согласования позиций и учета интересов; формулировать, аргументировать и отстаивать свое мнение. </a:t>
            </a:r>
          </a:p>
          <a:p>
            <a:pPr algn="just" eaLnBrk="1" hangingPunct="1"/>
            <a:r>
              <a:rPr lang="ru-RU" dirty="0">
                <a:latin typeface="Times New Roman" pitchFamily="18" charset="0"/>
                <a:cs typeface="Times New Roman" pitchFamily="18" charset="0"/>
              </a:rPr>
              <a:t>2) Умение осознанно использовать речевые средства в соответствии с задачей коммуникации для выражения своих чувств, мыслей и потребностей для планирования и регуляции своей деятельности; владение устной и письменной речью, монологической контекстной речью. </a:t>
            </a:r>
          </a:p>
          <a:p>
            <a:pPr algn="just" eaLnBrk="1" hangingPunct="1"/>
            <a:r>
              <a:rPr lang="ru-RU" dirty="0">
                <a:latin typeface="Times New Roman" pitchFamily="18" charset="0"/>
                <a:cs typeface="Times New Roman" pitchFamily="18" charset="0"/>
              </a:rPr>
              <a:t>3) Формирование и развитие компетентности в области использования информационно-коммуникационных технологий  </a:t>
            </a:r>
          </a:p>
          <a:p>
            <a:pPr algn="just"/>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9978928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fontScale="90000"/>
          </a:bodyPr>
          <a:lstStyle/>
          <a:p>
            <a:pPr algn="l"/>
            <a:r>
              <a:rPr lang="ru-RU" sz="1800" b="1" dirty="0">
                <a:solidFill>
                  <a:prstClr val="black"/>
                </a:solidFill>
              </a:rPr>
              <a:t>Регулятивные УУД</a:t>
            </a:r>
            <a:r>
              <a:rPr lang="ru-RU" sz="1800" dirty="0">
                <a:solidFill>
                  <a:prstClr val="black"/>
                </a:solidFill>
              </a:rPr>
              <a:t/>
            </a:r>
            <a:br>
              <a:rPr lang="ru-RU" sz="1800" dirty="0">
                <a:solidFill>
                  <a:prstClr val="black"/>
                </a:solidFill>
              </a:rPr>
            </a:br>
            <a:r>
              <a:rPr lang="ru-RU" altLang="ru-RU" sz="1800" dirty="0">
                <a:solidFill>
                  <a:srgbClr val="002060"/>
                </a:solidFill>
                <a:latin typeface="Times New Roman" pitchFamily="18" charset="0"/>
                <a:cs typeface="Times New Roman" pitchFamily="18" charset="0"/>
              </a:rPr>
              <a:t>Умение самостоятельно определять цели своего обучения, ставить и формулировать для себя новые задачи в учёбе и познавательной деятельности, развивать мотивы и интересы своей познавательной деятельности: </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231"/>
            <a:ext cx="7560840" cy="3693319"/>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1) </a:t>
            </a:r>
            <a:r>
              <a:rPr lang="ru-RU" dirty="0">
                <a:latin typeface="Times New Roman" pitchFamily="18" charset="0"/>
                <a:cs typeface="Times New Roman" pitchFamily="18" charset="0"/>
              </a:rPr>
              <a:t>анализировать существующие и планировать будущие образовательные результаты;</a:t>
            </a:r>
          </a:p>
          <a:p>
            <a:pPr marL="0" indent="0" algn="just" eaLnBrk="1" fontAlgn="auto" hangingPunct="1">
              <a:spcAft>
                <a:spcPts val="0"/>
              </a:spcAft>
              <a:buFont typeface="Arial" pitchFamily="34" charset="0"/>
              <a:buNone/>
              <a:defRPr/>
            </a:pPr>
            <a:r>
              <a:rPr lang="ru-RU" dirty="0">
                <a:latin typeface="Times New Roman" pitchFamily="18" charset="0"/>
                <a:cs typeface="Times New Roman" pitchFamily="18" charset="0"/>
              </a:rPr>
              <a:t>2) идентифицировать собственные проблемы и определять главную проблему;</a:t>
            </a:r>
          </a:p>
          <a:p>
            <a:pPr marL="0" indent="0" algn="just" eaLnBrk="1" fontAlgn="auto" hangingPunct="1">
              <a:spcAft>
                <a:spcPts val="0"/>
              </a:spcAft>
              <a:buFont typeface="Arial" pitchFamily="34" charset="0"/>
              <a:buNone/>
              <a:defRPr/>
            </a:pPr>
            <a:r>
              <a:rPr lang="ru-RU" dirty="0">
                <a:latin typeface="Times New Roman" pitchFamily="18" charset="0"/>
                <a:cs typeface="Times New Roman" pitchFamily="18" charset="0"/>
              </a:rPr>
              <a:t>3) выдвигать версии решения проблемы, формулировать гипотезы, предвосхищать конечный результат;</a:t>
            </a:r>
          </a:p>
          <a:p>
            <a:pPr marL="0" indent="0" algn="just" eaLnBrk="1" fontAlgn="auto" hangingPunct="1">
              <a:spcAft>
                <a:spcPts val="0"/>
              </a:spcAft>
              <a:buFont typeface="Arial" pitchFamily="34" charset="0"/>
              <a:buNone/>
              <a:defRPr/>
            </a:pPr>
            <a:r>
              <a:rPr lang="ru-RU" dirty="0">
                <a:latin typeface="Times New Roman" pitchFamily="18" charset="0"/>
                <a:cs typeface="Times New Roman" pitchFamily="18" charset="0"/>
              </a:rPr>
              <a:t>4) ставить цель деятельности на основе определенной проблемы и существующих возможностей;</a:t>
            </a:r>
          </a:p>
          <a:p>
            <a:pPr marL="0" indent="0" algn="just" eaLnBrk="1" fontAlgn="auto" hangingPunct="1">
              <a:spcAft>
                <a:spcPts val="0"/>
              </a:spcAft>
              <a:buFont typeface="Arial" pitchFamily="34" charset="0"/>
              <a:buNone/>
              <a:defRPr/>
            </a:pPr>
            <a:r>
              <a:rPr lang="ru-RU" dirty="0">
                <a:latin typeface="Times New Roman" pitchFamily="18" charset="0"/>
                <a:cs typeface="Times New Roman" pitchFamily="18" charset="0"/>
              </a:rPr>
              <a:t>5) формулировать учебные задачи как шаги достижения поставленной цели деятельности;</a:t>
            </a:r>
          </a:p>
          <a:p>
            <a:pPr marL="0" indent="0" algn="just" eaLnBrk="1" fontAlgn="auto" hangingPunct="1">
              <a:spcAft>
                <a:spcPts val="0"/>
              </a:spcAft>
              <a:buFont typeface="Arial" pitchFamily="34" charset="0"/>
              <a:buNone/>
              <a:defRPr/>
            </a:pPr>
            <a:r>
              <a:rPr lang="ru-RU" dirty="0">
                <a:latin typeface="Times New Roman" pitchFamily="18" charset="0"/>
                <a:cs typeface="Times New Roman" pitchFamily="18" charset="0"/>
              </a:rPr>
              <a:t>6) обосновывать целевые ориентиры и приоритеты ссылками на ценности, указывая и обосновывая логическую последовательность шагов.</a:t>
            </a:r>
          </a:p>
          <a:p>
            <a:pPr algn="just" eaLnBrk="1" fontAlgn="auto" hangingPunct="1">
              <a:spcAft>
                <a:spcPts val="0"/>
              </a:spcAft>
              <a:defRPr/>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7258370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1800" dirty="0">
                <a:solidFill>
                  <a:srgbClr val="002060"/>
                </a:solidFill>
                <a:latin typeface="Times New Roman" pitchFamily="18" charset="0"/>
                <a:cs typeface="Times New Roman" pitchFamily="18" charset="0"/>
              </a:rPr>
              <a:t>ПУУД. Развитие мотивации к овладению культурой активного использования словарей и других поисковых </a:t>
            </a:r>
            <a:r>
              <a:rPr lang="ru-RU" altLang="ru-RU" sz="1800" dirty="0" smtClean="0">
                <a:solidFill>
                  <a:srgbClr val="002060"/>
                </a:solidFill>
                <a:latin typeface="Times New Roman" pitchFamily="18" charset="0"/>
                <a:cs typeface="Times New Roman" pitchFamily="18" charset="0"/>
              </a:rPr>
              <a:t>систем</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231"/>
            <a:ext cx="7560840" cy="2739211"/>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2000" dirty="0">
                <a:solidFill>
                  <a:prstClr val="black"/>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определять </a:t>
            </a:r>
            <a:r>
              <a:rPr lang="ru-RU" sz="2000" dirty="0">
                <a:latin typeface="Times New Roman" pitchFamily="18" charset="0"/>
                <a:cs typeface="Times New Roman" pitchFamily="18" charset="0"/>
              </a:rPr>
              <a:t>необходимые ключевые поисковые слова и запросы;</a:t>
            </a:r>
          </a:p>
          <a:p>
            <a:pPr marL="0" indent="0" algn="just" eaLnBrk="1" fontAlgn="auto" hangingPunct="1">
              <a:spcAft>
                <a:spcPts val="0"/>
              </a:spcAft>
              <a:buFont typeface="Arial" pitchFamily="34" charset="0"/>
              <a:buNone/>
              <a:defRPr/>
            </a:pPr>
            <a:r>
              <a:rPr lang="ru-RU" sz="2000" dirty="0">
                <a:latin typeface="Times New Roman" pitchFamily="18" charset="0"/>
                <a:cs typeface="Times New Roman" pitchFamily="18" charset="0"/>
              </a:rPr>
              <a:t>•	осуществлять взаимодействие с электронными поисковыми системами, словарями;</a:t>
            </a:r>
          </a:p>
          <a:p>
            <a:pPr marL="0" indent="0" algn="just" eaLnBrk="1" fontAlgn="auto" hangingPunct="1">
              <a:spcAft>
                <a:spcPts val="0"/>
              </a:spcAft>
              <a:buFont typeface="Arial" pitchFamily="34" charset="0"/>
              <a:buNone/>
              <a:defRPr/>
            </a:pPr>
            <a:r>
              <a:rPr lang="ru-RU" sz="2000" dirty="0">
                <a:latin typeface="Times New Roman" pitchFamily="18" charset="0"/>
                <a:cs typeface="Times New Roman" pitchFamily="18" charset="0"/>
              </a:rPr>
              <a:t>•	формировать множественную выборку из поисковых источников для объективизации результатов поиска;</a:t>
            </a:r>
          </a:p>
          <a:p>
            <a:pPr marL="0" indent="0" algn="just" eaLnBrk="1" fontAlgn="auto" hangingPunct="1">
              <a:spcAft>
                <a:spcPts val="0"/>
              </a:spcAft>
              <a:buFont typeface="Arial" pitchFamily="34" charset="0"/>
              <a:buNone/>
              <a:defRPr/>
            </a:pPr>
            <a:r>
              <a:rPr lang="ru-RU" sz="2000" dirty="0">
                <a:latin typeface="Times New Roman" pitchFamily="18" charset="0"/>
                <a:cs typeface="Times New Roman" pitchFamily="18" charset="0"/>
              </a:rPr>
              <a:t>•	соотносить полученные результаты поиска со своей деятельностью</a:t>
            </a:r>
          </a:p>
          <a:p>
            <a:pPr algn="just" eaLnBrk="1" fontAlgn="auto" hangingPunct="1">
              <a:spcAft>
                <a:spcPts val="0"/>
              </a:spcAft>
              <a:defRPr/>
            </a:pPr>
            <a:endParaRPr lang="ru-RU" sz="1600" dirty="0">
              <a:latin typeface="Times New Roman" pitchFamily="18" charset="0"/>
              <a:cs typeface="Times New Roman" pitchFamily="18" charset="0"/>
            </a:endParaRPr>
          </a:p>
          <a:p>
            <a:pPr algn="just" fontAlgn="auto">
              <a:spcAft>
                <a:spcPts val="0"/>
              </a:spcAft>
              <a:buFont typeface="Arial" pitchFamily="34" charset="0"/>
              <a:buNone/>
              <a:defRPr/>
            </a:pPr>
            <a:r>
              <a:rPr lang="ru-RU" sz="1600" dirty="0" smtClean="0">
                <a:solidFill>
                  <a:prstClr val="black"/>
                </a:solidFill>
                <a:latin typeface="Times New Roman" pitchFamily="18" charset="0"/>
                <a:cs typeface="Times New Roman" pitchFamily="18" charset="0"/>
              </a:rPr>
              <a:t>1</a:t>
            </a:r>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7886080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fontScale="90000"/>
          </a:bodyPr>
          <a:lstStyle/>
          <a:p>
            <a:pPr algn="l"/>
            <a:r>
              <a:rPr lang="ru-RU" altLang="ru-RU" sz="1800" dirty="0">
                <a:solidFill>
                  <a:srgbClr val="002060"/>
                </a:solidFill>
                <a:latin typeface="Times New Roman" pitchFamily="18" charset="0"/>
                <a:cs typeface="Times New Roman" pitchFamily="18" charset="0"/>
              </a:rPr>
              <a:t>КУУД. Умение осознанно использовать речевые средства в соответствии с задачей коммуникации для выражения своих чувств, мыслей и потребностей для планирования и регуляции своей деятельности; владение устной и письменной речью, монологической контекстной </a:t>
            </a:r>
            <a:r>
              <a:rPr lang="ru-RU" altLang="ru-RU" sz="1800" dirty="0" smtClean="0">
                <a:solidFill>
                  <a:srgbClr val="002060"/>
                </a:solidFill>
                <a:latin typeface="Times New Roman" pitchFamily="18" charset="0"/>
                <a:cs typeface="Times New Roman" pitchFamily="18" charset="0"/>
              </a:rPr>
              <a:t>речью</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387195"/>
            <a:ext cx="7560840" cy="5570756"/>
          </a:xfrm>
          <a:prstGeom prst="rect">
            <a:avLst/>
          </a:prstGeom>
        </p:spPr>
        <p:txBody>
          <a:bodyPr wrap="square">
            <a:spAutoFit/>
          </a:bodyPr>
          <a:lstStyle/>
          <a:p>
            <a:pPr marL="0" indent="0" algn="just" eaLnBrk="1" fontAlgn="auto" hangingPunct="1">
              <a:spcAft>
                <a:spcPts val="0"/>
              </a:spcAft>
              <a:buFont typeface="Arial" pitchFamily="34" charset="0"/>
              <a:buNone/>
              <a:defRPr/>
            </a:pPr>
            <a:r>
              <a:rPr lang="ru-RU" sz="2000" dirty="0" smtClean="0">
                <a:solidFill>
                  <a:prstClr val="black"/>
                </a:solidFill>
                <a:latin typeface="Times New Roman" pitchFamily="18" charset="0"/>
                <a:cs typeface="Times New Roman" pitchFamily="18" charset="0"/>
              </a:rPr>
              <a:t>•</a:t>
            </a:r>
            <a:r>
              <a:rPr lang="ru-RU" sz="1600" dirty="0">
                <a:latin typeface="Times New Roman" pitchFamily="18" charset="0"/>
                <a:cs typeface="Times New Roman" pitchFamily="18" charset="0"/>
              </a:rPr>
              <a:t>определять задачу коммуникации и в соответствии с ней отбирать речевые средства;</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отбирать и использовать речевые средства в процессе коммуникации с другими людьми (диалог в паре, в малой группе и т. д.);</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представлять в устной или письменной форме развернутый план собственной деятельности;</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соблюдать нормы публичной речи, регламент в монологе и дискуссии в соответствии с коммуникативной задачей;</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высказывать и обосновывать мнение (суждение) и запрашивать мнение партнера в рамках диалога;</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принимать решение в ходе диалога и согласовывать его с собеседником;</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создавать письменные «клишированные» и оригинальные тексты с использованием необходимых речевых средств;</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использовать вербальные средства (средства логической связи) для выделения смысловых блоков своего выступления;</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использовать невербальные средства или наглядные материалы, подготовленные/отобранные под руководством учителя;</a:t>
            </a:r>
          </a:p>
          <a:p>
            <a:pPr marL="0" indent="0" algn="just" eaLnBrk="1" fontAlgn="auto" hangingPunct="1">
              <a:spcAft>
                <a:spcPts val="0"/>
              </a:spcAft>
              <a:buFont typeface="Arial" pitchFamily="34" charset="0"/>
              <a:buNone/>
              <a:defRPr/>
            </a:pPr>
            <a:r>
              <a:rPr lang="ru-RU" sz="1600" dirty="0">
                <a:latin typeface="Times New Roman" pitchFamily="18" charset="0"/>
                <a:cs typeface="Times New Roman" pitchFamily="18" charset="0"/>
              </a:rPr>
              <a:t>•	делать оценочный вывод о достижении цели коммуникации непосредственно после завершения коммуникативного контакта и обосновывать его</a:t>
            </a:r>
          </a:p>
          <a:p>
            <a:pPr algn="just" eaLnBrk="1" fontAlgn="auto" hangingPunct="1">
              <a:spcAft>
                <a:spcPts val="0"/>
              </a:spcAft>
              <a:defRPr/>
            </a:pPr>
            <a:endParaRPr lang="ru-RU" sz="1600" dirty="0">
              <a:latin typeface="Times New Roman" pitchFamily="18" charset="0"/>
              <a:cs typeface="Times New Roman" pitchFamily="18" charset="0"/>
            </a:endParaRPr>
          </a:p>
          <a:p>
            <a:pPr algn="just" fontAlgn="auto">
              <a:spcAft>
                <a:spcPts val="0"/>
              </a:spcAft>
              <a:buFont typeface="Arial" pitchFamily="34" charset="0"/>
              <a:buNone/>
              <a:defRPr/>
            </a:pPr>
            <a:endParaRPr lang="ru-RU" sz="1600" dirty="0">
              <a:solidFill>
                <a:prstClr val="black"/>
              </a:solidFill>
              <a:latin typeface="Times New Roman" pitchFamily="18" charset="0"/>
              <a:cs typeface="Times New Roman" pitchFamily="18" charset="0"/>
            </a:endParaRPr>
          </a:p>
          <a:p>
            <a:pPr algn="just" fontAlgn="auto">
              <a:spcAft>
                <a:spcPts val="0"/>
              </a:spcAft>
              <a:buFont typeface="Arial" pitchFamily="34" charset="0"/>
              <a:buNone/>
              <a:defRPr/>
            </a:pPr>
            <a:r>
              <a:rPr lang="ru-RU" sz="1600" dirty="0" smtClean="0">
                <a:solidFill>
                  <a:prstClr val="black"/>
                </a:solidFill>
                <a:latin typeface="Times New Roman" pitchFamily="18" charset="0"/>
                <a:cs typeface="Times New Roman" pitchFamily="18" charset="0"/>
              </a:rPr>
              <a:t>1</a:t>
            </a:r>
            <a:endParaRPr lang="ru-R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466838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Autofit/>
          </a:bodyPr>
          <a:lstStyle/>
          <a:p>
            <a:pPr algn="l"/>
            <a:r>
              <a:rPr lang="ru-RU" altLang="ru-RU" sz="2400" dirty="0">
                <a:solidFill>
                  <a:srgbClr val="002060"/>
                </a:solidFill>
                <a:latin typeface="Times New Roman" pitchFamily="18" charset="0"/>
                <a:cs typeface="Times New Roman" pitchFamily="18" charset="0"/>
              </a:rPr>
              <a:t>Основные этапы реализации методологии и технологии формирования универсальных учебных действий </a:t>
            </a:r>
            <a:endParaRPr lang="ru-RU" sz="24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9" name="Прямоугольник 8"/>
          <p:cNvSpPr/>
          <p:nvPr/>
        </p:nvSpPr>
        <p:spPr>
          <a:xfrm>
            <a:off x="1115616" y="1342021"/>
            <a:ext cx="7200800" cy="3171638"/>
          </a:xfrm>
          <a:prstGeom prst="rect">
            <a:avLst/>
          </a:prstGeom>
        </p:spPr>
        <p:txBody>
          <a:bodyPr wrap="square">
            <a:spAutoFit/>
          </a:bodyPr>
          <a:lstStyle/>
          <a:p>
            <a:pPr marL="342900" lvl="0" indent="-342900" algn="just" fontAlgn="auto">
              <a:spcBef>
                <a:spcPct val="20000"/>
              </a:spcBef>
              <a:spcAft>
                <a:spcPts val="0"/>
              </a:spcAft>
              <a:buFont typeface="Arial" pitchFamily="34" charset="0"/>
              <a:buChar char="•"/>
              <a:defRPr/>
            </a:pPr>
            <a:r>
              <a:rPr lang="ru-RU" sz="2400" dirty="0">
                <a:solidFill>
                  <a:prstClr val="black"/>
                </a:solidFill>
                <a:latin typeface="Times New Roman" pitchFamily="18" charset="0"/>
                <a:cs typeface="Times New Roman" pitchFamily="18" charset="0"/>
              </a:rPr>
              <a:t>Анализ учебников нового типа, реализующих технологию формирования конкретных видов и форм универсальных учебных действий в данной предметной </a:t>
            </a:r>
            <a:r>
              <a:rPr lang="ru-RU" sz="2400" dirty="0" smtClean="0">
                <a:solidFill>
                  <a:prstClr val="black"/>
                </a:solidFill>
                <a:latin typeface="Times New Roman" pitchFamily="18" charset="0"/>
                <a:cs typeface="Times New Roman" pitchFamily="18" charset="0"/>
              </a:rPr>
              <a:t>дисциплине;</a:t>
            </a:r>
          </a:p>
          <a:p>
            <a:pPr marL="342900" lvl="0" indent="-342900" algn="just" fontAlgn="auto">
              <a:spcBef>
                <a:spcPct val="20000"/>
              </a:spcBef>
              <a:spcAft>
                <a:spcPts val="0"/>
              </a:spcAft>
              <a:buFont typeface="Arial" pitchFamily="34" charset="0"/>
              <a:buChar char="•"/>
              <a:defRPr/>
            </a:pPr>
            <a:r>
              <a:rPr lang="ru-RU" sz="2400" dirty="0">
                <a:latin typeface="Times New Roman" pitchFamily="18" charset="0"/>
                <a:cs typeface="Times New Roman" pitchFamily="18" charset="0"/>
              </a:rPr>
              <a:t>с</a:t>
            </a:r>
            <a:r>
              <a:rPr lang="ru-RU" sz="2400" dirty="0" smtClean="0">
                <a:latin typeface="Times New Roman" pitchFamily="18" charset="0"/>
                <a:cs typeface="Times New Roman" pitchFamily="18" charset="0"/>
              </a:rPr>
              <a:t>оздание </a:t>
            </a:r>
            <a:r>
              <a:rPr lang="ru-RU" sz="2400" dirty="0">
                <a:latin typeface="Times New Roman" pitchFamily="18" charset="0"/>
                <a:cs typeface="Times New Roman" pitchFamily="18" charset="0"/>
              </a:rPr>
              <a:t>или корректировка системы </a:t>
            </a:r>
            <a:r>
              <a:rPr lang="ru-RU" sz="2400" dirty="0" smtClean="0">
                <a:latin typeface="Times New Roman" pitchFamily="18" charset="0"/>
                <a:cs typeface="Times New Roman" pitchFamily="18" charset="0"/>
              </a:rPr>
              <a:t>задач, решение </a:t>
            </a:r>
            <a:r>
              <a:rPr lang="ru-RU" sz="2400" dirty="0">
                <a:latin typeface="Times New Roman" pitchFamily="18" charset="0"/>
                <a:cs typeface="Times New Roman" pitchFamily="18" charset="0"/>
              </a:rPr>
              <a:t>которых обеспечивает формирование заданных свойств универсальных учебных действий</a:t>
            </a:r>
            <a:endParaRPr lang="ru-RU" sz="2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143213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fontScale="90000"/>
          </a:bodyPr>
          <a:lstStyle/>
          <a:p>
            <a:pPr algn="l"/>
            <a:r>
              <a:rPr lang="ru-RU" sz="2000" dirty="0" smtClean="0">
                <a:latin typeface="SL_Times New Roman"/>
              </a:rPr>
              <a:t/>
            </a:r>
            <a:br>
              <a:rPr lang="ru-RU" sz="2000" dirty="0" smtClean="0">
                <a:latin typeface="SL_Times New Roman"/>
              </a:rPr>
            </a:br>
            <a:r>
              <a:rPr lang="ru-RU" sz="2000" dirty="0" smtClean="0">
                <a:latin typeface="SL_Times New Roman"/>
              </a:rPr>
              <a:t>Рабочие </a:t>
            </a:r>
            <a:r>
              <a:rPr lang="ru-RU" sz="2000" dirty="0">
                <a:latin typeface="SL_Times New Roman"/>
              </a:rPr>
              <a:t>программы курсов внеурочной деятельности должны содержать (Приказ Министерства образования и науки Российской Федерации от 31.12.2015 № 1576</a:t>
            </a:r>
            <a:r>
              <a:rPr lang="ru-RU" sz="2000" dirty="0" smtClean="0">
                <a:latin typeface="SL_Times New Roman"/>
              </a:rPr>
              <a:t>):</a:t>
            </a:r>
            <a:r>
              <a:rPr lang="ru-RU" sz="2000" dirty="0">
                <a:latin typeface="SL_Times New Roman"/>
              </a:rPr>
              <a:t/>
            </a:r>
            <a:br>
              <a:rPr lang="ru-RU" sz="2000" dirty="0">
                <a:latin typeface="SL_Times New Roman"/>
              </a:rPr>
            </a:br>
            <a:endParaRPr lang="ru-RU" sz="20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4"/>
            <a:ext cx="7848872" cy="1477328"/>
          </a:xfrm>
          <a:prstGeom prst="rect">
            <a:avLst/>
          </a:prstGeom>
        </p:spPr>
        <p:txBody>
          <a:bodyPr wrap="square">
            <a:spAutoFit/>
          </a:bodyPr>
          <a:lstStyle/>
          <a:p>
            <a:endParaRPr lang="ru-RU" dirty="0">
              <a:solidFill>
                <a:prstClr val="black"/>
              </a:solidFill>
              <a:latin typeface="SL_Times New Roman"/>
            </a:endParaRPr>
          </a:p>
          <a:p>
            <a:r>
              <a:rPr lang="tt-RU" dirty="0">
                <a:solidFill>
                  <a:prstClr val="black"/>
                </a:solidFill>
                <a:latin typeface="SL_Times New Roman"/>
              </a:rPr>
              <a:t> </a:t>
            </a:r>
            <a:endParaRPr lang="ru-RU" dirty="0">
              <a:solidFill>
                <a:prstClr val="black"/>
              </a:solidFill>
              <a:latin typeface="SL_Times New Roman"/>
            </a:endParaRPr>
          </a:p>
          <a:p>
            <a:endParaRPr lang="ru-RU" dirty="0">
              <a:solidFill>
                <a:prstClr val="black"/>
              </a:solidFill>
            </a:endParaRPr>
          </a:p>
          <a:p>
            <a:endParaRPr lang="ru-RU" dirty="0">
              <a:solidFill>
                <a:prstClr val="black"/>
              </a:solidFill>
            </a:endParaRPr>
          </a:p>
          <a:p>
            <a:r>
              <a:rPr lang="ru-RU" dirty="0" smtClean="0">
                <a:solidFill>
                  <a:prstClr val="black"/>
                </a:solidFill>
              </a:rPr>
              <a:t> </a:t>
            </a:r>
            <a:endParaRPr lang="ru-RU" dirty="0">
              <a:solidFill>
                <a:prstClr val="black"/>
              </a:solidFill>
            </a:endParaRPr>
          </a:p>
        </p:txBody>
      </p:sp>
      <p:sp>
        <p:nvSpPr>
          <p:cNvPr id="7" name="Прямоугольник 6"/>
          <p:cNvSpPr/>
          <p:nvPr/>
        </p:nvSpPr>
        <p:spPr>
          <a:xfrm>
            <a:off x="827584" y="2413338"/>
            <a:ext cx="7704856" cy="3108543"/>
          </a:xfrm>
          <a:prstGeom prst="rect">
            <a:avLst/>
          </a:prstGeom>
        </p:spPr>
        <p:txBody>
          <a:bodyPr wrap="square">
            <a:spAutoFit/>
          </a:bodyPr>
          <a:lstStyle/>
          <a:p>
            <a:pPr algn="just"/>
            <a:r>
              <a:rPr lang="ru-RU" sz="2800" dirty="0">
                <a:latin typeface="Times New Roman" pitchFamily="18" charset="0"/>
                <a:cs typeface="Times New Roman" pitchFamily="18" charset="0"/>
              </a:rPr>
              <a:t>1) результаты освоения курса внеурочной деятельности;</a:t>
            </a:r>
          </a:p>
          <a:p>
            <a:pPr algn="just"/>
            <a:r>
              <a:rPr lang="ru-RU" sz="2800" dirty="0">
                <a:latin typeface="Times New Roman" pitchFamily="18" charset="0"/>
                <a:cs typeface="Times New Roman" pitchFamily="18" charset="0"/>
              </a:rPr>
              <a:t>2) содержание курса внеурочной деятельности с указанием форм организации и видов деятельности;</a:t>
            </a:r>
          </a:p>
          <a:p>
            <a:pPr algn="just"/>
            <a:r>
              <a:rPr lang="ru-RU" sz="2800" dirty="0">
                <a:latin typeface="Times New Roman" pitchFamily="18" charset="0"/>
                <a:cs typeface="Times New Roman" pitchFamily="18" charset="0"/>
              </a:rPr>
              <a:t>3) тематическое планирование.</a:t>
            </a:r>
          </a:p>
          <a:p>
            <a:pPr algn="just"/>
            <a:r>
              <a:rPr lang="ru-RU" sz="2800" dirty="0">
                <a:latin typeface="Times New Roman" pitchFamily="18" charset="0"/>
                <a:cs typeface="Times New Roman" pitchFamily="18" charset="0"/>
              </a:rPr>
              <a:t> </a:t>
            </a:r>
          </a:p>
        </p:txBody>
      </p:sp>
    </p:spTree>
    <p:extLst>
      <p:ext uri="{BB962C8B-B14F-4D97-AF65-F5344CB8AC3E}">
        <p14:creationId xmlns:p14="http://schemas.microsoft.com/office/powerpoint/2010/main" val="2706451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tt-RU" sz="3600" b="1" dirty="0" smtClean="0">
                <a:solidFill>
                  <a:srgbClr val="2A7E82"/>
                </a:solidFill>
              </a:rPr>
              <a:t>Төп үзенчәлекләр</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3"/>
            <a:ext cx="7848872" cy="2308324"/>
          </a:xfrm>
          <a:prstGeom prst="rect">
            <a:avLst/>
          </a:prstGeom>
        </p:spPr>
        <p:txBody>
          <a:bodyPr wrap="square">
            <a:spAutoFit/>
          </a:bodyPr>
          <a:lstStyle/>
          <a:p>
            <a:r>
              <a:rPr lang="ru-RU" sz="3600" dirty="0" err="1" smtClean="0">
                <a:solidFill>
                  <a:prstClr val="black"/>
                </a:solidFill>
                <a:latin typeface="Times New Roman" pitchFamily="18" charset="0"/>
                <a:cs typeface="Times New Roman" pitchFamily="18" charset="0"/>
              </a:rPr>
              <a:t>Системалы</a:t>
            </a:r>
            <a:r>
              <a:rPr lang="ru-RU" sz="3600" dirty="0" smtClean="0">
                <a:solidFill>
                  <a:prstClr val="black"/>
                </a:solidFill>
                <a:latin typeface="Times New Roman" pitchFamily="18" charset="0"/>
                <a:cs typeface="Times New Roman" pitchFamily="18" charset="0"/>
              </a:rPr>
              <a:t> – </a:t>
            </a:r>
            <a:r>
              <a:rPr lang="ru-RU" sz="3600" dirty="0" err="1">
                <a:solidFill>
                  <a:prstClr val="black"/>
                </a:solidFill>
                <a:latin typeface="Times New Roman" pitchFamily="18" charset="0"/>
                <a:cs typeface="Times New Roman" pitchFamily="18" charset="0"/>
              </a:rPr>
              <a:t>э</a:t>
            </a:r>
            <a:r>
              <a:rPr lang="ru-RU" sz="3600" dirty="0" err="1" smtClean="0">
                <a:solidFill>
                  <a:prstClr val="black"/>
                </a:solidFill>
                <a:latin typeface="Times New Roman" pitchFamily="18" charset="0"/>
                <a:cs typeface="Times New Roman" pitchFamily="18" charset="0"/>
              </a:rPr>
              <a:t>шлекле</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якын</a:t>
            </a:r>
            <a:r>
              <a:rPr lang="ru-RU" sz="3600" dirty="0" smtClean="0">
                <a:solidFill>
                  <a:prstClr val="black"/>
                </a:solidFill>
                <a:latin typeface="Times New Roman" pitchFamily="18" charset="0"/>
                <a:cs typeface="Times New Roman" pitchFamily="18" charset="0"/>
              </a:rPr>
              <a:t> кил</a:t>
            </a:r>
            <a:r>
              <a:rPr lang="tt-RU" sz="3600" dirty="0" smtClean="0">
                <a:solidFill>
                  <a:prstClr val="black"/>
                </a:solidFill>
                <a:latin typeface="Times New Roman" pitchFamily="18" charset="0"/>
                <a:cs typeface="Times New Roman" pitchFamily="18" charset="0"/>
              </a:rPr>
              <a:t>ү</a:t>
            </a:r>
            <a:r>
              <a:rPr lang="ru-RU" sz="3600" dirty="0" smtClean="0">
                <a:solidFill>
                  <a:prstClr val="black"/>
                </a:solidFill>
                <a:latin typeface="Times New Roman" pitchFamily="18" charset="0"/>
                <a:cs typeface="Times New Roman" pitchFamily="18" charset="0"/>
              </a:rPr>
              <a:t>;</a:t>
            </a:r>
          </a:p>
          <a:p>
            <a:r>
              <a:rPr lang="ru-RU" sz="3600" dirty="0" err="1" smtClean="0">
                <a:solidFill>
                  <a:prstClr val="black"/>
                </a:solidFill>
                <a:latin typeface="Times New Roman" pitchFamily="18" charset="0"/>
                <a:cs typeface="Times New Roman" pitchFamily="18" charset="0"/>
              </a:rPr>
              <a:t>Метапредмет</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нәтиҗәләре</a:t>
            </a:r>
            <a:r>
              <a:rPr lang="ru-RU" sz="3600" dirty="0" smtClean="0">
                <a:solidFill>
                  <a:prstClr val="black"/>
                </a:solidFill>
                <a:latin typeface="Times New Roman" pitchFamily="18" charset="0"/>
                <a:cs typeface="Times New Roman" pitchFamily="18" charset="0"/>
              </a:rPr>
              <a:t>;</a:t>
            </a:r>
          </a:p>
          <a:p>
            <a:r>
              <a:rPr lang="tt-RU" sz="3600" dirty="0" smtClean="0">
                <a:solidFill>
                  <a:prstClr val="black"/>
                </a:solidFill>
                <a:latin typeface="Times New Roman" pitchFamily="18" charset="0"/>
                <a:cs typeface="Times New Roman" pitchFamily="18" charset="0"/>
              </a:rPr>
              <a:t>Планлаштырылган нәтиҗәләрне яңача бәяләү системасы</a:t>
            </a:r>
            <a:endParaRPr lang="ru-RU" sz="36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4159557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sz="3600" b="1" dirty="0" err="1">
                <a:solidFill>
                  <a:srgbClr val="2A7E82"/>
                </a:solidFill>
              </a:rPr>
              <a:t>С</a:t>
            </a:r>
            <a:r>
              <a:rPr lang="ru-RU" sz="3600" b="1" dirty="0" err="1" smtClean="0">
                <a:solidFill>
                  <a:srgbClr val="2A7E82"/>
                </a:solidFill>
              </a:rPr>
              <a:t>истемалы</a:t>
            </a:r>
            <a:r>
              <a:rPr lang="ru-RU" sz="3600" b="1" dirty="0" smtClean="0">
                <a:solidFill>
                  <a:srgbClr val="2A7E82"/>
                </a:solidFill>
              </a:rPr>
              <a:t> – </a:t>
            </a:r>
            <a:r>
              <a:rPr lang="ru-RU" sz="3600" b="1" dirty="0" err="1" smtClean="0">
                <a:solidFill>
                  <a:srgbClr val="2A7E82"/>
                </a:solidFill>
              </a:rPr>
              <a:t>эшлекле</a:t>
            </a:r>
            <a:r>
              <a:rPr lang="ru-RU" sz="3600" b="1" dirty="0" smtClean="0">
                <a:solidFill>
                  <a:srgbClr val="2A7E82"/>
                </a:solidFill>
              </a:rPr>
              <a:t> </a:t>
            </a:r>
            <a:r>
              <a:rPr lang="ru-RU" sz="3600" b="1" dirty="0" err="1" smtClean="0">
                <a:solidFill>
                  <a:srgbClr val="2A7E82"/>
                </a:solidFill>
              </a:rPr>
              <a:t>якын</a:t>
            </a:r>
            <a:r>
              <a:rPr lang="ru-RU" sz="3600" b="1" dirty="0" smtClean="0">
                <a:solidFill>
                  <a:srgbClr val="2A7E82"/>
                </a:solidFill>
              </a:rPr>
              <a:t> кил</a:t>
            </a:r>
            <a:r>
              <a:rPr lang="tt-RU" sz="3600" b="1" dirty="0" smtClean="0">
                <a:solidFill>
                  <a:srgbClr val="2A7E82"/>
                </a:solidFill>
              </a:rPr>
              <a:t>ү</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3"/>
            <a:ext cx="7848872" cy="2308324"/>
          </a:xfrm>
          <a:prstGeom prst="rect">
            <a:avLst/>
          </a:prstGeom>
        </p:spPr>
        <p:txBody>
          <a:bodyPr wrap="square">
            <a:spAutoFit/>
          </a:bodyPr>
          <a:lstStyle/>
          <a:p>
            <a:r>
              <a:rPr lang="ru-RU" sz="3600" dirty="0" err="1" smtClean="0">
                <a:solidFill>
                  <a:prstClr val="black"/>
                </a:solidFill>
                <a:latin typeface="Times New Roman" pitchFamily="18" charset="0"/>
                <a:cs typeface="Times New Roman" pitchFamily="18" charset="0"/>
              </a:rPr>
              <a:t>Уку</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предметын</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эшлекле</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үзләштерү</a:t>
            </a:r>
            <a:r>
              <a:rPr lang="ru-RU" sz="3600" dirty="0" smtClean="0">
                <a:solidFill>
                  <a:prstClr val="black"/>
                </a:solidFill>
                <a:latin typeface="Times New Roman" pitchFamily="18" charset="0"/>
                <a:cs typeface="Times New Roman" pitchFamily="18" charset="0"/>
              </a:rPr>
              <a:t>:</a:t>
            </a:r>
          </a:p>
          <a:p>
            <a:r>
              <a:rPr lang="ru-RU" sz="3600" dirty="0" err="1">
                <a:solidFill>
                  <a:prstClr val="black"/>
                </a:solidFill>
                <a:latin typeface="Times New Roman" pitchFamily="18" charset="0"/>
                <a:cs typeface="Times New Roman" pitchFamily="18" charset="0"/>
              </a:rPr>
              <a:t>б</a:t>
            </a:r>
            <a:r>
              <a:rPr lang="ru-RU" sz="3600" dirty="0" err="1" smtClean="0">
                <a:solidFill>
                  <a:prstClr val="black"/>
                </a:solidFill>
                <a:latin typeface="Times New Roman" pitchFamily="18" charset="0"/>
                <a:cs typeface="Times New Roman" pitchFamily="18" charset="0"/>
              </a:rPr>
              <a:t>арлык</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укучыларны</a:t>
            </a:r>
            <a:r>
              <a:rPr lang="ru-RU" sz="3600" dirty="0" smtClean="0">
                <a:solidFill>
                  <a:prstClr val="black"/>
                </a:solidFill>
                <a:latin typeface="Times New Roman" pitchFamily="18" charset="0"/>
                <a:cs typeface="Times New Roman" pitchFamily="18" charset="0"/>
              </a:rPr>
              <a:t> да </a:t>
            </a:r>
            <a:r>
              <a:rPr lang="ru-RU" sz="3600" dirty="0" err="1" smtClean="0">
                <a:solidFill>
                  <a:prstClr val="black"/>
                </a:solidFill>
                <a:latin typeface="Times New Roman" pitchFamily="18" charset="0"/>
                <a:cs typeface="Times New Roman" pitchFamily="18" charset="0"/>
              </a:rPr>
              <a:t>уку</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эшчәнлегенә</a:t>
            </a:r>
            <a:r>
              <a:rPr lang="ru-RU" sz="3600" dirty="0" smtClean="0">
                <a:solidFill>
                  <a:prstClr val="black"/>
                </a:solidFill>
                <a:latin typeface="Times New Roman" pitchFamily="18" charset="0"/>
                <a:cs typeface="Times New Roman" pitchFamily="18" charset="0"/>
              </a:rPr>
              <a:t> </a:t>
            </a:r>
            <a:r>
              <a:rPr lang="ru-RU" sz="3600" dirty="0" err="1" smtClean="0">
                <a:solidFill>
                  <a:prstClr val="black"/>
                </a:solidFill>
                <a:latin typeface="Times New Roman" pitchFamily="18" charset="0"/>
                <a:cs typeface="Times New Roman" pitchFamily="18" charset="0"/>
              </a:rPr>
              <a:t>тарту</a:t>
            </a:r>
            <a:r>
              <a:rPr lang="ru-RU" sz="3600" dirty="0" smtClean="0">
                <a:solidFill>
                  <a:prstClr val="black"/>
                </a:solidFill>
                <a:latin typeface="Times New Roman" pitchFamily="18" charset="0"/>
                <a:cs typeface="Times New Roman" pitchFamily="18" charset="0"/>
              </a:rPr>
              <a:t>;</a:t>
            </a:r>
          </a:p>
          <a:p>
            <a:r>
              <a:rPr lang="tt-RU" sz="3600" dirty="0">
                <a:solidFill>
                  <a:prstClr val="black"/>
                </a:solidFill>
                <a:latin typeface="Times New Roman" pitchFamily="18" charset="0"/>
                <a:cs typeface="Times New Roman" pitchFamily="18" charset="0"/>
              </a:rPr>
              <a:t>у</a:t>
            </a:r>
            <a:r>
              <a:rPr lang="tt-RU" sz="3600" dirty="0" smtClean="0">
                <a:solidFill>
                  <a:prstClr val="black"/>
                </a:solidFill>
                <a:latin typeface="Times New Roman" pitchFamily="18" charset="0"/>
                <a:cs typeface="Times New Roman" pitchFamily="18" charset="0"/>
              </a:rPr>
              <a:t>ку һәм проблемалы ситуация тудыру</a:t>
            </a:r>
            <a:endParaRPr lang="ru-RU" sz="3600" dirty="0" smtClean="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184917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just"/>
            <a:r>
              <a:rPr lang="ru-RU" sz="1400" kern="0" dirty="0" err="1" smtClean="0">
                <a:solidFill>
                  <a:srgbClr val="000000"/>
                </a:solidFill>
                <a:latin typeface="Times New Roman"/>
              </a:rPr>
              <a:t>Биремнәрнең</a:t>
            </a:r>
            <a:r>
              <a:rPr lang="ru-RU" sz="1400" kern="0" dirty="0" smtClean="0">
                <a:solidFill>
                  <a:srgbClr val="000000"/>
                </a:solidFill>
                <a:latin typeface="Times New Roman"/>
              </a:rPr>
              <a:t> </a:t>
            </a:r>
            <a:r>
              <a:rPr lang="ru-RU" sz="1400" kern="0" dirty="0" err="1" smtClean="0">
                <a:solidFill>
                  <a:srgbClr val="000000"/>
                </a:solidFill>
                <a:latin typeface="Times New Roman"/>
              </a:rPr>
              <a:t>методологик</a:t>
            </a:r>
            <a:r>
              <a:rPr lang="ru-RU" sz="1400" kern="0" dirty="0" smtClean="0">
                <a:solidFill>
                  <a:srgbClr val="000000"/>
                </a:solidFill>
                <a:latin typeface="Times New Roman"/>
              </a:rPr>
              <a:t> </a:t>
            </a:r>
            <a:r>
              <a:rPr lang="ru-RU" sz="1400" kern="0" dirty="0" err="1" smtClean="0">
                <a:solidFill>
                  <a:srgbClr val="000000"/>
                </a:solidFill>
                <a:latin typeface="Times New Roman"/>
              </a:rPr>
              <a:t>системасы</a:t>
            </a:r>
            <a:r>
              <a:rPr lang="ru-RU" sz="1400" kern="0" dirty="0" smtClean="0">
                <a:solidFill>
                  <a:srgbClr val="000000"/>
                </a:solidFill>
                <a:latin typeface="Times New Roman"/>
              </a:rPr>
              <a:t>:</a:t>
            </a:r>
            <a:br>
              <a:rPr lang="ru-RU" sz="1400" kern="0" dirty="0" smtClean="0">
                <a:solidFill>
                  <a:srgbClr val="000000"/>
                </a:solidFill>
                <a:latin typeface="Times New Roman"/>
              </a:rPr>
            </a:br>
            <a:r>
              <a:rPr lang="ru-RU" sz="1400" kern="0" dirty="0" err="1">
                <a:solidFill>
                  <a:srgbClr val="000000"/>
                </a:solidFill>
                <a:latin typeface="Times New Roman"/>
              </a:rPr>
              <a:t>т</a:t>
            </a:r>
            <a:r>
              <a:rPr lang="ru-RU" sz="1400" kern="0" dirty="0" err="1" smtClean="0">
                <a:solidFill>
                  <a:srgbClr val="000000"/>
                </a:solidFill>
                <a:latin typeface="Times New Roman"/>
              </a:rPr>
              <a:t>өп</a:t>
            </a:r>
            <a:r>
              <a:rPr lang="ru-RU" sz="1400" kern="0" dirty="0" smtClean="0">
                <a:solidFill>
                  <a:srgbClr val="000000"/>
                </a:solidFill>
                <a:latin typeface="Times New Roman"/>
              </a:rPr>
              <a:t> </a:t>
            </a:r>
            <a:r>
              <a:rPr lang="ru-RU" sz="1400" kern="0" dirty="0">
                <a:solidFill>
                  <a:srgbClr val="000000"/>
                </a:solidFill>
                <a:latin typeface="Times New Roman"/>
              </a:rPr>
              <a:t>принцип — </a:t>
            </a:r>
            <a:r>
              <a:rPr lang="ru-RU" sz="1400" kern="0" dirty="0" err="1" smtClean="0">
                <a:solidFill>
                  <a:srgbClr val="000000"/>
                </a:solidFill>
                <a:latin typeface="Times New Roman"/>
              </a:rPr>
              <a:t>уку</a:t>
            </a:r>
            <a:r>
              <a:rPr lang="ru-RU" sz="1400" kern="0" dirty="0" smtClean="0">
                <a:solidFill>
                  <a:srgbClr val="000000"/>
                </a:solidFill>
                <a:latin typeface="Times New Roman"/>
              </a:rPr>
              <a:t> материалы </a:t>
            </a:r>
            <a:r>
              <a:rPr lang="ru-RU" sz="1400" kern="0" dirty="0" err="1" smtClean="0">
                <a:solidFill>
                  <a:srgbClr val="000000"/>
                </a:solidFill>
                <a:latin typeface="Times New Roman"/>
              </a:rPr>
              <a:t>эчтәлеген</a:t>
            </a:r>
            <a:r>
              <a:rPr lang="ru-RU" sz="1400" kern="0" dirty="0" smtClean="0">
                <a:solidFill>
                  <a:srgbClr val="000000"/>
                </a:solidFill>
                <a:latin typeface="Times New Roman"/>
              </a:rPr>
              <a:t>, </a:t>
            </a:r>
            <a:r>
              <a:rPr lang="ru-RU" sz="1400" kern="0" dirty="0" err="1" smtClean="0">
                <a:solidFill>
                  <a:srgbClr val="000000"/>
                </a:solidFill>
                <a:latin typeface="Times New Roman"/>
              </a:rPr>
              <a:t>аны</a:t>
            </a:r>
            <a:r>
              <a:rPr lang="ru-RU" sz="1400" kern="0" dirty="0" smtClean="0">
                <a:solidFill>
                  <a:srgbClr val="000000"/>
                </a:solidFill>
                <a:latin typeface="Times New Roman"/>
              </a:rPr>
              <a:t> </a:t>
            </a:r>
            <a:r>
              <a:rPr lang="ru-RU" sz="1400" kern="0" dirty="0" err="1" smtClean="0">
                <a:solidFill>
                  <a:srgbClr val="000000"/>
                </a:solidFill>
                <a:latin typeface="Times New Roman"/>
              </a:rPr>
              <a:t>тәкъдим</a:t>
            </a:r>
            <a:r>
              <a:rPr lang="ru-RU" sz="1400" kern="0" dirty="0" smtClean="0">
                <a:solidFill>
                  <a:srgbClr val="000000"/>
                </a:solidFill>
                <a:latin typeface="Times New Roman"/>
              </a:rPr>
              <a:t> </a:t>
            </a:r>
            <a:r>
              <a:rPr lang="ru-RU" sz="1400" kern="0" dirty="0" err="1" smtClean="0">
                <a:solidFill>
                  <a:srgbClr val="000000"/>
                </a:solidFill>
                <a:latin typeface="Times New Roman"/>
              </a:rPr>
              <a:t>итүне</a:t>
            </a:r>
            <a:r>
              <a:rPr lang="ru-RU" sz="1400" kern="0" dirty="0" smtClean="0">
                <a:solidFill>
                  <a:srgbClr val="000000"/>
                </a:solidFill>
                <a:latin typeface="Times New Roman"/>
              </a:rPr>
              <a:t>, </a:t>
            </a:r>
            <a:r>
              <a:rPr lang="ru-RU" sz="1400" kern="0" dirty="0" err="1" smtClean="0">
                <a:solidFill>
                  <a:srgbClr val="000000"/>
                </a:solidFill>
                <a:latin typeface="Times New Roman"/>
              </a:rPr>
              <a:t>белемнәрне</a:t>
            </a:r>
            <a:r>
              <a:rPr lang="ru-RU" sz="1400" kern="0" dirty="0" smtClean="0">
                <a:solidFill>
                  <a:srgbClr val="000000"/>
                </a:solidFill>
                <a:latin typeface="Times New Roman"/>
              </a:rPr>
              <a:t>  </a:t>
            </a:r>
            <a:r>
              <a:rPr lang="ru-RU" sz="1400" kern="0" dirty="0" err="1" smtClean="0">
                <a:solidFill>
                  <a:srgbClr val="000000"/>
                </a:solidFill>
                <a:latin typeface="Times New Roman"/>
              </a:rPr>
              <a:t>үзләштерү</a:t>
            </a:r>
            <a:r>
              <a:rPr lang="ru-RU" sz="1400" kern="0" dirty="0" smtClean="0">
                <a:solidFill>
                  <a:srgbClr val="000000"/>
                </a:solidFill>
                <a:latin typeface="Times New Roman"/>
              </a:rPr>
              <a:t> </a:t>
            </a:r>
            <a:r>
              <a:rPr lang="ru-RU" sz="1400" kern="0" dirty="0" err="1" smtClean="0">
                <a:solidFill>
                  <a:srgbClr val="000000"/>
                </a:solidFill>
                <a:latin typeface="Times New Roman"/>
              </a:rPr>
              <a:t>методларын</a:t>
            </a:r>
            <a:r>
              <a:rPr lang="ru-RU" sz="1400" kern="0" dirty="0" smtClean="0">
                <a:solidFill>
                  <a:srgbClr val="000000"/>
                </a:solidFill>
                <a:latin typeface="Times New Roman"/>
              </a:rPr>
              <a:t> </a:t>
            </a:r>
            <a:r>
              <a:rPr lang="ru-RU" sz="1400" kern="0" dirty="0" err="1" smtClean="0">
                <a:solidFill>
                  <a:srgbClr val="000000"/>
                </a:solidFill>
                <a:latin typeface="Times New Roman"/>
              </a:rPr>
              <a:t>укучыларны</a:t>
            </a:r>
            <a:r>
              <a:rPr lang="ru-RU" sz="1400" kern="0" dirty="0" smtClean="0">
                <a:solidFill>
                  <a:srgbClr val="000000"/>
                </a:solidFill>
                <a:latin typeface="Times New Roman"/>
              </a:rPr>
              <a:t> </a:t>
            </a:r>
            <a:r>
              <a:rPr lang="ru-RU" sz="1400" kern="0" dirty="0" err="1" smtClean="0">
                <a:solidFill>
                  <a:srgbClr val="000000"/>
                </a:solidFill>
                <a:latin typeface="Times New Roman"/>
              </a:rPr>
              <a:t>уку</a:t>
            </a:r>
            <a:r>
              <a:rPr lang="ru-RU" sz="1400" kern="0" dirty="0" smtClean="0">
                <a:solidFill>
                  <a:srgbClr val="000000"/>
                </a:solidFill>
                <a:latin typeface="Times New Roman"/>
              </a:rPr>
              <a:t> </a:t>
            </a:r>
            <a:r>
              <a:rPr lang="ru-RU" sz="1400" kern="0" dirty="0" err="1" smtClean="0">
                <a:solidFill>
                  <a:srgbClr val="000000"/>
                </a:solidFill>
                <a:latin typeface="Times New Roman"/>
              </a:rPr>
              <a:t>эшчәнлегенә</a:t>
            </a:r>
            <a:r>
              <a:rPr lang="ru-RU" sz="1400" kern="0" dirty="0" smtClean="0">
                <a:solidFill>
                  <a:srgbClr val="000000"/>
                </a:solidFill>
                <a:latin typeface="Times New Roman"/>
              </a:rPr>
              <a:t> </a:t>
            </a:r>
            <a:r>
              <a:rPr lang="ru-RU" sz="1400" kern="0" dirty="0" err="1" smtClean="0">
                <a:solidFill>
                  <a:srgbClr val="000000"/>
                </a:solidFill>
                <a:latin typeface="Times New Roman"/>
              </a:rPr>
              <a:t>тартканда</a:t>
            </a:r>
            <a:r>
              <a:rPr lang="ru-RU" sz="1400" kern="0" dirty="0" smtClean="0">
                <a:solidFill>
                  <a:srgbClr val="000000"/>
                </a:solidFill>
                <a:latin typeface="Times New Roman"/>
              </a:rPr>
              <a:t> </a:t>
            </a:r>
            <a:r>
              <a:rPr lang="ru-RU" sz="1400" kern="0" dirty="0" err="1" smtClean="0">
                <a:solidFill>
                  <a:srgbClr val="000000"/>
                </a:solidFill>
                <a:latin typeface="Times New Roman"/>
              </a:rPr>
              <a:t>билгеле</a:t>
            </a:r>
            <a:r>
              <a:rPr lang="ru-RU" sz="1400" kern="0" dirty="0" smtClean="0">
                <a:solidFill>
                  <a:srgbClr val="000000"/>
                </a:solidFill>
                <a:latin typeface="Times New Roman"/>
              </a:rPr>
              <a:t> </a:t>
            </a:r>
            <a:r>
              <a:rPr lang="ru-RU" sz="1400" kern="0" dirty="0" err="1" smtClean="0">
                <a:solidFill>
                  <a:srgbClr val="000000"/>
                </a:solidFill>
                <a:latin typeface="Times New Roman"/>
              </a:rPr>
              <a:t>төгәл</a:t>
            </a:r>
            <a:r>
              <a:rPr lang="ru-RU" sz="1400" kern="0" dirty="0" smtClean="0">
                <a:solidFill>
                  <a:srgbClr val="000000"/>
                </a:solidFill>
                <a:latin typeface="Times New Roman"/>
              </a:rPr>
              <a:t> </a:t>
            </a:r>
            <a:r>
              <a:rPr lang="ru-RU" sz="1400" kern="0" dirty="0" err="1" smtClean="0">
                <a:solidFill>
                  <a:srgbClr val="000000"/>
                </a:solidFill>
                <a:latin typeface="Times New Roman"/>
              </a:rPr>
              <a:t>нәтиҗәне</a:t>
            </a:r>
            <a:r>
              <a:rPr lang="ru-RU" sz="1400" kern="0" dirty="0" smtClean="0">
                <a:solidFill>
                  <a:srgbClr val="000000"/>
                </a:solidFill>
                <a:latin typeface="Times New Roman"/>
              </a:rPr>
              <a:t> </a:t>
            </a:r>
            <a:r>
              <a:rPr lang="ru-RU" sz="1400" kern="0" dirty="0" err="1" smtClean="0">
                <a:solidFill>
                  <a:srgbClr val="000000"/>
                </a:solidFill>
                <a:latin typeface="Times New Roman"/>
              </a:rPr>
              <a:t>күздә</a:t>
            </a:r>
            <a:r>
              <a:rPr lang="ru-RU" sz="1400" kern="0" dirty="0" smtClean="0">
                <a:solidFill>
                  <a:srgbClr val="000000"/>
                </a:solidFill>
                <a:latin typeface="Times New Roman"/>
              </a:rPr>
              <a:t> </a:t>
            </a:r>
            <a:r>
              <a:rPr lang="ru-RU" sz="1400" kern="0" dirty="0" err="1" smtClean="0">
                <a:solidFill>
                  <a:srgbClr val="000000"/>
                </a:solidFill>
                <a:latin typeface="Times New Roman"/>
              </a:rPr>
              <a:t>тотып</a:t>
            </a:r>
            <a:r>
              <a:rPr lang="ru-RU" sz="1400" kern="0" dirty="0" smtClean="0">
                <a:solidFill>
                  <a:srgbClr val="000000"/>
                </a:solidFill>
                <a:latin typeface="Times New Roman"/>
              </a:rPr>
              <a:t>,  </a:t>
            </a:r>
            <a:r>
              <a:rPr lang="ru-RU" sz="1400" kern="0" dirty="0" err="1" smtClean="0">
                <a:solidFill>
                  <a:srgbClr val="000000"/>
                </a:solidFill>
                <a:latin typeface="Times New Roman"/>
              </a:rPr>
              <a:t>юнәлтергә</a:t>
            </a:r>
            <a:endParaRPr lang="ru-RU" sz="3600" b="1" dirty="0">
              <a:solidFill>
                <a:srgbClr val="2A7E82"/>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sp>
        <p:nvSpPr>
          <p:cNvPr id="3" name="Прямоугольник 2"/>
          <p:cNvSpPr/>
          <p:nvPr/>
        </p:nvSpPr>
        <p:spPr>
          <a:xfrm>
            <a:off x="1043608" y="1166843"/>
            <a:ext cx="7848872" cy="646331"/>
          </a:xfrm>
          <a:prstGeom prst="rect">
            <a:avLst/>
          </a:prstGeom>
        </p:spPr>
        <p:txBody>
          <a:bodyPr wrap="square">
            <a:spAutoFit/>
          </a:bodyPr>
          <a:lstStyle/>
          <a:p>
            <a:endParaRPr lang="ru-RU" sz="3600" dirty="0" smtClean="0">
              <a:solidFill>
                <a:prstClr val="black"/>
              </a:solidFill>
              <a:latin typeface="Times New Roman" pitchFamily="18" charset="0"/>
              <a:cs typeface="Times New Roman" pitchFamily="18" charset="0"/>
            </a:endParaRPr>
          </a:p>
        </p:txBody>
      </p:sp>
      <p:pic>
        <p:nvPicPr>
          <p:cNvPr id="9" name="Рисунок 12" descr="E:\Документы Гузалия\школьные фотографии\Газизова Г.Ф. фотки\SDC10739.JPG"/>
          <p:cNvPicPr>
            <a:picLocks noChangeAspect="1" noChangeArrowheads="1"/>
          </p:cNvPicPr>
          <p:nvPr/>
        </p:nvPicPr>
        <p:blipFill>
          <a:blip r:embed="rId4"/>
          <a:srcRect/>
          <a:stretch>
            <a:fillRect/>
          </a:stretch>
        </p:blipFill>
        <p:spPr bwMode="auto">
          <a:xfrm>
            <a:off x="2923322" y="2665223"/>
            <a:ext cx="2303462" cy="1871663"/>
          </a:xfrm>
          <a:prstGeom prst="rect">
            <a:avLst/>
          </a:prstGeom>
          <a:ln w="19050">
            <a:solidFill>
              <a:sysClr val="windowText" lastClr="000000"/>
            </a:solidFill>
          </a:ln>
          <a:effectLst>
            <a:outerShdw blurRad="292100" dist="139700" dir="2700000" algn="tl" rotWithShape="0">
              <a:srgbClr val="333333">
                <a:alpha val="65000"/>
              </a:srgbClr>
            </a:outerShdw>
          </a:effectLst>
        </p:spPr>
      </p:pic>
      <p:sp>
        <p:nvSpPr>
          <p:cNvPr id="10" name="Объект 3"/>
          <p:cNvSpPr txBox="1">
            <a:spLocks/>
          </p:cNvSpPr>
          <p:nvPr/>
        </p:nvSpPr>
        <p:spPr bwMode="auto">
          <a:xfrm>
            <a:off x="971600" y="1578161"/>
            <a:ext cx="1857400" cy="1180727"/>
          </a:xfrm>
          <a:prstGeom prst="roundRect">
            <a:avLst>
              <a:gd name="adj" fmla="val 8478"/>
            </a:avLst>
          </a:prstGeom>
          <a:noFill/>
          <a:ln w="19050" cap="flat" cmpd="sng" algn="ctr">
            <a:solidFill>
              <a:srgbClr val="C00000"/>
            </a:solidFill>
            <a:prstDash val="soli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scene3d>
              <a:camera prst="orthographicFront"/>
              <a:lightRig rig="threePt" dir="t"/>
            </a:scene3d>
            <a:sp3d extrusionH="57150">
              <a:bevelT w="82550" h="38100" prst="coolSlant"/>
            </a:sp3d>
          </a:bodyPr>
          <a:lst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lt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lt1"/>
                </a:solidFill>
                <a:latin typeface="+mn-lt"/>
                <a:ea typeface="+mn-ea"/>
                <a:cs typeface="+mn-cs"/>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lt1"/>
                </a:solidFill>
                <a:latin typeface="+mn-lt"/>
                <a:ea typeface="+mn-ea"/>
                <a:cs typeface="+mn-cs"/>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
                <a:srgbClr val="B2B2B2"/>
              </a:buClr>
              <a:buSzPct val="90000"/>
              <a:buFont typeface="Wingdings" pitchFamily="2" charset="2"/>
              <a:buNone/>
              <a:tabLst/>
              <a:defRPr/>
            </a:pP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Уку</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a:t>
            </a: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мәсьәләсен</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a:t>
            </a: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һәр</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a:t>
            </a: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дәрестә</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кую(тема-</a:t>
            </a: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сорау</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a:t>
            </a:r>
            <a:r>
              <a:rPr kumimoji="0" lang="ru-RU" sz="1400" b="0" i="0" u="none" strike="noStrike" kern="0" cap="none" spc="0" normalizeH="0" baseline="0" noProof="0" dirty="0" err="1" smtClean="0">
                <a:ln>
                  <a:noFill/>
                </a:ln>
                <a:solidFill>
                  <a:srgbClr val="000000"/>
                </a:solidFill>
                <a:effectLst/>
                <a:uLnTx/>
                <a:uFillTx/>
                <a:latin typeface="Times New Roman"/>
                <a:ea typeface="+mn-ea"/>
                <a:cs typeface="Arial" pitchFamily="34" charset="0"/>
              </a:rPr>
              <a:t>проблемалы</a:t>
            </a:r>
            <a:r>
              <a:rPr kumimoji="0" lang="ru-RU" sz="1400" b="0" i="0" u="none" strike="noStrike" kern="0" cap="none" spc="0" normalizeH="0" baseline="0" noProof="0" dirty="0" smtClean="0">
                <a:ln>
                  <a:noFill/>
                </a:ln>
                <a:solidFill>
                  <a:srgbClr val="000000"/>
                </a:solidFill>
                <a:effectLst/>
                <a:uLnTx/>
                <a:uFillTx/>
                <a:latin typeface="Times New Roman"/>
                <a:ea typeface="+mn-ea"/>
                <a:cs typeface="Arial" pitchFamily="34" charset="0"/>
              </a:rPr>
              <a:t> ситуация)</a:t>
            </a:r>
            <a:endParaRPr kumimoji="0" lang="ru-RU" sz="1400" b="0" i="0" u="none" strike="noStrike" kern="0" cap="none" spc="0" normalizeH="0" baseline="0" noProof="0" dirty="0">
              <a:ln>
                <a:noFill/>
              </a:ln>
              <a:solidFill>
                <a:srgbClr val="000000"/>
              </a:solidFill>
              <a:effectLst/>
              <a:uLnTx/>
              <a:uFillTx/>
              <a:latin typeface="Times New Roman"/>
              <a:ea typeface="+mn-ea"/>
              <a:cs typeface="Arial" pitchFamily="34" charset="0"/>
            </a:endParaRPr>
          </a:p>
        </p:txBody>
      </p:sp>
      <p:sp>
        <p:nvSpPr>
          <p:cNvPr id="11" name="Скругленный прямоугольник 10"/>
          <p:cNvSpPr/>
          <p:nvPr/>
        </p:nvSpPr>
        <p:spPr>
          <a:xfrm>
            <a:off x="1011635" y="4467722"/>
            <a:ext cx="2016125" cy="1223963"/>
          </a:xfrm>
          <a:prstGeom prst="roundRect">
            <a:avLst>
              <a:gd name="adj" fmla="val 8478"/>
            </a:avLst>
          </a:prstGeom>
          <a:noFill/>
          <a:ln w="19050" cap="flat" cmpd="sng" algn="ctr">
            <a:solidFill>
              <a:srgbClr val="FFC000"/>
            </a:solidFill>
            <a:prstDash val="solid"/>
          </a:ln>
          <a:effectLst/>
        </p:spPr>
        <p:txBody>
          <a:bodyPr anchor="ctr"/>
          <a:lstStyle/>
          <a:p>
            <a:pPr algn="ctr" fontAlgn="auto">
              <a:spcBef>
                <a:spcPts val="0"/>
              </a:spcBef>
              <a:spcAft>
                <a:spcPts val="0"/>
              </a:spcAft>
              <a:defRPr/>
            </a:pPr>
            <a:r>
              <a:rPr lang="ru-RU" sz="1400" kern="0" dirty="0" err="1" smtClean="0">
                <a:solidFill>
                  <a:sysClr val="windowText" lastClr="000000"/>
                </a:solidFill>
                <a:latin typeface="Times New Roman"/>
                <a:cs typeface="Arial" pitchFamily="34" charset="0"/>
              </a:rPr>
              <a:t>Биремнәр</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һәм</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сораулар</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укучыдан</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билгеле</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бер</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гамәл</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башкаруны</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таләп</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итәргә</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тиеш</a:t>
            </a:r>
            <a:endParaRPr lang="ru-RU" sz="1400" kern="0" dirty="0">
              <a:solidFill>
                <a:sysClr val="windowText" lastClr="000000"/>
              </a:solidFill>
              <a:latin typeface="Times New Roman"/>
              <a:cs typeface="Arial" pitchFamily="34" charset="0"/>
            </a:endParaRPr>
          </a:p>
        </p:txBody>
      </p:sp>
      <p:sp>
        <p:nvSpPr>
          <p:cNvPr id="12" name="Скругленный прямоугольник 11"/>
          <p:cNvSpPr/>
          <p:nvPr/>
        </p:nvSpPr>
        <p:spPr>
          <a:xfrm>
            <a:off x="5292725" y="1628775"/>
            <a:ext cx="2016125" cy="1079500"/>
          </a:xfrm>
          <a:prstGeom prst="roundRect">
            <a:avLst>
              <a:gd name="adj" fmla="val 8478"/>
            </a:avLst>
          </a:prstGeom>
          <a:noFill/>
          <a:ln w="19050" cap="flat" cmpd="sng" algn="ctr">
            <a:solidFill>
              <a:srgbClr val="00B0F0"/>
            </a:solidFill>
            <a:prstDash val="solid"/>
          </a:ln>
          <a:effectLst/>
        </p:spPr>
        <p:txBody>
          <a:bodyPr anchor="ctr"/>
          <a:lstStyle/>
          <a:p>
            <a:pPr algn="ctr" fontAlgn="auto">
              <a:spcBef>
                <a:spcPts val="0"/>
              </a:spcBef>
              <a:spcAft>
                <a:spcPts val="0"/>
              </a:spcAft>
              <a:defRPr/>
            </a:pPr>
            <a:r>
              <a:rPr lang="ru-RU" sz="1400" kern="0" dirty="0" err="1" smtClean="0">
                <a:solidFill>
                  <a:sysClr val="windowText" lastClr="000000"/>
                </a:solidFill>
                <a:latin typeface="Times New Roman"/>
                <a:cs typeface="Arial" pitchFamily="34" charset="0"/>
              </a:rPr>
              <a:t>Төркемнәрдә</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парлап</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эшчәнлеккә</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биремнәр</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тәкъдим</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итү</a:t>
            </a:r>
            <a:endParaRPr lang="ru-RU" sz="1400" kern="0" dirty="0">
              <a:solidFill>
                <a:sysClr val="windowText" lastClr="000000"/>
              </a:solidFill>
              <a:latin typeface="Times New Roman"/>
              <a:cs typeface="Arial" pitchFamily="34" charset="0"/>
            </a:endParaRPr>
          </a:p>
        </p:txBody>
      </p:sp>
      <p:sp>
        <p:nvSpPr>
          <p:cNvPr id="13" name="Скругленный прямоугольник 12"/>
          <p:cNvSpPr/>
          <p:nvPr/>
        </p:nvSpPr>
        <p:spPr>
          <a:xfrm>
            <a:off x="5298267" y="4513700"/>
            <a:ext cx="2016125" cy="1152525"/>
          </a:xfrm>
          <a:prstGeom prst="roundRect">
            <a:avLst>
              <a:gd name="adj" fmla="val 8478"/>
            </a:avLst>
          </a:prstGeom>
          <a:noFill/>
          <a:ln w="19050" cap="flat" cmpd="sng" algn="ctr">
            <a:solidFill>
              <a:srgbClr val="00B050"/>
            </a:solidFill>
            <a:prstDash val="solid"/>
          </a:ln>
          <a:effectLst/>
        </p:spPr>
        <p:txBody>
          <a:bodyPr anchor="ctr"/>
          <a:lstStyle/>
          <a:p>
            <a:pPr algn="ctr" fontAlgn="auto">
              <a:spcBef>
                <a:spcPts val="0"/>
              </a:spcBef>
              <a:spcAft>
                <a:spcPts val="0"/>
              </a:spcAft>
              <a:defRPr/>
            </a:pPr>
            <a:r>
              <a:rPr lang="ru-RU" sz="1100" kern="0" dirty="0" err="1" smtClean="0">
                <a:solidFill>
                  <a:sysClr val="windowText" lastClr="000000"/>
                </a:solidFill>
                <a:latin typeface="Times New Roman"/>
                <a:cs typeface="Arial" pitchFamily="34" charset="0"/>
              </a:rPr>
              <a:t>Биремнәр</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мәгълүмат</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эзләүне</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белем</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алу</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чыгнакларыннан</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файдалана</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белүне</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мәгълүмати-белем</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алу</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даирәсен</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куллануны</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күздә</a:t>
            </a:r>
            <a:r>
              <a:rPr lang="ru-RU" sz="1100" kern="0" dirty="0" smtClean="0">
                <a:solidFill>
                  <a:sysClr val="windowText" lastClr="000000"/>
                </a:solidFill>
                <a:latin typeface="Times New Roman"/>
                <a:cs typeface="Arial" pitchFamily="34" charset="0"/>
              </a:rPr>
              <a:t> </a:t>
            </a:r>
            <a:r>
              <a:rPr lang="ru-RU" sz="1100" kern="0" dirty="0" err="1" smtClean="0">
                <a:solidFill>
                  <a:sysClr val="windowText" lastClr="000000"/>
                </a:solidFill>
                <a:latin typeface="Times New Roman"/>
                <a:cs typeface="Arial" pitchFamily="34" charset="0"/>
              </a:rPr>
              <a:t>тота</a:t>
            </a:r>
            <a:endParaRPr lang="ru-RU" sz="1100" kern="0" dirty="0">
              <a:solidFill>
                <a:sysClr val="windowText" lastClr="000000"/>
              </a:solidFill>
              <a:latin typeface="Times New Roman"/>
              <a:cs typeface="Arial" pitchFamily="34" charset="0"/>
            </a:endParaRPr>
          </a:p>
        </p:txBody>
      </p:sp>
      <p:sp>
        <p:nvSpPr>
          <p:cNvPr id="14" name="Скругленный прямоугольник 13"/>
          <p:cNvSpPr/>
          <p:nvPr/>
        </p:nvSpPr>
        <p:spPr>
          <a:xfrm>
            <a:off x="971600" y="5877272"/>
            <a:ext cx="7857872" cy="864095"/>
          </a:xfrm>
          <a:prstGeom prst="roundRect">
            <a:avLst>
              <a:gd name="adj" fmla="val 11376"/>
            </a:avLst>
          </a:prstGeom>
          <a:noFill/>
          <a:ln w="19050" cap="flat" cmpd="sng" algn="ctr">
            <a:solidFill>
              <a:srgbClr val="7030A0"/>
            </a:solidFill>
            <a:prstDash val="solid"/>
          </a:ln>
          <a:effectLst/>
        </p:spPr>
        <p:txBody>
          <a:bodyPr anchor="ctr">
            <a:scene3d>
              <a:camera prst="orthographicFront"/>
              <a:lightRig rig="threePt" dir="t"/>
            </a:scene3d>
            <a:sp3d extrusionH="57150">
              <a:bevelT w="38100" h="38100"/>
            </a:sp3d>
          </a:bodyPr>
          <a:lstStyle/>
          <a:p>
            <a:pPr algn="ctr" fontAlgn="auto">
              <a:spcBef>
                <a:spcPts val="0"/>
              </a:spcBef>
              <a:spcAft>
                <a:spcPts val="0"/>
              </a:spcAft>
              <a:defRPr/>
            </a:pPr>
            <a:r>
              <a:rPr lang="ru-RU" sz="1400" kern="0" dirty="0" err="1" smtClean="0">
                <a:solidFill>
                  <a:sysClr val="windowText" lastClr="000000"/>
                </a:solidFill>
                <a:latin typeface="Times New Roman"/>
                <a:cs typeface="Arial" pitchFamily="34" charset="0"/>
              </a:rPr>
              <a:t>Биремнәр</a:t>
            </a:r>
            <a:r>
              <a:rPr lang="ru-RU" sz="1400" kern="0" dirty="0" smtClean="0">
                <a:solidFill>
                  <a:sysClr val="windowText" lastClr="000000"/>
                </a:solidFill>
                <a:latin typeface="Times New Roman"/>
                <a:cs typeface="Arial" pitchFamily="34" charset="0"/>
              </a:rPr>
              <a:t>, башка </a:t>
            </a:r>
            <a:r>
              <a:rPr lang="ru-RU" sz="1400" kern="0" dirty="0" err="1" smtClean="0">
                <a:solidFill>
                  <a:sysClr val="windowText" lastClr="000000"/>
                </a:solidFill>
                <a:latin typeface="Times New Roman"/>
                <a:cs typeface="Arial" pitchFamily="34" charset="0"/>
              </a:rPr>
              <a:t>предметлар</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һәм</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тормыш</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белән</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бәйләнешне</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чагылдыра</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универсаль</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уку</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гамәлләрен</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формалаштыруга</a:t>
            </a:r>
            <a:r>
              <a:rPr lang="ru-RU" sz="1400" kern="0" dirty="0" smtClean="0">
                <a:solidFill>
                  <a:sysClr val="windowText" lastClr="000000"/>
                </a:solidFill>
                <a:latin typeface="Times New Roman"/>
                <a:cs typeface="Arial" pitchFamily="34" charset="0"/>
              </a:rPr>
              <a:t> </a:t>
            </a:r>
            <a:r>
              <a:rPr lang="ru-RU" sz="1400" kern="0" dirty="0" err="1" smtClean="0">
                <a:solidFill>
                  <a:sysClr val="windowText" lastClr="000000"/>
                </a:solidFill>
                <a:latin typeface="Times New Roman"/>
                <a:cs typeface="Arial" pitchFamily="34" charset="0"/>
              </a:rPr>
              <a:t>юнәлтелә</a:t>
            </a:r>
            <a:endParaRPr lang="ru-RU" sz="1400" b="1" kern="0" dirty="0">
              <a:solidFill>
                <a:sysClr val="windowText" lastClr="000000"/>
              </a:solidFill>
              <a:latin typeface="Times New Roman"/>
              <a:cs typeface="Arial" pitchFamily="34" charset="0"/>
            </a:endParaRPr>
          </a:p>
        </p:txBody>
      </p:sp>
    </p:spTree>
    <p:extLst>
      <p:ext uri="{BB962C8B-B14F-4D97-AF65-F5344CB8AC3E}">
        <p14:creationId xmlns:p14="http://schemas.microsoft.com/office/powerpoint/2010/main" val="3344852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ru-RU" altLang="ru-RU" sz="2400" b="1" dirty="0" err="1" smtClean="0">
                <a:latin typeface="Times New Roman" pitchFamily="18" charset="0"/>
                <a:cs typeface="Times New Roman" pitchFamily="18" charset="0"/>
              </a:rPr>
              <a:t>Уку</a:t>
            </a:r>
            <a:r>
              <a:rPr lang="ru-RU" altLang="ru-RU" sz="2400" b="1" dirty="0" smtClean="0">
                <a:latin typeface="Times New Roman" pitchFamily="18" charset="0"/>
                <a:cs typeface="Times New Roman" pitchFamily="18" charset="0"/>
              </a:rPr>
              <a:t> </a:t>
            </a:r>
            <a:r>
              <a:rPr lang="ru-RU" altLang="ru-RU" sz="2400" b="1" dirty="0" err="1" smtClean="0">
                <a:latin typeface="Times New Roman" pitchFamily="18" charset="0"/>
                <a:cs typeface="Times New Roman" pitchFamily="18" charset="0"/>
              </a:rPr>
              <a:t>эшчәнлеге</a:t>
            </a:r>
            <a:r>
              <a:rPr lang="ru-RU" altLang="ru-RU" sz="2400" b="1" dirty="0" smtClean="0">
                <a:latin typeface="Times New Roman" pitchFamily="18" charset="0"/>
                <a:cs typeface="Times New Roman" pitchFamily="18" charset="0"/>
              </a:rPr>
              <a:t> </a:t>
            </a:r>
            <a:r>
              <a:rPr lang="ru-RU" altLang="ru-RU" sz="2400" b="1" dirty="0" err="1" smtClean="0">
                <a:latin typeface="Times New Roman" pitchFamily="18" charset="0"/>
                <a:cs typeface="Times New Roman" pitchFamily="18" charset="0"/>
              </a:rPr>
              <a:t>укучының</a:t>
            </a:r>
            <a:r>
              <a:rPr lang="ru-RU" altLang="ru-RU" sz="2400" b="1" dirty="0" smtClean="0">
                <a:latin typeface="Times New Roman" pitchFamily="18" charset="0"/>
                <a:cs typeface="Times New Roman" pitchFamily="18" charset="0"/>
              </a:rPr>
              <a:t> </a:t>
            </a:r>
            <a:r>
              <a:rPr lang="ru-RU" altLang="ru-RU" sz="2400" b="1" dirty="0" err="1" smtClean="0">
                <a:latin typeface="Times New Roman" pitchFamily="18" charset="0"/>
                <a:cs typeface="Times New Roman" pitchFamily="18" charset="0"/>
              </a:rPr>
              <a:t>төп</a:t>
            </a:r>
            <a:r>
              <a:rPr lang="ru-RU" altLang="ru-RU" sz="2400" b="1" dirty="0" smtClean="0">
                <a:latin typeface="Times New Roman" pitchFamily="18" charset="0"/>
                <a:cs typeface="Times New Roman" pitchFamily="18" charset="0"/>
              </a:rPr>
              <a:t> </a:t>
            </a:r>
            <a:r>
              <a:rPr lang="ru-RU" altLang="ru-RU" sz="2400" b="1" dirty="0" err="1" smtClean="0">
                <a:latin typeface="Times New Roman" pitchFamily="18" charset="0"/>
                <a:cs typeface="Times New Roman" pitchFamily="18" charset="0"/>
              </a:rPr>
              <a:t>гамәле</a:t>
            </a:r>
            <a:r>
              <a:rPr lang="ru-RU" altLang="ru-RU" sz="2400" b="1" dirty="0" smtClean="0">
                <a:latin typeface="Times New Roman" pitchFamily="18" charset="0"/>
                <a:cs typeface="Times New Roman" pitchFamily="18" charset="0"/>
              </a:rPr>
              <a:t> </a:t>
            </a:r>
            <a:r>
              <a:rPr lang="ru-RU" altLang="ru-RU" sz="2400" b="1" dirty="0" err="1" smtClean="0">
                <a:latin typeface="Times New Roman" pitchFamily="18" charset="0"/>
                <a:cs typeface="Times New Roman" pitchFamily="18" charset="0"/>
              </a:rPr>
              <a:t>буларак</a:t>
            </a:r>
            <a:endParaRPr lang="ru-RU" sz="2400" b="1" dirty="0">
              <a:solidFill>
                <a:srgbClr val="2A7E82"/>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80" y="4941205"/>
            <a:ext cx="7344815" cy="276999"/>
          </a:xfrm>
          <a:prstGeom prst="rect">
            <a:avLst/>
          </a:prstGeom>
        </p:spPr>
        <p:txBody>
          <a:bodyPr wrap="square">
            <a:spAutoFit/>
          </a:bodyPr>
          <a:lstStyle/>
          <a:p>
            <a:pPr marL="85725" lvl="7" algn="r"/>
            <a:r>
              <a:rPr lang="ru-RU" sz="1200" dirty="0" smtClean="0">
                <a:solidFill>
                  <a:prstClr val="white"/>
                </a:solidFill>
              </a:rPr>
              <a:t>В.В</a:t>
            </a:r>
            <a:r>
              <a:rPr lang="ru-RU" sz="1200" dirty="0">
                <a:solidFill>
                  <a:prstClr val="white"/>
                </a:solidFill>
              </a:rPr>
              <a:t>. Путин, </a:t>
            </a:r>
            <a:r>
              <a:rPr lang="ru-RU" sz="1200" dirty="0" smtClean="0">
                <a:solidFill>
                  <a:prstClr val="white"/>
                </a:solidFill>
              </a:rPr>
              <a:t>Послание </a:t>
            </a:r>
            <a:r>
              <a:rPr lang="ru-RU" sz="1200" dirty="0">
                <a:solidFill>
                  <a:prstClr val="white"/>
                </a:solidFill>
              </a:rPr>
              <a:t>президента Федеральному Собранию в 2015 году </a:t>
            </a:r>
          </a:p>
        </p:txBody>
      </p:sp>
      <p:pic>
        <p:nvPicPr>
          <p:cNvPr id="9" name="Picture 11" descr="C:\Users\Lusy\AppData\Local\Microsoft\Windows\Temporary Internet Files\Content.IE5\MY9333N6\MC90023710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767" y="1772816"/>
            <a:ext cx="1647825"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2051720" y="2477889"/>
            <a:ext cx="2305050" cy="923330"/>
          </a:xfrm>
          <a:prstGeom prst="rect">
            <a:avLst/>
          </a:prstGeom>
        </p:spPr>
        <p:txBody>
          <a:bodyPr wrap="square">
            <a:spAutoFit/>
          </a:bodyPr>
          <a:lstStyle/>
          <a:p>
            <a:pPr lvl="0" algn="ctr"/>
            <a:r>
              <a:rPr lang="tt-RU" altLang="ru-RU" b="1" dirty="0" smtClean="0">
                <a:solidFill>
                  <a:srgbClr val="990000"/>
                </a:solidFill>
                <a:latin typeface="Arial" pitchFamily="34" charset="0"/>
              </a:rPr>
              <a:t>Алдагы эшчәнлеккә әзерлек</a:t>
            </a:r>
            <a:endParaRPr lang="ru-RU" altLang="ru-RU" b="1" dirty="0">
              <a:solidFill>
                <a:srgbClr val="990000"/>
              </a:solidFill>
              <a:latin typeface="Arial" pitchFamily="34" charset="0"/>
            </a:endParaRPr>
          </a:p>
        </p:txBody>
      </p:sp>
      <p:pic>
        <p:nvPicPr>
          <p:cNvPr id="11" name="Picture 13" descr="MMj02346730000[1]"/>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1557338"/>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Diagram 3"/>
          <p:cNvGrpSpPr>
            <a:grpSpLocks noChangeAspect="1"/>
          </p:cNvGrpSpPr>
          <p:nvPr/>
        </p:nvGrpSpPr>
        <p:grpSpPr bwMode="auto">
          <a:xfrm>
            <a:off x="439035" y="1490008"/>
            <a:ext cx="8229600" cy="4525963"/>
            <a:chOff x="266" y="709"/>
            <a:chExt cx="5184" cy="2851"/>
          </a:xfrm>
        </p:grpSpPr>
        <p:sp>
          <p:nvSpPr>
            <p:cNvPr id="13" name="_s2052"/>
            <p:cNvSpPr>
              <a:spLocks noChangeArrowheads="1" noTextEdit="1"/>
            </p:cNvSpPr>
            <p:nvPr/>
          </p:nvSpPr>
          <p:spPr bwMode="auto">
            <a:xfrm>
              <a:off x="1935" y="920"/>
              <a:ext cx="1847" cy="184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rgbClr val="CCCC99"/>
            </a:solidFill>
            <a:ln w="9525">
              <a:solidFill>
                <a:srgbClr val="000000"/>
              </a:solidFill>
              <a:miter lim="800000"/>
              <a:headEnd/>
              <a:tailEnd/>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srgbClr val="000000"/>
                </a:solidFill>
                <a:effectLst/>
                <a:uLnTx/>
                <a:uFillTx/>
                <a:latin typeface="Arial" pitchFamily="34" charset="0"/>
                <a:cs typeface="+mn-cs"/>
              </a:endParaRPr>
            </a:p>
          </p:txBody>
        </p:sp>
        <p:sp>
          <p:nvSpPr>
            <p:cNvPr id="14" name="_s2053"/>
            <p:cNvSpPr>
              <a:spLocks noChangeArrowheads="1" noTextEdit="1"/>
            </p:cNvSpPr>
            <p:nvPr/>
          </p:nvSpPr>
          <p:spPr bwMode="auto">
            <a:xfrm rot="7200000">
              <a:off x="2188" y="1358"/>
              <a:ext cx="1847" cy="184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rgbClr val="CCCC99"/>
            </a:solidFill>
            <a:ln w="9525">
              <a:solidFill>
                <a:srgbClr val="000000"/>
              </a:solidFill>
              <a:miter lim="800000"/>
              <a:headEnd/>
              <a:tailEnd/>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srgbClr val="000000"/>
                </a:solidFill>
                <a:effectLst/>
                <a:uLnTx/>
                <a:uFillTx/>
                <a:latin typeface="Arial" pitchFamily="34" charset="0"/>
                <a:cs typeface="+mn-cs"/>
              </a:endParaRPr>
            </a:p>
          </p:txBody>
        </p:sp>
        <p:sp>
          <p:nvSpPr>
            <p:cNvPr id="15" name="_s2054"/>
            <p:cNvSpPr>
              <a:spLocks noChangeArrowheads="1" noTextEdit="1"/>
            </p:cNvSpPr>
            <p:nvPr/>
          </p:nvSpPr>
          <p:spPr bwMode="auto">
            <a:xfrm rot="-7200000">
              <a:off x="1682" y="1358"/>
              <a:ext cx="1847" cy="184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599"/>
                    <a:pt x="7468" y="4196"/>
                    <a:pt x="6171" y="5284"/>
                  </a:cubicBezTo>
                  <a:lnTo>
                    <a:pt x="3857" y="2526"/>
                  </a:lnTo>
                  <a:cubicBezTo>
                    <a:pt x="5802" y="894"/>
                    <a:pt x="8260" y="-1"/>
                    <a:pt x="10800" y="0"/>
                  </a:cubicBezTo>
                  <a:cubicBezTo>
                    <a:pt x="11428" y="0"/>
                    <a:pt x="12056" y="54"/>
                    <a:pt x="12675" y="164"/>
                  </a:cubicBezTo>
                  <a:lnTo>
                    <a:pt x="13144" y="-2495"/>
                  </a:lnTo>
                  <a:lnTo>
                    <a:pt x="16794" y="2717"/>
                  </a:lnTo>
                  <a:lnTo>
                    <a:pt x="11581" y="6368"/>
                  </a:lnTo>
                  <a:lnTo>
                    <a:pt x="12050" y="3709"/>
                  </a:lnTo>
                  <a:close/>
                </a:path>
              </a:pathLst>
            </a:custGeom>
            <a:solidFill>
              <a:srgbClr val="CCCC99"/>
            </a:solidFill>
            <a:ln w="9525">
              <a:solidFill>
                <a:srgbClr val="000000"/>
              </a:solidFill>
              <a:miter lim="800000"/>
              <a:headEnd/>
              <a:tailEnd/>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srgbClr val="000000"/>
                </a:solidFill>
                <a:effectLst/>
                <a:uLnTx/>
                <a:uFillTx/>
                <a:latin typeface="Arial" pitchFamily="34" charset="0"/>
                <a:cs typeface="+mn-cs"/>
              </a:endParaRPr>
            </a:p>
          </p:txBody>
        </p:sp>
        <p:sp>
          <p:nvSpPr>
            <p:cNvPr id="16" name="_s2055"/>
            <p:cNvSpPr>
              <a:spLocks noChangeArrowheads="1"/>
            </p:cNvSpPr>
            <p:nvPr/>
          </p:nvSpPr>
          <p:spPr bwMode="auto">
            <a:xfrm>
              <a:off x="3364" y="1258"/>
              <a:ext cx="741"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altLang="ru-RU" sz="1800" b="1" i="0" u="none" strike="noStrike" kern="0" cap="none" spc="0" normalizeH="0" baseline="0" noProof="0" dirty="0" smtClean="0">
                  <a:ln>
                    <a:noFill/>
                  </a:ln>
                  <a:solidFill>
                    <a:srgbClr val="990033"/>
                  </a:solidFill>
                  <a:effectLst/>
                  <a:uLnTx/>
                  <a:uFillTx/>
                  <a:latin typeface="Arial" pitchFamily="34" charset="0"/>
                  <a:cs typeface="+mn-cs"/>
                </a:rPr>
                <a:t>ИНТЕЛЛЕКТУАЛЬ ҮЗГӘРЕШЛӘР</a:t>
              </a:r>
            </a:p>
          </p:txBody>
        </p:sp>
        <p:sp>
          <p:nvSpPr>
            <p:cNvPr id="17" name="_s2056"/>
            <p:cNvSpPr>
              <a:spLocks noChangeArrowheads="1"/>
            </p:cNvSpPr>
            <p:nvPr/>
          </p:nvSpPr>
          <p:spPr bwMode="auto">
            <a:xfrm>
              <a:off x="2489" y="2777"/>
              <a:ext cx="741"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fontAlgn="auto">
                <a:spcBef>
                  <a:spcPts val="0"/>
                </a:spcBef>
                <a:spcAft>
                  <a:spcPts val="0"/>
                </a:spcAft>
                <a:defRPr/>
              </a:pPr>
              <a:r>
                <a:rPr kumimoji="0" lang="tt-RU" altLang="ru-RU" sz="1800" b="1" i="0" u="none" strike="noStrike" kern="0" cap="none" spc="0" normalizeH="0" baseline="0" noProof="0" dirty="0" smtClean="0">
                  <a:ln>
                    <a:noFill/>
                  </a:ln>
                  <a:solidFill>
                    <a:srgbClr val="FF0000"/>
                  </a:solidFill>
                  <a:effectLst/>
                  <a:uLnTx/>
                  <a:uFillTx/>
                  <a:latin typeface="Arial" pitchFamily="34" charset="0"/>
                  <a:cs typeface="+mn-cs"/>
                </a:rPr>
                <a:t>ШӘХСИ </a:t>
              </a:r>
              <a:r>
                <a:rPr lang="ru-RU" altLang="ru-RU" b="1" kern="0" dirty="0">
                  <a:solidFill>
                    <a:srgbClr val="FF0000"/>
                  </a:solidFill>
                  <a:latin typeface="Arial" pitchFamily="34" charset="0"/>
                </a:rPr>
                <a:t>ҮЗГӘРЕШЛӘР</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tt-RU" altLang="ru-RU" sz="1800" b="1" i="0" u="none" strike="noStrike" kern="0" cap="none" spc="0" normalizeH="0" baseline="0" noProof="0" dirty="0" smtClean="0">
                  <a:ln>
                    <a:noFill/>
                  </a:ln>
                  <a:solidFill>
                    <a:srgbClr val="FF0000"/>
                  </a:solidFill>
                  <a:effectLst/>
                  <a:uLnTx/>
                  <a:uFillTx/>
                  <a:latin typeface="Arial" pitchFamily="34" charset="0"/>
                  <a:cs typeface="+mn-cs"/>
                </a:rPr>
                <a:t> </a:t>
              </a:r>
              <a:endParaRPr kumimoji="0" lang="ru-RU" altLang="ru-RU" sz="1800" b="1" i="0" u="none" strike="noStrike" kern="0" cap="none" spc="0" normalizeH="0" baseline="0" noProof="0" dirty="0" smtClean="0">
                <a:ln>
                  <a:noFill/>
                </a:ln>
                <a:solidFill>
                  <a:srgbClr val="FF0000"/>
                </a:solidFill>
                <a:effectLst/>
                <a:uLnTx/>
                <a:uFillTx/>
                <a:latin typeface="Arial" pitchFamily="34" charset="0"/>
                <a:cs typeface="+mn-cs"/>
              </a:endParaRPr>
            </a:p>
          </p:txBody>
        </p:sp>
        <p:sp>
          <p:nvSpPr>
            <p:cNvPr id="18" name="_s2057"/>
            <p:cNvSpPr>
              <a:spLocks noChangeArrowheads="1"/>
            </p:cNvSpPr>
            <p:nvPr/>
          </p:nvSpPr>
          <p:spPr bwMode="auto">
            <a:xfrm>
              <a:off x="1611" y="1259"/>
              <a:ext cx="741"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altLang="ru-RU" sz="1800" b="1" i="0" u="none" strike="noStrike" kern="0" cap="none" spc="0" normalizeH="0" baseline="0" noProof="0" dirty="0" smtClean="0">
                <a:ln>
                  <a:noFill/>
                </a:ln>
                <a:solidFill>
                  <a:srgbClr val="990000"/>
                </a:solidFill>
                <a:effectLst/>
                <a:uLnTx/>
                <a:uFillTx/>
                <a:latin typeface="Arial" pitchFamily="34" charset="0"/>
                <a:cs typeface="+mn-cs"/>
              </a:endParaRPr>
            </a:p>
          </p:txBody>
        </p:sp>
        <p:sp>
          <p:nvSpPr>
            <p:cNvPr id="19" name="Picture 11" descr="MCj04120300000[1]"/>
            <p:cNvSpPr>
              <a:spLocks noChangeAspect="1" noChangeArrowheads="1"/>
            </p:cNvSpPr>
            <p:nvPr/>
          </p:nvSpPr>
          <p:spPr bwMode="auto">
            <a:xfrm>
              <a:off x="318" y="1090"/>
              <a:ext cx="998"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altLang="ru-RU" sz="1800" b="0" i="0" u="none" strike="noStrike" kern="0" cap="none" spc="0" normalizeH="0" baseline="0" noProof="0" smtClean="0">
                <a:ln>
                  <a:noFill/>
                </a:ln>
                <a:solidFill>
                  <a:srgbClr val="000000"/>
                </a:solidFill>
                <a:effectLst/>
                <a:uLnTx/>
                <a:uFillTx/>
                <a:latin typeface="Arial" pitchFamily="34" charset="0"/>
                <a:cs typeface="+mn-cs"/>
              </a:endParaRPr>
            </a:p>
          </p:txBody>
        </p:sp>
      </p:grpSp>
      <p:pic>
        <p:nvPicPr>
          <p:cNvPr id="20" name="Picture 14" descr="MCj043818100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8888" y="4868863"/>
            <a:ext cx="1825625"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5" descr="MPj0439405000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3663" y="4868863"/>
            <a:ext cx="1872753" cy="168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3271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274638"/>
            <a:ext cx="7427168" cy="1143000"/>
          </a:xfrm>
        </p:spPr>
        <p:txBody>
          <a:bodyPr>
            <a:normAutofit/>
          </a:bodyPr>
          <a:lstStyle/>
          <a:p>
            <a:pPr algn="l"/>
            <a:r>
              <a:rPr lang="tt-RU" sz="3600" b="1" dirty="0" smtClean="0">
                <a:solidFill>
                  <a:srgbClr val="2A7E82"/>
                </a:solidFill>
              </a:rPr>
              <a:t>Бирем</a:t>
            </a:r>
            <a:endParaRPr lang="ru-RU" sz="3600" b="1" dirty="0">
              <a:solidFill>
                <a:srgbClr val="2A7E82"/>
              </a:solidFill>
            </a:endParaRPr>
          </a:p>
        </p:txBody>
      </p:sp>
      <p:sp>
        <p:nvSpPr>
          <p:cNvPr id="4" name="Нижний колонтитул 3"/>
          <p:cNvSpPr>
            <a:spLocks noGrp="1"/>
          </p:cNvSpPr>
          <p:nvPr>
            <p:ph type="ftr" sz="quarter" idx="11"/>
          </p:nvPr>
        </p:nvSpPr>
        <p:spPr>
          <a:xfrm>
            <a:off x="467544" y="6356387"/>
            <a:ext cx="8280920" cy="365125"/>
          </a:xfrm>
        </p:spPr>
        <p:txBody>
          <a:bodyPr/>
          <a:lstStyle/>
          <a:p>
            <a:r>
              <a:rPr lang="ru-RU" dirty="0" smtClean="0">
                <a:solidFill>
                  <a:prstClr val="black">
                    <a:tint val="75000"/>
                  </a:prstClr>
                </a:solidFill>
              </a:rPr>
              <a:t>Государственное автономное образовательное учреждение дополнительного профессионального образования </a:t>
            </a:r>
          </a:p>
          <a:p>
            <a:r>
              <a:rPr lang="ru-RU" dirty="0" smtClean="0">
                <a:solidFill>
                  <a:prstClr val="black">
                    <a:tint val="75000"/>
                  </a:prstClr>
                </a:solidFill>
              </a:rPr>
              <a:t>«ИНСТИТУТ РАЗВИТИЯ ОБРАЗОВАНИЯ РЕСПУБЛИКИ ТАТАРСТАН»</a:t>
            </a:r>
            <a:endParaRPr lang="ru-RU" dirty="0">
              <a:solidFill>
                <a:prstClr val="black">
                  <a:tint val="75000"/>
                </a:prstClr>
              </a:solidFill>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7"/>
            <a:ext cx="360363"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irort\Desktop\2018 год\Логотип\Победитель\логотип ИРО (разные цвета)\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2658"/>
            <a:ext cx="698269" cy="93518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043608" y="1166844"/>
            <a:ext cx="7848872" cy="3416320"/>
          </a:xfrm>
          <a:prstGeom prst="rect">
            <a:avLst/>
          </a:prstGeom>
        </p:spPr>
        <p:txBody>
          <a:bodyPr wrap="square">
            <a:spAutoFit/>
          </a:bodyPr>
          <a:lstStyle/>
          <a:p>
            <a:endParaRPr lang="ru-RU" sz="2000" dirty="0" smtClean="0">
              <a:solidFill>
                <a:prstClr val="black"/>
              </a:solidFill>
              <a:latin typeface="Times New Roman" pitchFamily="18" charset="0"/>
              <a:cs typeface="Times New Roman" pitchFamily="18" charset="0"/>
            </a:endParaRPr>
          </a:p>
          <a:p>
            <a:r>
              <a:rPr lang="ru-RU" sz="2000" dirty="0" smtClean="0">
                <a:solidFill>
                  <a:prstClr val="black"/>
                </a:solidFill>
                <a:latin typeface="Times New Roman" pitchFamily="18" charset="0"/>
                <a:cs typeface="Times New Roman" pitchFamily="18" charset="0"/>
              </a:rPr>
              <a:t>142. </a:t>
            </a:r>
            <a:r>
              <a:rPr lang="ru-RU" sz="2000" dirty="0" err="1" smtClean="0">
                <a:solidFill>
                  <a:prstClr val="black"/>
                </a:solidFill>
                <a:latin typeface="Times New Roman" pitchFamily="18" charset="0"/>
                <a:cs typeface="Times New Roman" pitchFamily="18" charset="0"/>
              </a:rPr>
              <a:t>Сыйфатларны</a:t>
            </a:r>
            <a:r>
              <a:rPr lang="ru-RU" sz="2000" dirty="0" smtClean="0">
                <a:solidFill>
                  <a:prstClr val="black"/>
                </a:solidFill>
                <a:latin typeface="Times New Roman" pitchFamily="18" charset="0"/>
                <a:cs typeface="Times New Roman" pitchFamily="18" charset="0"/>
              </a:rPr>
              <a:t> </a:t>
            </a:r>
            <a:r>
              <a:rPr lang="ru-RU" sz="2000" dirty="0" err="1" smtClean="0">
                <a:solidFill>
                  <a:prstClr val="black"/>
                </a:solidFill>
                <a:latin typeface="Times New Roman" pitchFamily="18" charset="0"/>
                <a:cs typeface="Times New Roman" pitchFamily="18" charset="0"/>
              </a:rPr>
              <a:t>чагыштыру</a:t>
            </a:r>
            <a:r>
              <a:rPr lang="ru-RU" sz="2000" dirty="0" smtClean="0">
                <a:solidFill>
                  <a:prstClr val="black"/>
                </a:solidFill>
                <a:latin typeface="Times New Roman" pitchFamily="18" charset="0"/>
                <a:cs typeface="Times New Roman" pitchFamily="18" charset="0"/>
              </a:rPr>
              <a:t> </a:t>
            </a:r>
            <a:r>
              <a:rPr lang="ru-RU" sz="2000" dirty="0" err="1" smtClean="0">
                <a:solidFill>
                  <a:prstClr val="black"/>
                </a:solidFill>
                <a:latin typeface="Times New Roman" pitchFamily="18" charset="0"/>
                <a:cs typeface="Times New Roman" pitchFamily="18" charset="0"/>
              </a:rPr>
              <a:t>дәрәҗәсенә</a:t>
            </a:r>
            <a:r>
              <a:rPr lang="ru-RU" sz="2000" dirty="0" smtClean="0">
                <a:solidFill>
                  <a:prstClr val="black"/>
                </a:solidFill>
                <a:latin typeface="Times New Roman" pitchFamily="18" charset="0"/>
                <a:cs typeface="Times New Roman" pitchFamily="18" charset="0"/>
              </a:rPr>
              <a:t> </a:t>
            </a:r>
            <a:r>
              <a:rPr lang="ru-RU" sz="2000" dirty="0" err="1" smtClean="0">
                <a:solidFill>
                  <a:prstClr val="black"/>
                </a:solidFill>
                <a:latin typeface="Times New Roman" pitchFamily="18" charset="0"/>
                <a:cs typeface="Times New Roman" pitchFamily="18" charset="0"/>
              </a:rPr>
              <a:t>куеп</a:t>
            </a:r>
            <a:r>
              <a:rPr lang="ru-RU" sz="2000" dirty="0" smtClean="0">
                <a:solidFill>
                  <a:prstClr val="black"/>
                </a:solidFill>
                <a:latin typeface="Times New Roman" pitchFamily="18" charset="0"/>
                <a:cs typeface="Times New Roman" pitchFamily="18" charset="0"/>
              </a:rPr>
              <a:t>, </a:t>
            </a:r>
            <a:r>
              <a:rPr lang="ru-RU" sz="2000" dirty="0" err="1" smtClean="0">
                <a:solidFill>
                  <a:prstClr val="black"/>
                </a:solidFill>
                <a:latin typeface="Times New Roman" pitchFamily="18" charset="0"/>
                <a:cs typeface="Times New Roman" pitchFamily="18" charset="0"/>
              </a:rPr>
              <a:t>җөмләләрне</a:t>
            </a:r>
            <a:r>
              <a:rPr lang="ru-RU" sz="2000" dirty="0" smtClean="0">
                <a:solidFill>
                  <a:prstClr val="black"/>
                </a:solidFill>
                <a:latin typeface="Times New Roman" pitchFamily="18" charset="0"/>
                <a:cs typeface="Times New Roman" pitchFamily="18" charset="0"/>
              </a:rPr>
              <a:t> </a:t>
            </a:r>
            <a:r>
              <a:rPr lang="ru-RU" sz="2000" dirty="0" err="1" smtClean="0">
                <a:solidFill>
                  <a:prstClr val="black"/>
                </a:solidFill>
                <a:latin typeface="Times New Roman" pitchFamily="18" charset="0"/>
                <a:cs typeface="Times New Roman" pitchFamily="18" charset="0"/>
              </a:rPr>
              <a:t>күчереп</a:t>
            </a:r>
            <a:r>
              <a:rPr lang="ru-RU" sz="2000" dirty="0" smtClean="0">
                <a:solidFill>
                  <a:prstClr val="black"/>
                </a:solidFill>
                <a:latin typeface="Times New Roman" pitchFamily="18" charset="0"/>
                <a:cs typeface="Times New Roman" pitchFamily="18" charset="0"/>
              </a:rPr>
              <a:t> яз.</a:t>
            </a:r>
          </a:p>
          <a:p>
            <a:endParaRPr lang="tt-RU" sz="2000" dirty="0" smtClean="0">
              <a:solidFill>
                <a:prstClr val="black"/>
              </a:solidFill>
              <a:latin typeface="Times New Roman" pitchFamily="18" charset="0"/>
              <a:cs typeface="Times New Roman" pitchFamily="18" charset="0"/>
            </a:endParaRPr>
          </a:p>
          <a:p>
            <a:r>
              <a:rPr lang="tt-RU" sz="2000" dirty="0" smtClean="0">
                <a:solidFill>
                  <a:prstClr val="black"/>
                </a:solidFill>
                <a:latin typeface="Times New Roman" pitchFamily="18" charset="0"/>
                <a:cs typeface="Times New Roman" pitchFamily="18" charset="0"/>
              </a:rPr>
              <a:t>1) Бүген көн җылы.2) Әлфия зур алманы энесенә бирде.3) Кышкы төннәрдә әбисе аңа әкият сөйли иде.4) Ул яңа көрәген алып, бакчага чыгып китте. 5) Бу чишмәнен суы тагын да салкын иде.6) Алар төнге учак тирәсенә җыелдылар.7) Безнең урам да чиста, йортлар да биек, йорт тирәләре дә чиста.</a:t>
            </a:r>
            <a:endParaRPr lang="ru-RU" sz="2000" dirty="0" smtClean="0">
              <a:solidFill>
                <a:prstClr val="black"/>
              </a:solidFill>
              <a:latin typeface="Times New Roman" pitchFamily="18" charset="0"/>
              <a:cs typeface="Times New Roman" pitchFamily="18" charset="0"/>
            </a:endParaRPr>
          </a:p>
          <a:p>
            <a:endParaRPr lang="ru-RU" sz="3600" dirty="0" smtClean="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691043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 на 19 июля 2018 (Экстремизм)">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на 19 июля 2018 (Экстремизм)</Template>
  <TotalTime>2990</TotalTime>
  <Words>2424</Words>
  <Application>Microsoft Office PowerPoint</Application>
  <PresentationFormat>Экран (4:3)</PresentationFormat>
  <Paragraphs>286</Paragraphs>
  <Slides>36</Slides>
  <Notes>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36</vt:i4>
      </vt:variant>
    </vt:vector>
  </HeadingPairs>
  <TitlesOfParts>
    <vt:vector size="43" baseType="lpstr">
      <vt:lpstr>Arial</vt:lpstr>
      <vt:lpstr>Calibri</vt:lpstr>
      <vt:lpstr>SL_Times New Roman</vt:lpstr>
      <vt:lpstr>Symbol</vt:lpstr>
      <vt:lpstr>Times New Roman</vt:lpstr>
      <vt:lpstr>Wingdings</vt:lpstr>
      <vt:lpstr>Презентация на 19 июля 2018 (Экстремизм)</vt:lpstr>
      <vt:lpstr>Норматив-хокукый нигезләр</vt:lpstr>
      <vt:lpstr>Норматив-хокукый нигезләр</vt:lpstr>
      <vt:lpstr> Рабочие программы учебных предметов, курсов должны содержать:  </vt:lpstr>
      <vt:lpstr> Рабочие программы курсов внеурочной деятельности должны содержать (Приказ Министерства образования и науки Российской Федерации от 31.12.2015 № 1576): </vt:lpstr>
      <vt:lpstr>Төп үзенчәлекләр</vt:lpstr>
      <vt:lpstr>Системалы – эшлекле якын килү</vt:lpstr>
      <vt:lpstr>Биремнәрнең методологик системасы: төп принцип — уку материалы эчтәлеген, аны тәкъдим итүне, белемнәрне  үзләштерү методларын укучыларны уку эшчәнлегенә тартканда билгеле төгәл нәтиҗәне күздә тотып,  юнәлтергә</vt:lpstr>
      <vt:lpstr>Уку эшчәнлеге укучының төп гамәле буларак</vt:lpstr>
      <vt:lpstr>Бирем</vt:lpstr>
      <vt:lpstr>Укучының гамәлләре</vt:lpstr>
      <vt:lpstr>Предмет итоговой аттестации</vt:lpstr>
      <vt:lpstr>ФГОС НОО</vt:lpstr>
      <vt:lpstr>Метапредметное содержание НОО</vt:lpstr>
      <vt:lpstr>Метапредметное содержание ООО</vt:lpstr>
      <vt:lpstr>ФГОС ООО и ОО</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11. Метапредметные результаты освоения основной образовательной программы начального общего образования должны отражать:</vt:lpstr>
      <vt:lpstr>Межпредметные понятия включают:</vt:lpstr>
      <vt:lpstr>Раздел «Получение, поиск и фиксация информации»  </vt:lpstr>
      <vt:lpstr>Раздел «Понимание и преобразование информации» </vt:lpstr>
      <vt:lpstr>Раздел «Применение и представление информации»; </vt:lpstr>
      <vt:lpstr>Раздел «Оценка достоверности получаемой информации» </vt:lpstr>
      <vt:lpstr>ИКТ-компетентность</vt:lpstr>
      <vt:lpstr>Регулятивные УУД </vt:lpstr>
      <vt:lpstr>Познавательные УУД </vt:lpstr>
      <vt:lpstr>Коммуникативные УУД </vt:lpstr>
      <vt:lpstr>Регулятивные УУД Умение самостоятельно определять цели своего обучения, ставить и формулировать для себя новые задачи в учёбе и познавательной деятельности, развивать мотивы и интересы своей познавательной деятельности: </vt:lpstr>
      <vt:lpstr>ПУУД. Развитие мотивации к овладению культурой активного использования словарей и других поисковых систем</vt:lpstr>
      <vt:lpstr>КУУД. Умение осознанно использовать речевые средства в соответствии с задачей коммуникации для выражения своих чувств, мыслей и потребностей для планирования и регуляции своей деятельности; владение устной и письменной речью, монологической контекстной речью</vt:lpstr>
      <vt:lpstr>Основные этапы реализации методологии и технологии формирования универсальных учебных действий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автономное образовательное учреждение дополнительного профессионального образования  «ИНСТИТУТ РАЗВИТИЯ ОБРАЗОВАНИЯ РЕСПУБЛИКИ ТАТАРСТАН»</dc:title>
  <dc:creator>irort</dc:creator>
  <cp:lastModifiedBy>User</cp:lastModifiedBy>
  <cp:revision>271</cp:revision>
  <cp:lastPrinted>2018-08-06T11:56:09Z</cp:lastPrinted>
  <dcterms:created xsi:type="dcterms:W3CDTF">2018-07-17T11:15:32Z</dcterms:created>
  <dcterms:modified xsi:type="dcterms:W3CDTF">2020-02-11T06:40:59Z</dcterms:modified>
</cp:coreProperties>
</file>