
<file path=[Content_Types].xml><?xml version="1.0" encoding="utf-8"?>
<Types xmlns="http://schemas.openxmlformats.org/package/2006/content-types"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Default ContentType="image/png" Extension="png"/>
  <Override ContentType="application/vnd.openxmlformats-officedocument.presentationml.slideMaster+xml" PartName="/ppt/slideMasters/slideMaster1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theme+xml" PartName="/ppt/theme/theme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Default ContentType="image/jpeg" Extension="jpeg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+xml" PartName="/ppt/slides/slide13.xml"/>
  <Override ContentType="application/vnd.openxmlformats-officedocument.presentationml.slideLayout+xml" PartName="/ppt/slideLayouts/slideLayout1.xml"/>
  <Override ContentType="application/vnd.openxmlformats-officedocument.extended-properties+xml" PartName="/docProps/app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0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viewProps+xml" PartName="/ppt/viewProps.xml"/>
  <Override ContentType="application/vnd.openxmlformats-officedocument.presentationml.slideLayout+xml" PartName="/ppt/slideLayouts/slideLayout9.xml"/>
  <Override ContentType="application/vnd.openxmlformats-package.core-properties+xml" PartName="/docProps/core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70" r:id="rId3"/>
    <p:sldId id="272" r:id="rId4"/>
    <p:sldId id="265" r:id="rId5"/>
    <p:sldId id="266" r:id="rId6"/>
    <p:sldId id="267" r:id="rId7"/>
    <p:sldId id="268" r:id="rId8"/>
    <p:sldId id="269" r:id="rId9"/>
    <p:sldId id="263" r:id="rId10"/>
    <p:sldId id="257" r:id="rId11"/>
    <p:sldId id="258" r:id="rId12"/>
    <p:sldId id="259" r:id="rId13"/>
    <p:sldId id="261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7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10.06.2019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10.06.2019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10.06.2019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10.06.2019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10.06.2019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10.06.2019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10.06.2019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82660"/>
          </a:xfrm>
        </p:spPr>
        <p:txBody>
          <a:bodyPr>
            <a:normAutofit/>
          </a:bodyPr>
          <a:lstStyle/>
          <a:p>
            <a:r>
              <a:rPr lang="ru-RU" b="1" dirty="0" smtClean="0"/>
              <a:t>Задание 11 ЕГЭ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28736"/>
            <a:ext cx="8229600" cy="5143536"/>
          </a:xfrm>
        </p:spPr>
        <p:txBody>
          <a:bodyPr>
            <a:normAutofit/>
          </a:bodyPr>
          <a:lstStyle/>
          <a:p>
            <a:pPr marL="514350" indent="-514350" algn="ctr">
              <a:buNone/>
            </a:pPr>
            <a:endParaRPr lang="ru-RU" sz="4400" b="1" dirty="0" smtClean="0">
              <a:solidFill>
                <a:srgbClr val="7030A0"/>
              </a:solidFill>
              <a:latin typeface="Bookman Old Style" pitchFamily="18" charset="0"/>
            </a:endParaRPr>
          </a:p>
          <a:p>
            <a:pPr marL="514350" indent="-514350" algn="ctr">
              <a:buNone/>
            </a:pPr>
            <a:r>
              <a:rPr lang="ru-RU" sz="4400" b="1" dirty="0" smtClean="0">
                <a:solidFill>
                  <a:srgbClr val="7030A0"/>
                </a:solidFill>
                <a:latin typeface="Bookman Old Style" pitchFamily="18" charset="0"/>
              </a:rPr>
              <a:t>Правописание суффиксов</a:t>
            </a:r>
          </a:p>
          <a:p>
            <a:pPr marL="514350" indent="-514350" algn="ctr">
              <a:buNone/>
            </a:pPr>
            <a:r>
              <a:rPr lang="ru-RU" sz="4400" b="1" dirty="0" smtClean="0">
                <a:solidFill>
                  <a:srgbClr val="7030A0"/>
                </a:solidFill>
                <a:latin typeface="Bookman Old Style" pitchFamily="18" charset="0"/>
              </a:rPr>
              <a:t> различных частей речи</a:t>
            </a:r>
            <a:endParaRPr lang="ru-RU" sz="4400" b="1" dirty="0">
              <a:solidFill>
                <a:srgbClr val="7030A0"/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97040"/>
          </a:xfrm>
        </p:spPr>
        <p:txBody>
          <a:bodyPr>
            <a:normAutofit/>
          </a:bodyPr>
          <a:lstStyle/>
          <a:p>
            <a:pPr algn="l"/>
            <a:r>
              <a:rPr lang="ru-RU" sz="3200" dirty="0" smtClean="0">
                <a:solidFill>
                  <a:srgbClr val="0070C0"/>
                </a:solidFill>
              </a:rPr>
              <a:t>2. Укажите варианты ответов, в которых во всех словах одного ряда пропущена </a:t>
            </a:r>
            <a:r>
              <a:rPr lang="ru-RU" sz="3200" b="1" dirty="0" smtClean="0">
                <a:solidFill>
                  <a:srgbClr val="0070C0"/>
                </a:solidFill>
              </a:rPr>
              <a:t>одна и та же буква</a:t>
            </a:r>
            <a:r>
              <a:rPr lang="ru-RU" sz="3200" dirty="0" smtClean="0">
                <a:solidFill>
                  <a:srgbClr val="0070C0"/>
                </a:solidFill>
              </a:rPr>
              <a:t>. Запишите номера ответов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143116"/>
            <a:ext cx="8229600" cy="3983047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1</a:t>
            </a:r>
            <a:r>
              <a:rPr lang="ru-RU" sz="4000" b="1" dirty="0" smtClean="0"/>
              <a:t>) </a:t>
            </a:r>
            <a:r>
              <a:rPr lang="ru-RU" sz="4000" b="1" dirty="0" err="1" smtClean="0"/>
              <a:t>попроб</a:t>
            </a:r>
            <a:r>
              <a:rPr lang="ru-RU" sz="4000" b="1" dirty="0" smtClean="0"/>
              <a:t>…</a:t>
            </a:r>
            <a:r>
              <a:rPr lang="ru-RU" sz="4000" b="1" dirty="0" err="1" smtClean="0"/>
              <a:t>вать,снов</a:t>
            </a:r>
            <a:r>
              <a:rPr lang="ru-RU" sz="4000" b="1" dirty="0" smtClean="0"/>
              <a:t>…</a:t>
            </a:r>
          </a:p>
          <a:p>
            <a:pPr>
              <a:buNone/>
            </a:pPr>
            <a:r>
              <a:rPr lang="ru-RU" sz="4000" b="1" dirty="0" smtClean="0"/>
              <a:t>2) </a:t>
            </a:r>
            <a:r>
              <a:rPr lang="ru-RU" sz="4000" b="1" dirty="0" err="1" smtClean="0"/>
              <a:t>изменч</a:t>
            </a:r>
            <a:r>
              <a:rPr lang="ru-RU" sz="4000" b="1" dirty="0" smtClean="0"/>
              <a:t>…вый, </a:t>
            </a:r>
            <a:r>
              <a:rPr lang="ru-RU" sz="4000" b="1" dirty="0" err="1" smtClean="0"/>
              <a:t>милост</a:t>
            </a:r>
            <a:r>
              <a:rPr lang="ru-RU" sz="4000" b="1" dirty="0" smtClean="0"/>
              <a:t>…вый</a:t>
            </a:r>
          </a:p>
          <a:p>
            <a:pPr>
              <a:buNone/>
            </a:pPr>
            <a:r>
              <a:rPr lang="ru-RU" sz="4000" b="1" dirty="0" smtClean="0"/>
              <a:t>3) бел…</a:t>
            </a:r>
            <a:r>
              <a:rPr lang="ru-RU" sz="4000" b="1" dirty="0" err="1" smtClean="0"/>
              <a:t>зна</a:t>
            </a:r>
            <a:r>
              <a:rPr lang="ru-RU" sz="4000" b="1" dirty="0" smtClean="0"/>
              <a:t>, наста…</a:t>
            </a:r>
            <a:r>
              <a:rPr lang="ru-RU" sz="4000" b="1" dirty="0" err="1" smtClean="0"/>
              <a:t>вать</a:t>
            </a:r>
            <a:endParaRPr lang="ru-RU" sz="4000" b="1" dirty="0" smtClean="0"/>
          </a:p>
          <a:p>
            <a:pPr>
              <a:buNone/>
            </a:pPr>
            <a:r>
              <a:rPr lang="ru-RU" sz="4000" b="1" dirty="0" smtClean="0"/>
              <a:t>4) </a:t>
            </a:r>
            <a:r>
              <a:rPr lang="ru-RU" sz="4000" b="1" dirty="0" err="1" smtClean="0"/>
              <a:t>зашпакл</a:t>
            </a:r>
            <a:r>
              <a:rPr lang="ru-RU" sz="4000" b="1" dirty="0" smtClean="0"/>
              <a:t>…</a:t>
            </a:r>
            <a:r>
              <a:rPr lang="ru-RU" sz="4000" b="1" dirty="0" err="1" smtClean="0"/>
              <a:t>вать</a:t>
            </a:r>
            <a:r>
              <a:rPr lang="ru-RU" sz="4000" b="1" dirty="0" smtClean="0"/>
              <a:t>, </a:t>
            </a:r>
            <a:r>
              <a:rPr lang="ru-RU" sz="4000" b="1" dirty="0" err="1" smtClean="0"/>
              <a:t>фланел</a:t>
            </a:r>
            <a:r>
              <a:rPr lang="ru-RU" sz="4000" b="1" dirty="0" smtClean="0"/>
              <a:t>…вый</a:t>
            </a:r>
          </a:p>
          <a:p>
            <a:pPr>
              <a:buNone/>
            </a:pPr>
            <a:r>
              <a:rPr lang="ru-RU" sz="4000" b="1" dirty="0" smtClean="0"/>
              <a:t>5) </a:t>
            </a:r>
            <a:r>
              <a:rPr lang="ru-RU" sz="4000" b="1" dirty="0" err="1" smtClean="0"/>
              <a:t>миндал</a:t>
            </a:r>
            <a:r>
              <a:rPr lang="ru-RU" sz="4000" b="1" dirty="0" smtClean="0"/>
              <a:t>…вый, разве…</a:t>
            </a:r>
            <a:r>
              <a:rPr lang="ru-RU" sz="4000" b="1" dirty="0" err="1" smtClean="0"/>
              <a:t>яться</a:t>
            </a:r>
            <a:endParaRPr lang="ru-RU" sz="4000" b="1" dirty="0" smtClean="0"/>
          </a:p>
          <a:p>
            <a:pPr>
              <a:buNone/>
            </a:pPr>
            <a:endParaRPr lang="ru-RU" sz="4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ru-RU" sz="3200" dirty="0" smtClean="0">
                <a:solidFill>
                  <a:srgbClr val="0070C0"/>
                </a:solidFill>
              </a:rPr>
              <a:t>3. Укажите варианты ответов, в которых во всех словах одного ряда пропущена </a:t>
            </a:r>
            <a:r>
              <a:rPr lang="ru-RU" sz="3200" b="1" dirty="0" smtClean="0">
                <a:solidFill>
                  <a:srgbClr val="0070C0"/>
                </a:solidFill>
              </a:rPr>
              <a:t>одна и та же буква</a:t>
            </a:r>
            <a:r>
              <a:rPr lang="ru-RU" sz="3200" dirty="0" smtClean="0">
                <a:solidFill>
                  <a:srgbClr val="0070C0"/>
                </a:solidFill>
              </a:rPr>
              <a:t>. Запишите номера ответов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000240"/>
            <a:ext cx="8229600" cy="4125923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1</a:t>
            </a:r>
            <a:r>
              <a:rPr lang="ru-RU" sz="4000" b="1" dirty="0" smtClean="0"/>
              <a:t>) сирен…вый, </a:t>
            </a:r>
            <a:r>
              <a:rPr lang="ru-RU" sz="4000" b="1" dirty="0" err="1" smtClean="0"/>
              <a:t>обустра</a:t>
            </a:r>
            <a:r>
              <a:rPr lang="ru-RU" sz="4000" b="1" dirty="0" smtClean="0"/>
              <a:t>…</a:t>
            </a:r>
            <a:r>
              <a:rPr lang="ru-RU" sz="4000" b="1" dirty="0" err="1" smtClean="0"/>
              <a:t>ваться</a:t>
            </a:r>
            <a:endParaRPr lang="ru-RU" sz="4000" b="1" dirty="0" smtClean="0"/>
          </a:p>
          <a:p>
            <a:pPr>
              <a:buNone/>
            </a:pPr>
            <a:r>
              <a:rPr lang="ru-RU" sz="4000" b="1" dirty="0" smtClean="0"/>
              <a:t>2) </a:t>
            </a:r>
            <a:r>
              <a:rPr lang="ru-RU" sz="4000" b="1" dirty="0" err="1" smtClean="0"/>
              <a:t>реч</a:t>
            </a:r>
            <a:r>
              <a:rPr lang="ru-RU" sz="4000" b="1" dirty="0" smtClean="0"/>
              <a:t>…</a:t>
            </a:r>
            <a:r>
              <a:rPr lang="ru-RU" sz="4000" b="1" dirty="0" err="1" smtClean="0"/>
              <a:t>нка</a:t>
            </a:r>
            <a:r>
              <a:rPr lang="ru-RU" sz="4000" b="1" dirty="0" smtClean="0"/>
              <a:t>, </a:t>
            </a:r>
            <a:r>
              <a:rPr lang="ru-RU" sz="4000" b="1" dirty="0" err="1" smtClean="0"/>
              <a:t>холщ</a:t>
            </a:r>
            <a:r>
              <a:rPr lang="ru-RU" sz="4000" b="1" dirty="0" smtClean="0"/>
              <a:t>…вый</a:t>
            </a:r>
          </a:p>
          <a:p>
            <a:pPr>
              <a:buNone/>
            </a:pPr>
            <a:r>
              <a:rPr lang="ru-RU" sz="4000" b="1" dirty="0" smtClean="0"/>
              <a:t>3) </a:t>
            </a:r>
            <a:r>
              <a:rPr lang="ru-RU" sz="4000" b="1" dirty="0" err="1" smtClean="0"/>
              <a:t>затм</a:t>
            </a:r>
            <a:r>
              <a:rPr lang="ru-RU" sz="4000" b="1" dirty="0" smtClean="0"/>
              <a:t>…</a:t>
            </a:r>
            <a:r>
              <a:rPr lang="ru-RU" sz="4000" b="1" dirty="0" err="1" smtClean="0"/>
              <a:t>вать</a:t>
            </a:r>
            <a:r>
              <a:rPr lang="ru-RU" sz="4000" b="1" dirty="0" smtClean="0"/>
              <a:t>, </a:t>
            </a:r>
            <a:r>
              <a:rPr lang="ru-RU" sz="4000" b="1" dirty="0" err="1" smtClean="0"/>
              <a:t>магни</a:t>
            </a:r>
            <a:r>
              <a:rPr lang="ru-RU" sz="4000" b="1" dirty="0" smtClean="0"/>
              <a:t>…вый</a:t>
            </a:r>
          </a:p>
          <a:p>
            <a:pPr>
              <a:buNone/>
            </a:pPr>
            <a:r>
              <a:rPr lang="ru-RU" sz="4000" b="1" dirty="0" smtClean="0"/>
              <a:t>4) </a:t>
            </a:r>
            <a:r>
              <a:rPr lang="ru-RU" sz="4000" b="1" dirty="0" err="1" smtClean="0"/>
              <a:t>приноравл</a:t>
            </a:r>
            <a:r>
              <a:rPr lang="ru-RU" sz="4000" b="1" dirty="0" smtClean="0"/>
              <a:t>…</a:t>
            </a:r>
            <a:r>
              <a:rPr lang="ru-RU" sz="4000" b="1" dirty="0" err="1" smtClean="0"/>
              <a:t>ваться</a:t>
            </a:r>
            <a:r>
              <a:rPr lang="ru-RU" sz="4000" b="1" dirty="0" smtClean="0"/>
              <a:t>, </a:t>
            </a:r>
            <a:r>
              <a:rPr lang="ru-RU" sz="4000" b="1" dirty="0" err="1" smtClean="0"/>
              <a:t>глянц</a:t>
            </a:r>
            <a:r>
              <a:rPr lang="ru-RU" sz="4000" b="1" dirty="0" smtClean="0"/>
              <a:t>…вый</a:t>
            </a:r>
          </a:p>
          <a:p>
            <a:pPr>
              <a:buNone/>
            </a:pPr>
            <a:r>
              <a:rPr lang="ru-RU" sz="4000" b="1" dirty="0" smtClean="0"/>
              <a:t>5) </a:t>
            </a:r>
            <a:r>
              <a:rPr lang="ru-RU" sz="4000" b="1" dirty="0" err="1" smtClean="0"/>
              <a:t>расклан</a:t>
            </a:r>
            <a:r>
              <a:rPr lang="ru-RU" sz="4000" b="1" dirty="0" smtClean="0"/>
              <a:t>…</a:t>
            </a:r>
            <a:r>
              <a:rPr lang="ru-RU" sz="4000" b="1" dirty="0" err="1" smtClean="0"/>
              <a:t>ться</a:t>
            </a:r>
            <a:r>
              <a:rPr lang="ru-RU" sz="4000" b="1" dirty="0" smtClean="0"/>
              <a:t>, </a:t>
            </a:r>
            <a:r>
              <a:rPr lang="ru-RU" sz="4000" b="1" dirty="0" err="1" smtClean="0"/>
              <a:t>выращ</a:t>
            </a:r>
            <a:r>
              <a:rPr lang="ru-RU" sz="4000" b="1" dirty="0" smtClean="0"/>
              <a:t>…</a:t>
            </a:r>
            <a:r>
              <a:rPr lang="ru-RU" sz="4000" b="1" dirty="0" err="1" smtClean="0"/>
              <a:t>вать</a:t>
            </a:r>
            <a:endParaRPr lang="ru-RU" sz="4000" b="1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ru-RU" sz="3200" dirty="0" smtClean="0">
                <a:solidFill>
                  <a:srgbClr val="0070C0"/>
                </a:solidFill>
              </a:rPr>
              <a:t>4. Укажите варианты ответов, в которых во всех словах одного ряда пропущена </a:t>
            </a:r>
            <a:r>
              <a:rPr lang="ru-RU" sz="3200" b="1" dirty="0" smtClean="0">
                <a:solidFill>
                  <a:srgbClr val="0070C0"/>
                </a:solidFill>
              </a:rPr>
              <a:t>одна и та же буква</a:t>
            </a:r>
            <a:r>
              <a:rPr lang="ru-RU" sz="3200" dirty="0" smtClean="0">
                <a:solidFill>
                  <a:srgbClr val="0070C0"/>
                </a:solidFill>
              </a:rPr>
              <a:t>. Запишите номера ответов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57364"/>
            <a:ext cx="8229600" cy="4268799"/>
          </a:xfrm>
        </p:spPr>
        <p:txBody>
          <a:bodyPr>
            <a:normAutofit/>
          </a:bodyPr>
          <a:lstStyle/>
          <a:p>
            <a:pPr marL="514350" indent="-514350">
              <a:buAutoNum type="arabicParenR"/>
            </a:pPr>
            <a:r>
              <a:rPr lang="ru-RU" sz="4000" b="1" dirty="0" err="1" smtClean="0"/>
              <a:t>подскак</a:t>
            </a:r>
            <a:r>
              <a:rPr lang="ru-RU" sz="4000" b="1" dirty="0" smtClean="0"/>
              <a:t>…</a:t>
            </a:r>
            <a:r>
              <a:rPr lang="ru-RU" sz="4000" b="1" dirty="0" err="1" smtClean="0"/>
              <a:t>вать</a:t>
            </a:r>
            <a:r>
              <a:rPr lang="ru-RU" sz="4000" b="1" dirty="0" smtClean="0"/>
              <a:t>, </a:t>
            </a:r>
            <a:r>
              <a:rPr lang="ru-RU" sz="4000" b="1" dirty="0" err="1" smtClean="0"/>
              <a:t>неулыбч</a:t>
            </a:r>
            <a:r>
              <a:rPr lang="ru-RU" sz="4000" b="1" dirty="0" smtClean="0"/>
              <a:t>…вый</a:t>
            </a:r>
          </a:p>
          <a:p>
            <a:pPr marL="514350" indent="-514350">
              <a:buAutoNum type="arabicParenR"/>
            </a:pPr>
            <a:r>
              <a:rPr lang="ru-RU" sz="4000" b="1" dirty="0" err="1" smtClean="0"/>
              <a:t>угодл</a:t>
            </a:r>
            <a:r>
              <a:rPr lang="ru-RU" sz="4000" b="1" dirty="0" smtClean="0"/>
              <a:t>…вый, </a:t>
            </a:r>
            <a:r>
              <a:rPr lang="ru-RU" sz="4000" b="1" dirty="0" err="1" smtClean="0"/>
              <a:t>застр</a:t>
            </a:r>
            <a:r>
              <a:rPr lang="ru-RU" sz="4000" b="1" dirty="0" smtClean="0"/>
              <a:t>…</a:t>
            </a:r>
            <a:r>
              <a:rPr lang="ru-RU" sz="4000" b="1" dirty="0" err="1" smtClean="0"/>
              <a:t>вать</a:t>
            </a:r>
            <a:endParaRPr lang="ru-RU" sz="4000" b="1" dirty="0" smtClean="0"/>
          </a:p>
          <a:p>
            <a:pPr marL="514350" indent="-514350">
              <a:buAutoNum type="arabicParenR"/>
            </a:pPr>
            <a:r>
              <a:rPr lang="ru-RU" sz="4000" b="1" dirty="0" smtClean="0"/>
              <a:t>туш…</a:t>
            </a:r>
            <a:r>
              <a:rPr lang="ru-RU" sz="4000" b="1" dirty="0" err="1" smtClean="0"/>
              <a:t>ный</a:t>
            </a:r>
            <a:r>
              <a:rPr lang="ru-RU" sz="4000" b="1" dirty="0" smtClean="0"/>
              <a:t>, </a:t>
            </a:r>
            <a:r>
              <a:rPr lang="ru-RU" sz="4000" b="1" dirty="0" err="1" smtClean="0"/>
              <a:t>ноч</a:t>
            </a:r>
            <a:r>
              <a:rPr lang="ru-RU" sz="4000" b="1" dirty="0" smtClean="0"/>
              <a:t>…</a:t>
            </a:r>
            <a:r>
              <a:rPr lang="ru-RU" sz="4000" b="1" dirty="0" err="1" smtClean="0"/>
              <a:t>вка</a:t>
            </a:r>
            <a:endParaRPr lang="ru-RU" sz="4000" b="1" dirty="0" smtClean="0"/>
          </a:p>
          <a:p>
            <a:pPr marL="514350" indent="-514350">
              <a:buAutoNum type="arabicParenR"/>
            </a:pPr>
            <a:r>
              <a:rPr lang="ru-RU" sz="4000" b="1" dirty="0" smtClean="0"/>
              <a:t>замш…вый, </a:t>
            </a:r>
            <a:r>
              <a:rPr lang="ru-RU" sz="4000" b="1" dirty="0" err="1" smtClean="0"/>
              <a:t>монаш</a:t>
            </a:r>
            <a:r>
              <a:rPr lang="ru-RU" sz="4000" b="1" dirty="0" smtClean="0"/>
              <a:t>…</a:t>
            </a:r>
            <a:r>
              <a:rPr lang="ru-RU" sz="4000" b="1" dirty="0" err="1" smtClean="0"/>
              <a:t>нка</a:t>
            </a:r>
            <a:endParaRPr lang="ru-RU" sz="4000" b="1" dirty="0" smtClean="0"/>
          </a:p>
          <a:p>
            <a:pPr marL="514350" indent="-514350">
              <a:buAutoNum type="arabicParenR"/>
            </a:pPr>
            <a:r>
              <a:rPr lang="ru-RU" sz="4000" b="1" dirty="0" smtClean="0"/>
              <a:t>нож…</a:t>
            </a:r>
            <a:r>
              <a:rPr lang="ru-RU" sz="4000" b="1" dirty="0" err="1" smtClean="0"/>
              <a:t>вка</a:t>
            </a:r>
            <a:r>
              <a:rPr lang="ru-RU" sz="4000" b="1" dirty="0" smtClean="0"/>
              <a:t>, </a:t>
            </a:r>
            <a:r>
              <a:rPr lang="ru-RU" sz="4000" b="1" dirty="0" err="1" smtClean="0"/>
              <a:t>попроб</a:t>
            </a:r>
            <a:r>
              <a:rPr lang="ru-RU" sz="4000" b="1" dirty="0" smtClean="0"/>
              <a:t>…</a:t>
            </a:r>
            <a:r>
              <a:rPr lang="ru-RU" sz="4000" b="1" dirty="0" err="1" smtClean="0"/>
              <a:t>вать</a:t>
            </a:r>
            <a:endParaRPr lang="ru-RU" sz="4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ru-RU" sz="3600" dirty="0" smtClean="0">
                <a:solidFill>
                  <a:srgbClr val="0070C0"/>
                </a:solidFill>
              </a:rPr>
              <a:t>5. Укажите варианты ответов, в которых во всех словах одного ряда пропущена </a:t>
            </a:r>
            <a:r>
              <a:rPr lang="ru-RU" sz="3600" b="1" dirty="0" smtClean="0">
                <a:solidFill>
                  <a:srgbClr val="0070C0"/>
                </a:solidFill>
              </a:rPr>
              <a:t>одна и та же буква</a:t>
            </a:r>
            <a:r>
              <a:rPr lang="ru-RU" sz="3600" dirty="0" smtClean="0">
                <a:solidFill>
                  <a:srgbClr val="0070C0"/>
                </a:solidFill>
              </a:rPr>
              <a:t>. Запишите номера ответов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57364"/>
            <a:ext cx="8229600" cy="4268799"/>
          </a:xfrm>
        </p:spPr>
        <p:txBody>
          <a:bodyPr>
            <a:normAutofit/>
          </a:bodyPr>
          <a:lstStyle/>
          <a:p>
            <a:pPr marL="514350" indent="-514350">
              <a:buAutoNum type="arabicParenR"/>
            </a:pPr>
            <a:r>
              <a:rPr lang="ru-RU" sz="4000" b="1" dirty="0" err="1" smtClean="0"/>
              <a:t>удоста</a:t>
            </a:r>
            <a:r>
              <a:rPr lang="ru-RU" sz="4000" b="1" dirty="0" smtClean="0"/>
              <a:t>…</a:t>
            </a:r>
            <a:r>
              <a:rPr lang="ru-RU" sz="4000" b="1" dirty="0" err="1" smtClean="0"/>
              <a:t>вать</a:t>
            </a:r>
            <a:r>
              <a:rPr lang="ru-RU" sz="4000" b="1" dirty="0" smtClean="0"/>
              <a:t>, </a:t>
            </a:r>
            <a:r>
              <a:rPr lang="ru-RU" sz="4000" b="1" dirty="0" err="1" smtClean="0"/>
              <a:t>удыбч</a:t>
            </a:r>
            <a:r>
              <a:rPr lang="ru-RU" sz="4000" b="1" dirty="0" smtClean="0"/>
              <a:t>…вый</a:t>
            </a:r>
          </a:p>
          <a:p>
            <a:pPr marL="514350" indent="-514350">
              <a:buAutoNum type="arabicParenR"/>
            </a:pPr>
            <a:r>
              <a:rPr lang="ru-RU" sz="4000" b="1" dirty="0" err="1" smtClean="0"/>
              <a:t>податл</a:t>
            </a:r>
            <a:r>
              <a:rPr lang="ru-RU" sz="4000" b="1" dirty="0" smtClean="0"/>
              <a:t>…вый, вышаг…</a:t>
            </a:r>
            <a:r>
              <a:rPr lang="ru-RU" sz="4000" b="1" dirty="0" err="1" smtClean="0"/>
              <a:t>вать</a:t>
            </a:r>
            <a:endParaRPr lang="ru-RU" sz="4000" b="1" dirty="0" smtClean="0"/>
          </a:p>
          <a:p>
            <a:pPr marL="514350" indent="-514350">
              <a:buAutoNum type="arabicParenR"/>
            </a:pPr>
            <a:r>
              <a:rPr lang="ru-RU" sz="4000" b="1" dirty="0" err="1" smtClean="0"/>
              <a:t>заносч</a:t>
            </a:r>
            <a:r>
              <a:rPr lang="ru-RU" sz="4000" b="1" dirty="0" smtClean="0"/>
              <a:t>…вый, ослаб…</a:t>
            </a:r>
            <a:r>
              <a:rPr lang="ru-RU" sz="4000" b="1" dirty="0" err="1" smtClean="0"/>
              <a:t>вать</a:t>
            </a:r>
            <a:endParaRPr lang="ru-RU" sz="4000" b="1" dirty="0" smtClean="0"/>
          </a:p>
          <a:p>
            <a:pPr marL="514350" indent="-514350">
              <a:buAutoNum type="arabicParenR"/>
            </a:pPr>
            <a:r>
              <a:rPr lang="ru-RU" sz="4000" b="1" dirty="0" err="1" smtClean="0"/>
              <a:t>честв</a:t>
            </a:r>
            <a:r>
              <a:rPr lang="ru-RU" sz="4000" b="1" dirty="0" smtClean="0"/>
              <a:t>…</a:t>
            </a:r>
            <a:r>
              <a:rPr lang="ru-RU" sz="4000" b="1" dirty="0" err="1" smtClean="0"/>
              <a:t>вать</a:t>
            </a:r>
            <a:r>
              <a:rPr lang="ru-RU" sz="4000" b="1" dirty="0" smtClean="0"/>
              <a:t>, </a:t>
            </a:r>
            <a:r>
              <a:rPr lang="ru-RU" sz="4000" b="1" dirty="0" err="1" smtClean="0"/>
              <a:t>влев</a:t>
            </a:r>
            <a:r>
              <a:rPr lang="ru-RU" sz="4000" b="1" dirty="0" smtClean="0"/>
              <a:t>…</a:t>
            </a:r>
          </a:p>
          <a:p>
            <a:pPr marL="514350" indent="-514350">
              <a:buAutoNum type="arabicParenR"/>
            </a:pPr>
            <a:r>
              <a:rPr lang="ru-RU" sz="4000" b="1" dirty="0" smtClean="0"/>
              <a:t>француз…кий, матрос…кий</a:t>
            </a:r>
            <a:endParaRPr lang="ru-RU" sz="4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25404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85794"/>
            <a:ext cx="8229600" cy="5786478"/>
          </a:xfrm>
        </p:spPr>
        <p:txBody>
          <a:bodyPr>
            <a:normAutofit lnSpcReduction="10000"/>
          </a:bodyPr>
          <a:lstStyle/>
          <a:p>
            <a:pPr marL="514350" indent="-514350">
              <a:buNone/>
            </a:pPr>
            <a:r>
              <a:rPr lang="ru-RU" sz="4000" b="1" dirty="0" smtClean="0">
                <a:solidFill>
                  <a:srgbClr val="0070C0"/>
                </a:solidFill>
              </a:rPr>
              <a:t>Суффиксы прилагательных </a:t>
            </a:r>
          </a:p>
          <a:p>
            <a:pPr marL="514350" indent="-514350">
              <a:buNone/>
            </a:pPr>
            <a:r>
              <a:rPr lang="ru-RU" sz="4000" b="1" dirty="0" smtClean="0">
                <a:solidFill>
                  <a:srgbClr val="0070C0"/>
                </a:solidFill>
              </a:rPr>
              <a:t>      </a:t>
            </a:r>
            <a:r>
              <a:rPr lang="ru-RU" sz="4000" b="1" dirty="0" smtClean="0">
                <a:solidFill>
                  <a:srgbClr val="FF0000"/>
                </a:solidFill>
              </a:rPr>
              <a:t>–ЧИВ- -ЛИВ-</a:t>
            </a:r>
            <a:r>
              <a:rPr lang="ru-RU" sz="4000" b="1" dirty="0" smtClean="0"/>
              <a:t> пишутся с </a:t>
            </a:r>
            <a:r>
              <a:rPr lang="ru-RU" sz="4000" b="1" dirty="0" smtClean="0">
                <a:solidFill>
                  <a:srgbClr val="FF0000"/>
                </a:solidFill>
              </a:rPr>
              <a:t>И</a:t>
            </a:r>
            <a:r>
              <a:rPr lang="ru-RU" sz="4000" b="1" dirty="0" smtClean="0"/>
              <a:t> </a:t>
            </a:r>
          </a:p>
          <a:p>
            <a:pPr marL="514350" indent="-514350">
              <a:buNone/>
            </a:pPr>
            <a:r>
              <a:rPr lang="ru-RU" sz="4000" b="1" dirty="0" smtClean="0"/>
              <a:t>(наход</a:t>
            </a:r>
            <a:r>
              <a:rPr lang="ru-RU" sz="4000" b="1" dirty="0" smtClean="0">
                <a:solidFill>
                  <a:srgbClr val="FF0000"/>
                </a:solidFill>
              </a:rPr>
              <a:t>чив</a:t>
            </a:r>
            <a:r>
              <a:rPr lang="ru-RU" sz="4000" b="1" dirty="0" smtClean="0"/>
              <a:t>ый, разбор</a:t>
            </a:r>
            <a:r>
              <a:rPr lang="ru-RU" sz="4000" b="1" dirty="0" smtClean="0">
                <a:solidFill>
                  <a:srgbClr val="FF0000"/>
                </a:solidFill>
              </a:rPr>
              <a:t>чив</a:t>
            </a:r>
            <a:r>
              <a:rPr lang="ru-RU" sz="4000" b="1" dirty="0" smtClean="0"/>
              <a:t>ый, назой</a:t>
            </a:r>
            <a:r>
              <a:rPr lang="ru-RU" sz="4000" b="1" dirty="0" smtClean="0">
                <a:solidFill>
                  <a:srgbClr val="FF0000"/>
                </a:solidFill>
              </a:rPr>
              <a:t>лив</a:t>
            </a:r>
            <a:r>
              <a:rPr lang="ru-RU" sz="4000" b="1" dirty="0" smtClean="0"/>
              <a:t>ый)</a:t>
            </a:r>
          </a:p>
          <a:p>
            <a:pPr marL="514350" indent="-514350">
              <a:buNone/>
            </a:pPr>
            <a:endParaRPr lang="ru-RU" sz="4000" b="1" dirty="0" smtClean="0"/>
          </a:p>
          <a:p>
            <a:pPr marL="514350" indent="-514350">
              <a:buNone/>
            </a:pPr>
            <a:r>
              <a:rPr lang="ru-RU" sz="4000" b="1" dirty="0" smtClean="0"/>
              <a:t>В  суффиксе </a:t>
            </a:r>
            <a:r>
              <a:rPr lang="ru-RU" sz="4000" b="1" dirty="0" smtClean="0">
                <a:solidFill>
                  <a:srgbClr val="FF0000"/>
                </a:solidFill>
              </a:rPr>
              <a:t>–</a:t>
            </a:r>
            <a:r>
              <a:rPr lang="ru-RU" sz="4400" b="1" dirty="0" smtClean="0">
                <a:solidFill>
                  <a:srgbClr val="FF0000"/>
                </a:solidFill>
              </a:rPr>
              <a:t>ЕВ </a:t>
            </a:r>
            <a:r>
              <a:rPr lang="ru-RU" sz="4000" b="1" dirty="0" smtClean="0"/>
              <a:t>пишем </a:t>
            </a:r>
            <a:r>
              <a:rPr lang="ru-RU" sz="4000" b="1" dirty="0" smtClean="0">
                <a:solidFill>
                  <a:srgbClr val="FF0000"/>
                </a:solidFill>
              </a:rPr>
              <a:t>Е</a:t>
            </a:r>
            <a:r>
              <a:rPr lang="ru-RU" sz="4000" b="1" dirty="0" smtClean="0">
                <a:solidFill>
                  <a:srgbClr val="C00000"/>
                </a:solidFill>
              </a:rPr>
              <a:t> </a:t>
            </a:r>
            <a:r>
              <a:rPr lang="ru-RU" sz="4000" b="1" dirty="0" smtClean="0"/>
              <a:t>(марл</a:t>
            </a:r>
            <a:r>
              <a:rPr lang="ru-RU" sz="4000" b="1" dirty="0" smtClean="0">
                <a:solidFill>
                  <a:srgbClr val="FF0000"/>
                </a:solidFill>
              </a:rPr>
              <a:t>ев</a:t>
            </a:r>
            <a:r>
              <a:rPr lang="ru-RU" sz="4000" b="1" dirty="0" smtClean="0"/>
              <a:t>ый, алюмини</a:t>
            </a:r>
            <a:r>
              <a:rPr lang="ru-RU" sz="4000" b="1" dirty="0" smtClean="0">
                <a:solidFill>
                  <a:srgbClr val="FF0000"/>
                </a:solidFill>
              </a:rPr>
              <a:t>ев</a:t>
            </a:r>
            <a:r>
              <a:rPr lang="ru-RU" sz="4000" b="1" dirty="0" smtClean="0"/>
              <a:t>ый, ключ</a:t>
            </a:r>
            <a:r>
              <a:rPr lang="ru-RU" sz="4000" b="1" dirty="0" smtClean="0">
                <a:solidFill>
                  <a:srgbClr val="FF0000"/>
                </a:solidFill>
              </a:rPr>
              <a:t>ев</a:t>
            </a:r>
            <a:r>
              <a:rPr lang="ru-RU" sz="4000" b="1" dirty="0" smtClean="0"/>
              <a:t>ой)</a:t>
            </a:r>
          </a:p>
          <a:p>
            <a:pPr marL="514350" indent="-514350">
              <a:buNone/>
            </a:pPr>
            <a:r>
              <a:rPr lang="ru-RU" sz="4000" b="1" dirty="0" err="1" smtClean="0"/>
              <a:t>Искл</a:t>
            </a:r>
            <a:r>
              <a:rPr lang="ru-RU" sz="4000" b="1" dirty="0" smtClean="0"/>
              <a:t>.: </a:t>
            </a:r>
            <a:r>
              <a:rPr lang="ru-RU" sz="4000" b="1" dirty="0" smtClean="0">
                <a:solidFill>
                  <a:srgbClr val="00B050"/>
                </a:solidFill>
              </a:rPr>
              <a:t>милостивый, юродивый</a:t>
            </a:r>
          </a:p>
          <a:p>
            <a:pPr marL="514350" indent="-514350">
              <a:buNone/>
            </a:pPr>
            <a:endParaRPr lang="ru-RU" sz="4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2308" y="285728"/>
            <a:ext cx="8499423" cy="142876"/>
          </a:xfrm>
        </p:spPr>
        <p:txBody>
          <a:bodyPr>
            <a:normAutofit fontScale="90000"/>
          </a:bodyPr>
          <a:lstStyle/>
          <a:p>
            <a:endParaRPr dirty="0" lang="ru-RU">
              <a:solidFill>
                <a:srgbClr val="5C3D00"/>
              </a:solidFill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517161" y="571480"/>
            <a:ext cx="8049718" cy="1602751"/>
          </a:xfrm>
          <a:prstGeom prst="roundRect">
            <a:avLst/>
          </a:prstGeom>
          <a:solidFill>
            <a:schemeClr val="bg1"/>
          </a:solidFill>
          <a:ln w="76200">
            <a:solidFill>
              <a:srgbClr val="A27B00"/>
            </a:solidFill>
          </a:ln>
          <a:scene3d>
            <a:camera prst="orthographicFront"/>
            <a:lightRig dir="t" rig="threePt"/>
          </a:scene3d>
          <a:sp3d contourW="12700" prstMaterial="plastic">
            <a:bevelT/>
            <a:contourClr>
              <a:schemeClr val="accent6">
                <a:lumMod val="5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rtlCol="0">
            <a:sp3d contourW="12700" extrusionH="57150" prstMaterial="plastic">
              <a:bevelT h="38100" w="38100"/>
              <a:contourClr>
                <a:srgbClr val="4C3A00"/>
              </a:contourClr>
            </a:sp3d>
          </a:bodyPr>
          <a:lstStyle/>
          <a:p>
            <a:pPr algn="ctr"/>
            <a:r>
              <a:rPr b="1" dirty="0" lang="ru-RU" smtClean="0" sz="3600">
                <a:solidFill>
                  <a:srgbClr val="00B0F0"/>
                </a:solidFill>
                <a:effectLst>
                  <a:outerShdw algn="tl" blurRad="38100" dir="2700000" dist="38100">
                    <a:srgbClr val="000000">
                      <a:alpha val="43137"/>
                    </a:srgbClr>
                  </a:outerShdw>
                </a:effectLst>
                <a:latin charset="0" panose="02040502050405020303" pitchFamily="18" typeface="Georgia"/>
              </a:rPr>
              <a:t>Суффиксы</a:t>
            </a:r>
            <a:r>
              <a:rPr b="1" dirty="0" lang="ru-RU" smtClean="0" sz="3600">
                <a:solidFill>
                  <a:srgbClr val="4C3A00"/>
                </a:solidFill>
                <a:effectLst>
                  <a:outerShdw algn="tl" blurRad="38100" dir="2700000" dist="38100">
                    <a:srgbClr val="000000">
                      <a:alpha val="43137"/>
                    </a:srgbClr>
                  </a:outerShdw>
                </a:effectLst>
                <a:latin charset="0" panose="02040502050405020303" pitchFamily="18" typeface="Georgia"/>
              </a:rPr>
              <a:t> </a:t>
            </a:r>
            <a:r>
              <a:rPr b="1" dirty="0" lang="ru-RU" smtClean="0" sz="4400">
                <a:solidFill>
                  <a:srgbClr val="FF0000"/>
                </a:solidFill>
                <a:effectLst>
                  <a:outerShdw algn="tl" blurRad="38100" dir="2700000" dist="38100">
                    <a:srgbClr val="000000">
                      <a:alpha val="43137"/>
                    </a:srgbClr>
                  </a:outerShdw>
                </a:effectLst>
                <a:latin charset="0" panose="02040502050405020303" pitchFamily="18" typeface="Georgia"/>
              </a:rPr>
              <a:t>-к- </a:t>
            </a:r>
            <a:r>
              <a:rPr b="1" dirty="0" lang="ru-RU" smtClean="0" sz="3600">
                <a:solidFill>
                  <a:srgbClr val="00B0F0"/>
                </a:solidFill>
                <a:effectLst>
                  <a:outerShdw algn="tl" blurRad="38100" dir="2700000" dist="38100">
                    <a:srgbClr val="000000">
                      <a:alpha val="43137"/>
                    </a:srgbClr>
                  </a:outerShdw>
                </a:effectLst>
                <a:latin charset="0" panose="02040502050405020303" pitchFamily="18" typeface="Georgia"/>
              </a:rPr>
              <a:t>и</a:t>
            </a:r>
            <a:r>
              <a:rPr b="1" dirty="0" lang="ru-RU" smtClean="0" sz="3600">
                <a:solidFill>
                  <a:srgbClr val="4C3A00"/>
                </a:solidFill>
                <a:effectLst>
                  <a:outerShdw algn="tl" blurRad="38100" dir="2700000" dist="38100">
                    <a:srgbClr val="000000">
                      <a:alpha val="43137"/>
                    </a:srgbClr>
                  </a:outerShdw>
                </a:effectLst>
                <a:latin charset="0" panose="02040502050405020303" pitchFamily="18" typeface="Georgia"/>
              </a:rPr>
              <a:t> </a:t>
            </a:r>
            <a:r>
              <a:rPr b="1" dirty="0" lang="ru-RU" smtClean="0" sz="4400">
                <a:solidFill>
                  <a:srgbClr val="FF0000"/>
                </a:solidFill>
                <a:effectLst>
                  <a:outerShdw algn="tl" blurRad="38100" dir="2700000" dist="38100">
                    <a:srgbClr val="000000">
                      <a:alpha val="43137"/>
                    </a:srgbClr>
                  </a:outerShdw>
                </a:effectLst>
                <a:latin charset="0" panose="02040502050405020303" pitchFamily="18" typeface="Georgia"/>
              </a:rPr>
              <a:t>-</a:t>
            </a:r>
            <a:r>
              <a:rPr b="1" dirty="0" err="1" lang="ru-RU" smtClean="0" sz="4400">
                <a:solidFill>
                  <a:srgbClr val="FF0000"/>
                </a:solidFill>
                <a:effectLst>
                  <a:outerShdw algn="tl" blurRad="38100" dir="2700000" dist="38100">
                    <a:srgbClr val="000000">
                      <a:alpha val="43137"/>
                    </a:srgbClr>
                  </a:outerShdw>
                </a:effectLst>
                <a:latin charset="0" panose="02040502050405020303" pitchFamily="18" typeface="Georgia"/>
              </a:rPr>
              <a:t>ск</a:t>
            </a:r>
            <a:r>
              <a:rPr b="1" dirty="0" lang="ru-RU" smtClean="0" sz="4400">
                <a:solidFill>
                  <a:srgbClr val="FF0000"/>
                </a:solidFill>
                <a:effectLst>
                  <a:outerShdw algn="tl" blurRad="38100" dir="2700000" dist="38100">
                    <a:srgbClr val="000000">
                      <a:alpha val="43137"/>
                    </a:srgbClr>
                  </a:outerShdw>
                </a:effectLst>
                <a:latin charset="0" panose="02040502050405020303" pitchFamily="18" typeface="Georgia"/>
              </a:rPr>
              <a:t>- </a:t>
            </a:r>
          </a:p>
          <a:p>
            <a:pPr algn="ctr"/>
            <a:r>
              <a:rPr b="1" dirty="0" lang="ru-RU" smtClean="0" sz="3600">
                <a:solidFill>
                  <a:srgbClr val="00B0F0"/>
                </a:solidFill>
                <a:effectLst>
                  <a:outerShdw algn="tl" blurRad="38100" dir="2700000" dist="38100">
                    <a:srgbClr val="000000">
                      <a:alpha val="43137"/>
                    </a:srgbClr>
                  </a:outerShdw>
                </a:effectLst>
                <a:latin charset="0" panose="02040502050405020303" pitchFamily="18" typeface="Georgia"/>
              </a:rPr>
              <a:t>в прилагательных</a:t>
            </a:r>
            <a:endParaRPr b="1" dirty="0" lang="ru-RU" sz="3600">
              <a:solidFill>
                <a:srgbClr val="00B0F0"/>
              </a:solidFill>
              <a:effectLst>
                <a:outerShdw algn="tl" blurRad="38100" dir="2700000" dist="38100">
                  <a:srgbClr val="000000">
                    <a:alpha val="43137"/>
                  </a:srgbClr>
                </a:outerShdw>
              </a:effectLst>
              <a:latin charset="0" panose="02040502050405020303" pitchFamily="18" typeface="Georgia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2214546" y="2445069"/>
            <a:ext cx="1307412" cy="736979"/>
          </a:xfrm>
          <a:prstGeom prst="roundRect">
            <a:avLst/>
          </a:prstGeom>
          <a:solidFill>
            <a:schemeClr val="bg1"/>
          </a:solidFill>
          <a:ln w="76200">
            <a:solidFill>
              <a:srgbClr val="A27B00"/>
            </a:solidFill>
          </a:ln>
          <a:scene3d>
            <a:camera prst="orthographicFront"/>
            <a:lightRig dir="t" rig="threePt"/>
          </a:scene3d>
          <a:sp3d contourW="12700" prstMaterial="plastic">
            <a:bevelT/>
            <a:contourClr>
              <a:schemeClr val="accent6">
                <a:lumMod val="5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rtlCol="0">
            <a:sp3d contourW="12700" extrusionH="57150" prstMaterial="plastic">
              <a:bevelT h="38100" w="38100"/>
              <a:contourClr>
                <a:schemeClr val="accent4">
                  <a:lumMod val="50000"/>
                </a:schemeClr>
              </a:contourClr>
            </a:sp3d>
          </a:bodyPr>
          <a:lstStyle/>
          <a:p>
            <a:pPr algn="ctr">
              <a:lnSpc>
                <a:spcPts val="3000"/>
              </a:lnSpc>
            </a:pPr>
            <a:r>
              <a:rPr b="1" dirty="0" lang="ru-RU" smtClean="0" sz="4800">
                <a:solidFill>
                  <a:srgbClr val="FF0000"/>
                </a:solidFill>
                <a:latin charset="0" panose="02040502050405020303" pitchFamily="18" typeface="Georgia"/>
              </a:rPr>
              <a:t>-к- </a:t>
            </a:r>
            <a:endParaRPr b="1" dirty="0" lang="ru-RU" sz="4800">
              <a:solidFill>
                <a:srgbClr val="FF0000"/>
              </a:solidFill>
              <a:latin charset="0" panose="02040502050405020303" pitchFamily="18" typeface="Georgia"/>
            </a:endParaRPr>
          </a:p>
        </p:txBody>
      </p:sp>
      <p:sp>
        <p:nvSpPr>
          <p:cNvPr id="10" name="Управляющая кнопка: далее 9">
            <a:hlinkClick action="ppaction://hlinkshowjump?jump=nextslide" highlightClick="1" r:id=""/>
          </p:cNvPr>
          <p:cNvSpPr/>
          <p:nvPr/>
        </p:nvSpPr>
        <p:spPr>
          <a:xfrm>
            <a:off x="8428220" y="6448568"/>
            <a:ext cx="685799" cy="409432"/>
          </a:xfrm>
          <a:prstGeom prst="actionButtonForwardNext">
            <a:avLst/>
          </a:prstGeom>
          <a:solidFill>
            <a:schemeClr val="accent4">
              <a:lumMod val="50000"/>
            </a:schemeClr>
          </a:solidFill>
          <a:ln>
            <a:solidFill>
              <a:schemeClr val="accent4">
                <a:lumMod val="50000"/>
              </a:schemeClr>
            </a:solidFill>
          </a:ln>
          <a:effectLst>
            <a:outerShdw algn="ctr" blurRad="44450" dir="5400000" dist="27940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dir="t" rig="balanced">
              <a:rot lat="0" lon="0" rev="8700000"/>
            </a:lightRig>
          </a:scene3d>
          <a:sp3d>
            <a:bevelT h="38100" w="190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rtlCol="0"/>
          <a:lstStyle/>
          <a:p>
            <a:pPr algn="ctr"/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164" r="137"/>
          <a:stretch/>
        </p:blipFill>
        <p:spPr>
          <a:xfrm>
            <a:off x="7791136" y="205562"/>
            <a:ext cx="1000595" cy="1531775"/>
          </a:xfrm>
          <a:prstGeom prst="rect">
            <a:avLst/>
          </a:prstGeom>
        </p:spPr>
      </p:pic>
      <p:sp>
        <p:nvSpPr>
          <p:cNvPr id="9" name="Скругленный прямоугольник 8"/>
          <p:cNvSpPr/>
          <p:nvPr/>
        </p:nvSpPr>
        <p:spPr>
          <a:xfrm>
            <a:off x="5967484" y="3470393"/>
            <a:ext cx="2672387" cy="2780283"/>
          </a:xfrm>
          <a:prstGeom prst="roundRect">
            <a:avLst/>
          </a:prstGeom>
          <a:solidFill>
            <a:schemeClr val="bg1"/>
          </a:solidFill>
          <a:ln w="76200">
            <a:solidFill>
              <a:srgbClr val="A27B00"/>
            </a:solidFill>
          </a:ln>
          <a:scene3d>
            <a:camera prst="orthographicFront"/>
            <a:lightRig dir="t" rig="threePt"/>
          </a:scene3d>
          <a:sp3d contourW="12700" prstMaterial="plastic">
            <a:bevelT/>
            <a:contourClr>
              <a:schemeClr val="accent6">
                <a:lumMod val="5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rtlCol="0">
            <a:sp3d contourW="12700" extrusionH="57150" prstMaterial="plastic">
              <a:bevelT h="38100" w="38100"/>
              <a:contourClr>
                <a:schemeClr val="accent4">
                  <a:lumMod val="50000"/>
                </a:schemeClr>
              </a:contourClr>
            </a:sp3d>
          </a:bodyPr>
          <a:lstStyle/>
          <a:p>
            <a:pPr algn="ctr"/>
            <a:r>
              <a:rPr b="1" dirty="0" i="1" lang="ru-RU" smtClean="0" sz="2000">
                <a:solidFill>
                  <a:srgbClr val="00B0F0"/>
                </a:solidFill>
                <a:latin charset="0" panose="02040502050405020303" pitchFamily="18" typeface="Georgia"/>
              </a:rPr>
              <a:t>В остальных случаях</a:t>
            </a:r>
          </a:p>
          <a:p>
            <a:pPr algn="ctr"/>
            <a:r>
              <a:rPr b="1" dirty="0" lang="ru-RU" smtClean="0" sz="2400">
                <a:solidFill>
                  <a:srgbClr val="4C3A00"/>
                </a:solidFill>
                <a:latin charset="0" panose="02040502050405020303" pitchFamily="18" typeface="Georgia"/>
              </a:rPr>
              <a:t>украинец – украин</a:t>
            </a:r>
            <a:r>
              <a:rPr b="1" dirty="0" lang="ru-RU" smtClean="0" sz="2400" u="sng">
                <a:solidFill>
                  <a:srgbClr val="FF0000"/>
                </a:solidFill>
                <a:effectLst>
                  <a:outerShdw algn="tl" blurRad="38100" dir="2700000" dist="38100">
                    <a:srgbClr val="000000">
                      <a:alpha val="43137"/>
                    </a:srgbClr>
                  </a:outerShdw>
                </a:effectLst>
                <a:latin charset="0" panose="02040502050405020303" pitchFamily="18" typeface="Georgia"/>
              </a:rPr>
              <a:t>ск</a:t>
            </a:r>
            <a:r>
              <a:rPr b="1" dirty="0" lang="ru-RU" smtClean="0" sz="2400">
                <a:solidFill>
                  <a:srgbClr val="4C3A00"/>
                </a:solidFill>
                <a:latin charset="0" panose="02040502050405020303" pitchFamily="18" typeface="Georgia"/>
              </a:rPr>
              <a:t>ий</a:t>
            </a:r>
          </a:p>
          <a:p>
            <a:pPr algn="ctr"/>
            <a:r>
              <a:rPr b="1" dirty="0" lang="ru-RU" smtClean="0" sz="2400">
                <a:solidFill>
                  <a:srgbClr val="4C3A00"/>
                </a:solidFill>
                <a:latin charset="0" panose="02040502050405020303" pitchFamily="18" typeface="Georgia"/>
              </a:rPr>
              <a:t>июнь – июнь</a:t>
            </a:r>
            <a:r>
              <a:rPr b="1" dirty="0" lang="ru-RU" smtClean="0" sz="2400" u="sng">
                <a:solidFill>
                  <a:srgbClr val="FF0000"/>
                </a:solidFill>
                <a:effectLst>
                  <a:outerShdw algn="tl" blurRad="38100" dir="2700000" dist="38100">
                    <a:srgbClr val="000000">
                      <a:alpha val="43137"/>
                    </a:srgbClr>
                  </a:outerShdw>
                </a:effectLst>
                <a:latin charset="0" panose="02040502050405020303" pitchFamily="18" typeface="Georgia"/>
              </a:rPr>
              <a:t>ск</a:t>
            </a:r>
            <a:r>
              <a:rPr b="1" dirty="0" lang="ru-RU" smtClean="0" sz="2400">
                <a:solidFill>
                  <a:srgbClr val="4C3A00"/>
                </a:solidFill>
                <a:latin charset="0" panose="02040502050405020303" pitchFamily="18" typeface="Georgia"/>
              </a:rPr>
              <a:t>ий</a:t>
            </a: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6643702" y="2357430"/>
            <a:ext cx="1643074" cy="736979"/>
          </a:xfrm>
          <a:prstGeom prst="roundRect">
            <a:avLst/>
          </a:prstGeom>
          <a:solidFill>
            <a:schemeClr val="bg1"/>
          </a:solidFill>
          <a:ln w="76200">
            <a:solidFill>
              <a:srgbClr val="A27B00"/>
            </a:solidFill>
          </a:ln>
          <a:scene3d>
            <a:camera prst="orthographicFront"/>
            <a:lightRig dir="t" rig="threePt"/>
          </a:scene3d>
          <a:sp3d contourW="12700" prstMaterial="plastic">
            <a:bevelT/>
            <a:contourClr>
              <a:schemeClr val="accent6">
                <a:lumMod val="5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rtlCol="0">
            <a:sp3d contourW="12700" extrusionH="57150" prstMaterial="plastic">
              <a:bevelT h="38100" w="38100"/>
              <a:contourClr>
                <a:schemeClr val="accent4">
                  <a:lumMod val="50000"/>
                </a:schemeClr>
              </a:contourClr>
            </a:sp3d>
          </a:bodyPr>
          <a:lstStyle/>
          <a:p>
            <a:pPr algn="ctr">
              <a:lnSpc>
                <a:spcPts val="3000"/>
              </a:lnSpc>
            </a:pPr>
            <a:r>
              <a:rPr b="1" dirty="0" lang="ru-RU" smtClean="0" sz="4800">
                <a:solidFill>
                  <a:srgbClr val="FF0000"/>
                </a:solidFill>
                <a:latin charset="0" panose="02040502050405020303" pitchFamily="18" typeface="Georgia"/>
              </a:rPr>
              <a:t>-</a:t>
            </a:r>
            <a:r>
              <a:rPr b="1" dirty="0" err="1" lang="ru-RU" smtClean="0" sz="4800">
                <a:solidFill>
                  <a:srgbClr val="FF0000"/>
                </a:solidFill>
                <a:latin charset="0" panose="02040502050405020303" pitchFamily="18" typeface="Georgia"/>
              </a:rPr>
              <a:t>ск</a:t>
            </a:r>
            <a:r>
              <a:rPr b="1" dirty="0" lang="ru-RU" smtClean="0" sz="4800">
                <a:solidFill>
                  <a:srgbClr val="FF0000"/>
                </a:solidFill>
                <a:latin charset="0" panose="02040502050405020303" pitchFamily="18" typeface="Georgia"/>
              </a:rPr>
              <a:t>-</a:t>
            </a:r>
            <a:endParaRPr b="1" dirty="0" lang="ru-RU" sz="4800">
              <a:solidFill>
                <a:srgbClr val="FF0000"/>
              </a:solidFill>
              <a:latin charset="0" panose="02040502050405020303" pitchFamily="18" typeface="Georgia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285720" y="3470393"/>
            <a:ext cx="2549603" cy="2780283"/>
          </a:xfrm>
          <a:prstGeom prst="roundRect">
            <a:avLst/>
          </a:prstGeom>
          <a:solidFill>
            <a:schemeClr val="bg1"/>
          </a:solidFill>
          <a:ln w="76200">
            <a:solidFill>
              <a:srgbClr val="A27B00"/>
            </a:solidFill>
          </a:ln>
          <a:scene3d>
            <a:camera prst="orthographicFront"/>
            <a:lightRig dir="t" rig="threePt"/>
          </a:scene3d>
          <a:sp3d contourW="12700" prstMaterial="plastic">
            <a:bevelT/>
            <a:contourClr>
              <a:schemeClr val="accent6">
                <a:lumMod val="5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rtlCol="0">
            <a:sp3d contourW="12700" extrusionH="57150" prstMaterial="plastic">
              <a:bevelT h="38100" w="38100"/>
              <a:contourClr>
                <a:schemeClr val="accent4">
                  <a:lumMod val="50000"/>
                </a:schemeClr>
              </a:contourClr>
            </a:sp3d>
          </a:bodyPr>
          <a:lstStyle/>
          <a:p>
            <a:pPr algn="ctr"/>
            <a:r>
              <a:rPr b="1" dirty="0" i="1" lang="ru-RU" smtClean="0" sz="2400">
                <a:solidFill>
                  <a:srgbClr val="00B0F0"/>
                </a:solidFill>
                <a:latin charset="0" panose="02040502050405020303" pitchFamily="18" typeface="Georgia"/>
              </a:rPr>
              <a:t>Если можно образовать краткую форму</a:t>
            </a:r>
          </a:p>
          <a:p>
            <a:pPr algn="ctr"/>
            <a:r>
              <a:rPr b="1" dirty="0" lang="ru-RU" smtClean="0" sz="2600">
                <a:solidFill>
                  <a:srgbClr val="4C3A00"/>
                </a:solidFill>
                <a:latin charset="0" panose="02040502050405020303" pitchFamily="18" typeface="Georgia"/>
              </a:rPr>
              <a:t>рез</a:t>
            </a:r>
            <a:r>
              <a:rPr b="1" dirty="0" lang="ru-RU" smtClean="0" sz="2600" u="sng">
                <a:solidFill>
                  <a:srgbClr val="FF0000"/>
                </a:solidFill>
                <a:effectLst>
                  <a:outerShdw algn="tl" blurRad="38100" dir="2700000" dist="38100">
                    <a:srgbClr val="000000">
                      <a:alpha val="43137"/>
                    </a:srgbClr>
                  </a:outerShdw>
                </a:effectLst>
                <a:latin charset="0" panose="02040502050405020303" pitchFamily="18" typeface="Georgia"/>
              </a:rPr>
              <a:t>к</a:t>
            </a:r>
            <a:r>
              <a:rPr b="1" dirty="0" lang="ru-RU" smtClean="0" sz="2600">
                <a:solidFill>
                  <a:srgbClr val="4C3A00"/>
                </a:solidFill>
                <a:latin charset="0" panose="02040502050405020303" pitchFamily="18" typeface="Georgia"/>
              </a:rPr>
              <a:t>ий - резок</a:t>
            </a:r>
            <a:endParaRPr b="1" dirty="0" lang="ru-RU" sz="2600">
              <a:solidFill>
                <a:srgbClr val="4C3A00"/>
              </a:solidFill>
              <a:latin charset="0" panose="02040502050405020303" pitchFamily="18" typeface="Georgia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2999096" y="3487901"/>
            <a:ext cx="2794379" cy="2780283"/>
          </a:xfrm>
          <a:prstGeom prst="roundRect">
            <a:avLst/>
          </a:prstGeom>
          <a:solidFill>
            <a:schemeClr val="bg1"/>
          </a:solidFill>
          <a:ln w="76200">
            <a:solidFill>
              <a:srgbClr val="A27B00"/>
            </a:solidFill>
          </a:ln>
          <a:scene3d>
            <a:camera prst="orthographicFront"/>
            <a:lightRig dir="t" rig="threePt"/>
          </a:scene3d>
          <a:sp3d contourW="12700" prstMaterial="plastic">
            <a:bevelT/>
            <a:contourClr>
              <a:schemeClr val="accent6">
                <a:lumMod val="5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rtlCol="0">
            <a:sp3d contourW="12700" extrusionH="57150" prstMaterial="plastic">
              <a:bevelT h="38100" w="38100"/>
              <a:contourClr>
                <a:schemeClr val="accent4">
                  <a:lumMod val="50000"/>
                </a:schemeClr>
              </a:contourClr>
            </a:sp3d>
          </a:bodyPr>
          <a:lstStyle/>
          <a:p>
            <a:pPr algn="ctr"/>
            <a:r>
              <a:rPr b="1" dirty="0" i="1" lang="ru-RU" smtClean="0" sz="2400">
                <a:solidFill>
                  <a:srgbClr val="00B0F0"/>
                </a:solidFill>
                <a:latin charset="0" panose="02040502050405020303" pitchFamily="18" typeface="Georgia"/>
              </a:rPr>
              <a:t>После</a:t>
            </a:r>
            <a:r>
              <a:rPr b="1" dirty="0" i="1" lang="ru-RU" smtClean="0" sz="2600">
                <a:solidFill>
                  <a:srgbClr val="4C3A00"/>
                </a:solidFill>
                <a:latin charset="0" panose="02040502050405020303" pitchFamily="18" typeface="Georgia"/>
              </a:rPr>
              <a:t> </a:t>
            </a:r>
            <a:r>
              <a:rPr b="1" dirty="0" i="1" lang="ru-RU" smtClean="0" sz="2600">
                <a:solidFill>
                  <a:srgbClr val="FF0000"/>
                </a:solidFill>
                <a:effectLst>
                  <a:outerShdw algn="tl" blurRad="38100" dir="2700000" dist="38100">
                    <a:srgbClr val="000000">
                      <a:alpha val="43137"/>
                    </a:srgbClr>
                  </a:outerShdw>
                </a:effectLst>
                <a:latin charset="0" panose="02040502050405020303" pitchFamily="18" typeface="Georgia"/>
              </a:rPr>
              <a:t>К, Ч, Ц</a:t>
            </a:r>
          </a:p>
          <a:p>
            <a:pPr algn="ctr"/>
            <a:r>
              <a:rPr b="1" dirty="0" lang="ru-RU" smtClean="0" sz="2600">
                <a:solidFill>
                  <a:srgbClr val="4C3A00"/>
                </a:solidFill>
                <a:latin charset="0" panose="02040502050405020303" pitchFamily="18" typeface="Georgia"/>
              </a:rPr>
              <a:t>простак – простец</a:t>
            </a:r>
            <a:r>
              <a:rPr b="1" dirty="0" lang="ru-RU" smtClean="0" sz="2600" u="sng">
                <a:solidFill>
                  <a:srgbClr val="FF0000"/>
                </a:solidFill>
                <a:effectLst>
                  <a:outerShdw algn="tl" blurRad="38100" dir="2700000" dist="38100">
                    <a:srgbClr val="000000">
                      <a:alpha val="43137"/>
                    </a:srgbClr>
                  </a:outerShdw>
                </a:effectLst>
                <a:latin charset="0" panose="02040502050405020303" pitchFamily="18" typeface="Georgia"/>
              </a:rPr>
              <a:t>к</a:t>
            </a:r>
            <a:r>
              <a:rPr b="1" dirty="0" lang="ru-RU" smtClean="0" sz="2600">
                <a:solidFill>
                  <a:srgbClr val="4C3A00"/>
                </a:solidFill>
                <a:latin charset="0" panose="02040502050405020303" pitchFamily="18" typeface="Georgia"/>
              </a:rPr>
              <a:t>ий</a:t>
            </a:r>
          </a:p>
          <a:p>
            <a:pPr algn="ctr"/>
            <a:r>
              <a:rPr b="1" dirty="0" lang="ru-RU" smtClean="0" sz="2600">
                <a:solidFill>
                  <a:srgbClr val="4C3A00"/>
                </a:solidFill>
                <a:latin charset="0" panose="02040502050405020303" pitchFamily="18" typeface="Georgia"/>
              </a:rPr>
              <a:t>ткач – ткац</a:t>
            </a:r>
            <a:r>
              <a:rPr b="1" dirty="0" lang="ru-RU" smtClean="0" sz="2600" u="sng">
                <a:solidFill>
                  <a:srgbClr val="FF0000"/>
                </a:solidFill>
                <a:latin charset="0" panose="02040502050405020303" pitchFamily="18" typeface="Georgia"/>
              </a:rPr>
              <a:t>к</a:t>
            </a:r>
            <a:r>
              <a:rPr b="1" dirty="0" lang="ru-RU" smtClean="0" sz="2600">
                <a:solidFill>
                  <a:srgbClr val="4C3A00"/>
                </a:solidFill>
                <a:latin charset="0" panose="02040502050405020303" pitchFamily="18" typeface="Georgia"/>
              </a:rPr>
              <a:t>ий</a:t>
            </a:r>
          </a:p>
          <a:p>
            <a:pPr algn="ctr"/>
            <a:r>
              <a:rPr b="1" dirty="0" lang="ru-RU" smtClean="0" sz="2600">
                <a:solidFill>
                  <a:srgbClr val="4C3A00"/>
                </a:solidFill>
                <a:latin charset="0" panose="02040502050405020303" pitchFamily="18" typeface="Georgia"/>
              </a:rPr>
              <a:t>немец -немец</a:t>
            </a:r>
            <a:r>
              <a:rPr b="1" dirty="0" lang="ru-RU" smtClean="0" sz="2600" u="sng">
                <a:solidFill>
                  <a:srgbClr val="FF0000"/>
                </a:solidFill>
                <a:effectLst>
                  <a:outerShdw algn="tl" blurRad="38100" dir="2700000" dist="38100">
                    <a:srgbClr val="000000">
                      <a:alpha val="43137"/>
                    </a:srgbClr>
                  </a:outerShdw>
                </a:effectLst>
                <a:latin charset="0" panose="02040502050405020303" pitchFamily="18" typeface="Georgia"/>
              </a:rPr>
              <a:t>к</a:t>
            </a:r>
            <a:r>
              <a:rPr b="1" dirty="0" lang="ru-RU" smtClean="0" sz="2600">
                <a:solidFill>
                  <a:srgbClr val="4C3A00"/>
                </a:solidFill>
                <a:latin charset="0" panose="02040502050405020303" pitchFamily="18" typeface="Georgia"/>
              </a:rPr>
              <a:t>ий</a:t>
            </a:r>
            <a:endParaRPr b="1" dirty="0" lang="ru-RU" sz="2600">
              <a:solidFill>
                <a:srgbClr val="4C3A00"/>
              </a:solidFill>
              <a:latin charset="0" panose="02040502050405020303" pitchFamily="18" typeface="Georgia"/>
            </a:endParaRPr>
          </a:p>
        </p:txBody>
      </p:sp>
      <p:sp>
        <p:nvSpPr>
          <p:cNvPr id="4" name="Стрелка углом 3"/>
          <p:cNvSpPr/>
          <p:nvPr/>
        </p:nvSpPr>
        <p:spPr>
          <a:xfrm rot="5400000">
            <a:off x="3500195" y="2799306"/>
            <a:ext cx="682388" cy="476759"/>
          </a:xfrm>
          <a:prstGeom prst="bentArrow">
            <a:avLst>
              <a:gd fmla="val 25000" name="adj1"/>
              <a:gd fmla="val 25000" name="adj2"/>
              <a:gd fmla="val 25000" name="adj3"/>
              <a:gd fmla="val 60926" name="adj4"/>
            </a:avLst>
          </a:prstGeom>
          <a:solidFill>
            <a:schemeClr val="accent4">
              <a:lumMod val="75000"/>
            </a:schemeClr>
          </a:solidFill>
          <a:ln>
            <a:solidFill>
              <a:schemeClr val="accent4">
                <a:lumMod val="50000"/>
              </a:schemeClr>
            </a:solidFill>
          </a:ln>
          <a:scene3d>
            <a:camera prst="orthographicFront"/>
            <a:lightRig dir="t" rig="threeP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rtlCol="0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5" name="Стрелка углом 14"/>
          <p:cNvSpPr/>
          <p:nvPr/>
        </p:nvSpPr>
        <p:spPr>
          <a:xfrm flipV="1" rot="5400000">
            <a:off x="1278708" y="2793202"/>
            <a:ext cx="682388" cy="525224"/>
          </a:xfrm>
          <a:prstGeom prst="bentArrow">
            <a:avLst>
              <a:gd fmla="val 25000" name="adj1"/>
              <a:gd fmla="val 25000" name="adj2"/>
              <a:gd fmla="val 25000" name="adj3"/>
              <a:gd fmla="val 60926" name="adj4"/>
            </a:avLst>
          </a:prstGeom>
          <a:solidFill>
            <a:schemeClr val="accent4">
              <a:lumMod val="75000"/>
            </a:schemeClr>
          </a:solidFill>
          <a:ln>
            <a:solidFill>
              <a:schemeClr val="accent4">
                <a:lumMod val="50000"/>
              </a:schemeClr>
            </a:solidFill>
          </a:ln>
          <a:scene3d>
            <a:camera prst="orthographicFront"/>
            <a:lightRig dir="t" rig="threeP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rtlCol="0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4" name="Стрелка вниз 13"/>
          <p:cNvSpPr/>
          <p:nvPr/>
        </p:nvSpPr>
        <p:spPr>
          <a:xfrm>
            <a:off x="7217929" y="3182047"/>
            <a:ext cx="223512" cy="270838"/>
          </a:xfrm>
          <a:prstGeom prst="downArrow">
            <a:avLst/>
          </a:prstGeom>
          <a:solidFill>
            <a:schemeClr val="accent4">
              <a:lumMod val="75000"/>
            </a:schemeClr>
          </a:solidFill>
          <a:ln>
            <a:solidFill>
              <a:schemeClr val="accent4">
                <a:lumMod val="50000"/>
              </a:schemeClr>
            </a:solidFill>
          </a:ln>
          <a:scene3d>
            <a:camera prst="orthographicFront"/>
            <a:lightRig dir="t" rig="threeP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rtlCol="0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1350876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advClick="0" p14:dur="700" spd="med">
        <p:fade/>
      </p:transition>
    </mc:Choice>
    <mc:Fallback>
      <p:transition advClick="0" spd="med">
        <p:fade/>
      </p:transition>
    </mc:Fallback>
  </mc:AlternateContent>
  <p:timing>
    <p:tnLst>
      <p:par>
        <p:cTn dur="indefinite" id="1" nodeType="tmRoot" restart="never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142908" y="500042"/>
            <a:ext cx="8829708" cy="928694"/>
          </a:xfrm>
        </p:spPr>
        <p:txBody>
          <a:bodyPr>
            <a:normAutofit fontScale="90000"/>
          </a:bodyPr>
          <a:lstStyle/>
          <a:p>
            <a:pPr marL="514350" indent="-514350" algn="l"/>
            <a:r>
              <a:rPr lang="ru-RU" b="1" dirty="0" smtClean="0">
                <a:solidFill>
                  <a:srgbClr val="0070C0"/>
                </a:solidFill>
              </a:rPr>
              <a:t>      2. Суффиксы глаголов </a:t>
            </a:r>
            <a:r>
              <a:rPr lang="ru-RU" b="1" dirty="0" smtClean="0">
                <a:solidFill>
                  <a:srgbClr val="FF0000"/>
                </a:solidFill>
              </a:rPr>
              <a:t/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> -</a:t>
            </a:r>
            <a:r>
              <a:rPr lang="ru-RU" b="1" dirty="0" err="1" smtClean="0">
                <a:solidFill>
                  <a:srgbClr val="FF0000"/>
                </a:solidFill>
              </a:rPr>
              <a:t>ова</a:t>
            </a:r>
            <a:r>
              <a:rPr lang="ru-RU" b="1" dirty="0" smtClean="0">
                <a:solidFill>
                  <a:srgbClr val="FF0000"/>
                </a:solidFill>
              </a:rPr>
              <a:t>-(</a:t>
            </a:r>
            <a:r>
              <a:rPr lang="ru-RU" b="1" dirty="0" err="1" smtClean="0">
                <a:solidFill>
                  <a:srgbClr val="FF0000"/>
                </a:solidFill>
              </a:rPr>
              <a:t>ева</a:t>
            </a:r>
            <a:r>
              <a:rPr lang="ru-RU" b="1" dirty="0" smtClean="0">
                <a:solidFill>
                  <a:srgbClr val="FF0000"/>
                </a:solidFill>
              </a:rPr>
              <a:t>-),   -</a:t>
            </a:r>
            <a:r>
              <a:rPr lang="ru-RU" b="1" dirty="0" err="1" smtClean="0">
                <a:solidFill>
                  <a:srgbClr val="FF0000"/>
                </a:solidFill>
              </a:rPr>
              <a:t>ыва</a:t>
            </a:r>
            <a:r>
              <a:rPr lang="ru-RU" b="1" dirty="0" smtClean="0">
                <a:solidFill>
                  <a:srgbClr val="FF0000"/>
                </a:solidFill>
              </a:rPr>
              <a:t>-(-ива-)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1357298"/>
            <a:ext cx="8786874" cy="5214974"/>
          </a:xfrm>
        </p:spPr>
        <p:txBody>
          <a:bodyPr>
            <a:normAutofit fontScale="92500" lnSpcReduction="10000"/>
          </a:bodyPr>
          <a:lstStyle/>
          <a:p>
            <a:pPr marL="514350" indent="-514350">
              <a:buNone/>
            </a:pPr>
            <a:r>
              <a:rPr lang="ru-RU" sz="4000" b="1" dirty="0" smtClean="0"/>
              <a:t>Поставь глагол в форму 1 лица </a:t>
            </a:r>
          </a:p>
          <a:p>
            <a:pPr marL="514350" indent="-514350">
              <a:buNone/>
            </a:pPr>
            <a:r>
              <a:rPr lang="ru-RU" sz="4000" b="1" dirty="0" smtClean="0"/>
              <a:t>наст. времени (Я)</a:t>
            </a:r>
          </a:p>
          <a:p>
            <a:pPr marL="514350" indent="-514350">
              <a:buNone/>
            </a:pPr>
            <a:r>
              <a:rPr lang="ru-RU" sz="4000" b="1" dirty="0" smtClean="0"/>
              <a:t>Если на -</a:t>
            </a:r>
            <a:r>
              <a:rPr lang="ru-RU" sz="4000" b="1" dirty="0" smtClean="0">
                <a:solidFill>
                  <a:srgbClr val="FF0000"/>
                </a:solidFill>
              </a:rPr>
              <a:t>УЮ (-ЮЮ), </a:t>
            </a:r>
            <a:r>
              <a:rPr lang="ru-RU" sz="4000" b="1" dirty="0" smtClean="0"/>
              <a:t>то в </a:t>
            </a:r>
            <a:r>
              <a:rPr lang="ru-RU" sz="4000" b="1" dirty="0" err="1" smtClean="0"/>
              <a:t>н.ф</a:t>
            </a:r>
            <a:r>
              <a:rPr lang="ru-RU" sz="4000" b="1" dirty="0" smtClean="0"/>
              <a:t> </a:t>
            </a:r>
            <a:r>
              <a:rPr lang="ru-RU" sz="4000" b="1" dirty="0" smtClean="0">
                <a:solidFill>
                  <a:srgbClr val="FF0000"/>
                </a:solidFill>
              </a:rPr>
              <a:t>–ОВА-(-ЕВА-)</a:t>
            </a:r>
          </a:p>
          <a:p>
            <a:pPr marL="514350" indent="-514350">
              <a:buNone/>
            </a:pPr>
            <a:endParaRPr lang="ru-RU" sz="4000" b="1" dirty="0" smtClean="0">
              <a:solidFill>
                <a:srgbClr val="FF0000"/>
              </a:solidFill>
            </a:endParaRPr>
          </a:p>
          <a:p>
            <a:pPr marL="514350" indent="-514350">
              <a:buNone/>
            </a:pPr>
            <a:r>
              <a:rPr lang="ru-RU" sz="4000" b="1" dirty="0" smtClean="0"/>
              <a:t>(Я потч</a:t>
            </a:r>
            <a:r>
              <a:rPr lang="ru-RU" sz="4000" b="1" dirty="0" smtClean="0">
                <a:solidFill>
                  <a:srgbClr val="FF0000"/>
                </a:solidFill>
              </a:rPr>
              <a:t>ую</a:t>
            </a:r>
            <a:r>
              <a:rPr lang="ru-RU" sz="4000" b="1" dirty="0" smtClean="0"/>
              <a:t> – потч</a:t>
            </a:r>
            <a:r>
              <a:rPr lang="ru-RU" sz="4000" b="1" dirty="0" smtClean="0">
                <a:solidFill>
                  <a:srgbClr val="FF0000"/>
                </a:solidFill>
              </a:rPr>
              <a:t>ева</a:t>
            </a:r>
            <a:r>
              <a:rPr lang="ru-RU" sz="4000" b="1" dirty="0" smtClean="0"/>
              <a:t>ть</a:t>
            </a:r>
          </a:p>
          <a:p>
            <a:pPr marL="514350" indent="-514350">
              <a:buNone/>
            </a:pPr>
            <a:r>
              <a:rPr lang="ru-RU" sz="4000" b="1" dirty="0" smtClean="0"/>
              <a:t>Я гор</a:t>
            </a:r>
            <a:r>
              <a:rPr lang="ru-RU" sz="4000" b="1" dirty="0" smtClean="0">
                <a:solidFill>
                  <a:srgbClr val="FF0000"/>
                </a:solidFill>
              </a:rPr>
              <a:t>юю</a:t>
            </a:r>
            <a:r>
              <a:rPr lang="ru-RU" sz="4000" b="1" dirty="0" smtClean="0"/>
              <a:t> – гор</a:t>
            </a:r>
            <a:r>
              <a:rPr lang="ru-RU" sz="4000" b="1" dirty="0" smtClean="0">
                <a:solidFill>
                  <a:srgbClr val="FF0000"/>
                </a:solidFill>
              </a:rPr>
              <a:t>ева</a:t>
            </a:r>
            <a:r>
              <a:rPr lang="ru-RU" sz="4000" b="1" dirty="0" smtClean="0"/>
              <a:t>ть</a:t>
            </a:r>
          </a:p>
          <a:p>
            <a:pPr marL="514350" indent="-514350">
              <a:buNone/>
            </a:pPr>
            <a:r>
              <a:rPr lang="ru-RU" sz="4000" b="1" dirty="0" smtClean="0"/>
              <a:t>Я проб</a:t>
            </a:r>
            <a:r>
              <a:rPr lang="ru-RU" sz="4000" b="1" dirty="0" smtClean="0">
                <a:solidFill>
                  <a:srgbClr val="FF0000"/>
                </a:solidFill>
              </a:rPr>
              <a:t>ую</a:t>
            </a:r>
            <a:r>
              <a:rPr lang="ru-RU" sz="4000" b="1" dirty="0" smtClean="0"/>
              <a:t> – проб</a:t>
            </a:r>
            <a:r>
              <a:rPr lang="ru-RU" sz="4000" b="1" dirty="0" smtClean="0">
                <a:solidFill>
                  <a:srgbClr val="FF0000"/>
                </a:solidFill>
              </a:rPr>
              <a:t>ова</a:t>
            </a:r>
            <a:r>
              <a:rPr lang="ru-RU" sz="4000" b="1" dirty="0" smtClean="0"/>
              <a:t>ть</a:t>
            </a:r>
          </a:p>
          <a:p>
            <a:pPr marL="514350" indent="-514350">
              <a:buNone/>
            </a:pPr>
            <a:r>
              <a:rPr lang="ru-RU" sz="4000" b="1" dirty="0" smtClean="0"/>
              <a:t>Я совет</a:t>
            </a:r>
            <a:r>
              <a:rPr lang="ru-RU" sz="4000" b="1" dirty="0" smtClean="0">
                <a:solidFill>
                  <a:srgbClr val="FF0000"/>
                </a:solidFill>
              </a:rPr>
              <a:t>ую</a:t>
            </a:r>
            <a:r>
              <a:rPr lang="ru-RU" sz="4000" b="1" dirty="0" smtClean="0"/>
              <a:t> – совет</a:t>
            </a:r>
            <a:r>
              <a:rPr lang="ru-RU" sz="4000" b="1" dirty="0" smtClean="0">
                <a:solidFill>
                  <a:srgbClr val="FF0000"/>
                </a:solidFill>
              </a:rPr>
              <a:t>ова</a:t>
            </a:r>
            <a:r>
              <a:rPr lang="ru-RU" sz="4000" b="1" dirty="0" smtClean="0"/>
              <a:t>ть)</a:t>
            </a:r>
            <a:endParaRPr lang="ru-RU" sz="4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428604"/>
          </a:xfrm>
        </p:spPr>
        <p:txBody>
          <a:bodyPr>
            <a:normAutofit fontScale="90000"/>
          </a:bodyPr>
          <a:lstStyle/>
          <a:p>
            <a:pPr marL="514350" indent="-514350" algn="l"/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500042"/>
            <a:ext cx="8929718" cy="6072230"/>
          </a:xfrm>
        </p:spPr>
        <p:txBody>
          <a:bodyPr>
            <a:normAutofit fontScale="92500"/>
          </a:bodyPr>
          <a:lstStyle/>
          <a:p>
            <a:pPr marL="514350" indent="-514350">
              <a:buNone/>
            </a:pPr>
            <a:r>
              <a:rPr lang="ru-RU" sz="4000" b="1" dirty="0" smtClean="0"/>
              <a:t>На -</a:t>
            </a:r>
            <a:r>
              <a:rPr lang="ru-RU" sz="4000" b="1" dirty="0" smtClean="0">
                <a:solidFill>
                  <a:srgbClr val="FF0000"/>
                </a:solidFill>
              </a:rPr>
              <a:t>ЫВАЮ (-ИВАЮ), </a:t>
            </a:r>
            <a:r>
              <a:rPr lang="ru-RU" sz="4000" b="1" dirty="0" smtClean="0"/>
              <a:t>то в </a:t>
            </a:r>
            <a:r>
              <a:rPr lang="ru-RU" sz="4000" b="1" dirty="0" err="1" smtClean="0"/>
              <a:t>н.ф</a:t>
            </a:r>
            <a:r>
              <a:rPr lang="ru-RU" sz="4000" b="1" dirty="0" smtClean="0"/>
              <a:t> </a:t>
            </a:r>
            <a:r>
              <a:rPr lang="ru-RU" sz="4000" b="1" dirty="0" smtClean="0">
                <a:solidFill>
                  <a:srgbClr val="FF0000"/>
                </a:solidFill>
              </a:rPr>
              <a:t>–ЫВА-(-ИВА-)</a:t>
            </a:r>
          </a:p>
          <a:p>
            <a:pPr marL="514350" indent="-514350">
              <a:buNone/>
            </a:pPr>
            <a:r>
              <a:rPr lang="ru-RU" sz="4000" b="1" dirty="0" smtClean="0"/>
              <a:t>(Я вздраг</a:t>
            </a:r>
            <a:r>
              <a:rPr lang="ru-RU" sz="4000" b="1" dirty="0" smtClean="0">
                <a:solidFill>
                  <a:srgbClr val="FF0000"/>
                </a:solidFill>
              </a:rPr>
              <a:t>иваю</a:t>
            </a:r>
            <a:r>
              <a:rPr lang="ru-RU" sz="4000" b="1" dirty="0" smtClean="0"/>
              <a:t> – вздраг</a:t>
            </a:r>
            <a:r>
              <a:rPr lang="ru-RU" sz="4000" b="1" dirty="0" smtClean="0">
                <a:solidFill>
                  <a:srgbClr val="FF0000"/>
                </a:solidFill>
              </a:rPr>
              <a:t>ива</a:t>
            </a:r>
            <a:r>
              <a:rPr lang="ru-RU" sz="4000" b="1" dirty="0" smtClean="0"/>
              <a:t>ть;</a:t>
            </a:r>
          </a:p>
          <a:p>
            <a:pPr marL="514350" indent="-514350">
              <a:buNone/>
            </a:pPr>
            <a:r>
              <a:rPr lang="ru-RU" sz="4000" b="1" dirty="0" smtClean="0"/>
              <a:t>Я склад</a:t>
            </a:r>
            <a:r>
              <a:rPr lang="ru-RU" sz="4000" b="1" dirty="0" smtClean="0">
                <a:solidFill>
                  <a:srgbClr val="FF0000"/>
                </a:solidFill>
              </a:rPr>
              <a:t>ываю</a:t>
            </a:r>
            <a:r>
              <a:rPr lang="ru-RU" sz="4000" b="1" dirty="0" smtClean="0"/>
              <a:t> – склад</a:t>
            </a:r>
            <a:r>
              <a:rPr lang="ru-RU" sz="4000" b="1" dirty="0" smtClean="0">
                <a:solidFill>
                  <a:srgbClr val="FF0000"/>
                </a:solidFill>
              </a:rPr>
              <a:t>ыва</a:t>
            </a:r>
            <a:r>
              <a:rPr lang="ru-RU" sz="4000" b="1" dirty="0" smtClean="0"/>
              <a:t>ть.</a:t>
            </a:r>
          </a:p>
          <a:p>
            <a:pPr marL="514350" indent="-514350">
              <a:buNone/>
            </a:pPr>
            <a:r>
              <a:rPr lang="ru-RU" sz="4000" b="1" dirty="0" smtClean="0"/>
              <a:t>Перед ударным суффиксом </a:t>
            </a:r>
            <a:r>
              <a:rPr lang="ru-RU" sz="4000" b="1" dirty="0" smtClean="0">
                <a:solidFill>
                  <a:srgbClr val="FFC000"/>
                </a:solidFill>
              </a:rPr>
              <a:t>–ВА-</a:t>
            </a:r>
          </a:p>
          <a:p>
            <a:pPr marL="514350" indent="-514350">
              <a:buNone/>
            </a:pPr>
            <a:r>
              <a:rPr lang="ru-RU" sz="4000" b="1" dirty="0" smtClean="0"/>
              <a:t>пишется та же гласная, что и в н.ф., если</a:t>
            </a:r>
          </a:p>
          <a:p>
            <a:pPr marL="514350" indent="-514350">
              <a:buNone/>
            </a:pPr>
            <a:r>
              <a:rPr lang="ru-RU" sz="4000" b="1" dirty="0" smtClean="0"/>
              <a:t>отбросить этот суффикс </a:t>
            </a:r>
            <a:r>
              <a:rPr lang="ru-RU" sz="4000" b="1" dirty="0" smtClean="0">
                <a:solidFill>
                  <a:srgbClr val="FFC000"/>
                </a:solidFill>
              </a:rPr>
              <a:t>–ВА-</a:t>
            </a:r>
          </a:p>
          <a:p>
            <a:pPr marL="514350" indent="-514350">
              <a:buNone/>
            </a:pPr>
            <a:r>
              <a:rPr lang="ru-RU" sz="4000" b="1" dirty="0" err="1" smtClean="0">
                <a:solidFill>
                  <a:srgbClr val="FFC000"/>
                </a:solidFill>
              </a:rPr>
              <a:t>ОдолЕ</a:t>
            </a:r>
            <a:r>
              <a:rPr lang="ru-RU" sz="4000" b="1" dirty="0" err="1" smtClean="0">
                <a:solidFill>
                  <a:schemeClr val="bg1">
                    <a:lumMod val="65000"/>
                  </a:schemeClr>
                </a:solidFill>
              </a:rPr>
              <a:t>ва</a:t>
            </a:r>
            <a:r>
              <a:rPr lang="ru-RU" sz="4000" b="1" dirty="0" err="1" smtClean="0">
                <a:solidFill>
                  <a:srgbClr val="FFC000"/>
                </a:solidFill>
              </a:rPr>
              <a:t>ть</a:t>
            </a:r>
            <a:r>
              <a:rPr lang="ru-RU" sz="4000" b="1" dirty="0" smtClean="0">
                <a:solidFill>
                  <a:srgbClr val="FFC000"/>
                </a:solidFill>
              </a:rPr>
              <a:t> – </a:t>
            </a:r>
            <a:r>
              <a:rPr lang="ru-RU" sz="4000" b="1" dirty="0" err="1" smtClean="0">
                <a:solidFill>
                  <a:srgbClr val="FFC000"/>
                </a:solidFill>
              </a:rPr>
              <a:t>одолЕть</a:t>
            </a:r>
            <a:endParaRPr lang="ru-RU" sz="4000" b="1" dirty="0" smtClean="0">
              <a:solidFill>
                <a:srgbClr val="FFC000"/>
              </a:solidFill>
            </a:endParaRPr>
          </a:p>
          <a:p>
            <a:pPr marL="514350" indent="-514350">
              <a:buNone/>
            </a:pPr>
            <a:r>
              <a:rPr lang="ru-RU" sz="4000" b="1" dirty="0" err="1" smtClean="0">
                <a:solidFill>
                  <a:srgbClr val="FFC000"/>
                </a:solidFill>
              </a:rPr>
              <a:t>ПретерпЕ</a:t>
            </a:r>
            <a:r>
              <a:rPr lang="ru-RU" sz="4000" b="1" dirty="0" err="1" smtClean="0">
                <a:solidFill>
                  <a:schemeClr val="bg1">
                    <a:lumMod val="65000"/>
                  </a:schemeClr>
                </a:solidFill>
              </a:rPr>
              <a:t>ва</a:t>
            </a:r>
            <a:r>
              <a:rPr lang="ru-RU" sz="4000" b="1" dirty="0" err="1" smtClean="0">
                <a:solidFill>
                  <a:srgbClr val="FFC000"/>
                </a:solidFill>
              </a:rPr>
              <a:t>ть</a:t>
            </a:r>
            <a:r>
              <a:rPr lang="ru-RU" sz="4000" b="1" dirty="0" smtClean="0">
                <a:solidFill>
                  <a:srgbClr val="FFC000"/>
                </a:solidFill>
              </a:rPr>
              <a:t> – </a:t>
            </a:r>
            <a:r>
              <a:rPr lang="ru-RU" sz="4000" b="1" dirty="0" err="1" smtClean="0">
                <a:solidFill>
                  <a:srgbClr val="FFC000"/>
                </a:solidFill>
              </a:rPr>
              <a:t>претерпЕть</a:t>
            </a:r>
            <a:r>
              <a:rPr lang="ru-RU" sz="4000" b="1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</a:p>
          <a:p>
            <a:pPr marL="514350" indent="-514350">
              <a:buNone/>
            </a:pPr>
            <a:r>
              <a:rPr lang="ru-RU" sz="4000" b="1" dirty="0" smtClean="0">
                <a:solidFill>
                  <a:srgbClr val="00B050"/>
                </a:solidFill>
              </a:rPr>
              <a:t>(</a:t>
            </a:r>
            <a:r>
              <a:rPr lang="ru-RU" sz="4000" b="1" dirty="0" err="1" smtClean="0">
                <a:solidFill>
                  <a:srgbClr val="00B050"/>
                </a:solidFill>
              </a:rPr>
              <a:t>искл</a:t>
            </a:r>
            <a:r>
              <a:rPr lang="ru-RU" sz="4000" b="1" dirty="0" smtClean="0">
                <a:solidFill>
                  <a:srgbClr val="00B050"/>
                </a:solidFill>
              </a:rPr>
              <a:t>. затмевать, застревать, продлевать)</a:t>
            </a:r>
          </a:p>
          <a:p>
            <a:pPr marL="514350" indent="-514350">
              <a:buNone/>
            </a:pPr>
            <a:endParaRPr lang="ru-RU" sz="4000" b="1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500042"/>
            <a:ext cx="8329642" cy="2000264"/>
          </a:xfrm>
        </p:spPr>
        <p:txBody>
          <a:bodyPr>
            <a:normAutofit fontScale="90000"/>
          </a:bodyPr>
          <a:lstStyle/>
          <a:p>
            <a:pPr marL="514350" indent="-514350" algn="l"/>
            <a:r>
              <a:rPr lang="ru-RU" b="1" dirty="0" smtClean="0"/>
              <a:t>       </a:t>
            </a:r>
            <a:r>
              <a:rPr lang="ru-RU" b="1" dirty="0" smtClean="0">
                <a:solidFill>
                  <a:srgbClr val="0070C0"/>
                </a:solidFill>
              </a:rPr>
              <a:t>Суффиксы существительных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>
                <a:solidFill>
                  <a:srgbClr val="FF0000"/>
                </a:solidFill>
              </a:rPr>
              <a:t>-ОСТЬ-(ЕСТЬ-), -ОТ-, -ЕСТВ-, -ИЗН-, ---ИНСТВ-, -ИН-                       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2643182"/>
            <a:ext cx="8715436" cy="3929090"/>
          </a:xfrm>
        </p:spPr>
        <p:txBody>
          <a:bodyPr>
            <a:normAutofit/>
          </a:bodyPr>
          <a:lstStyle/>
          <a:p>
            <a:pPr marL="514350" indent="-514350">
              <a:buNone/>
            </a:pPr>
            <a:endParaRPr lang="ru-RU" sz="4000" b="1" dirty="0" smtClean="0"/>
          </a:p>
          <a:p>
            <a:pPr marL="514350" indent="-514350">
              <a:buNone/>
            </a:pPr>
            <a:r>
              <a:rPr lang="ru-RU" sz="4000" b="1" dirty="0" smtClean="0"/>
              <a:t>(Больш</a:t>
            </a:r>
            <a:r>
              <a:rPr lang="ru-RU" sz="4000" b="1" dirty="0" smtClean="0">
                <a:solidFill>
                  <a:srgbClr val="FF0000"/>
                </a:solidFill>
              </a:rPr>
              <a:t>инств</a:t>
            </a:r>
            <a:r>
              <a:rPr lang="ru-RU" sz="4000" b="1" dirty="0" smtClean="0"/>
              <a:t>о, досто</a:t>
            </a:r>
            <a:r>
              <a:rPr lang="ru-RU" sz="4000" b="1" dirty="0" smtClean="0">
                <a:solidFill>
                  <a:srgbClr val="FF0000"/>
                </a:solidFill>
              </a:rPr>
              <a:t>инств</a:t>
            </a:r>
            <a:r>
              <a:rPr lang="ru-RU" sz="4000" b="1" dirty="0" smtClean="0"/>
              <a:t>о, бел</a:t>
            </a:r>
            <a:r>
              <a:rPr lang="ru-RU" sz="4000" b="1" dirty="0" smtClean="0">
                <a:solidFill>
                  <a:srgbClr val="FF0000"/>
                </a:solidFill>
              </a:rPr>
              <a:t>изн</a:t>
            </a:r>
            <a:r>
              <a:rPr lang="ru-RU" sz="4000" b="1" dirty="0" smtClean="0"/>
              <a:t>а, тиш</a:t>
            </a:r>
            <a:r>
              <a:rPr lang="ru-RU" sz="4000" b="1" dirty="0" smtClean="0">
                <a:solidFill>
                  <a:srgbClr val="FF0000"/>
                </a:solidFill>
              </a:rPr>
              <a:t>ин</a:t>
            </a:r>
            <a:r>
              <a:rPr lang="ru-RU" sz="4000" b="1" dirty="0" smtClean="0"/>
              <a:t>а, горд</a:t>
            </a:r>
            <a:r>
              <a:rPr lang="ru-RU" sz="4000" b="1" dirty="0" smtClean="0">
                <a:solidFill>
                  <a:srgbClr val="FF0000"/>
                </a:solidFill>
              </a:rPr>
              <a:t>ость</a:t>
            </a:r>
            <a:r>
              <a:rPr lang="ru-RU" sz="4000" b="1" dirty="0" smtClean="0"/>
              <a:t>, крут</a:t>
            </a:r>
            <a:r>
              <a:rPr lang="ru-RU" sz="4000" b="1" dirty="0" smtClean="0">
                <a:solidFill>
                  <a:srgbClr val="FF0000"/>
                </a:solidFill>
              </a:rPr>
              <a:t>изн</a:t>
            </a:r>
            <a:r>
              <a:rPr lang="ru-RU" sz="4000" b="1" dirty="0" smtClean="0"/>
              <a:t>а)</a:t>
            </a:r>
            <a:endParaRPr lang="ru-RU" sz="4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500042"/>
            <a:ext cx="8329642" cy="785818"/>
          </a:xfrm>
        </p:spPr>
        <p:txBody>
          <a:bodyPr>
            <a:normAutofit fontScale="90000"/>
          </a:bodyPr>
          <a:lstStyle/>
          <a:p>
            <a:pPr marL="514350" indent="-514350" algn="l"/>
            <a:r>
              <a:rPr lang="ru-RU" b="1" dirty="0" smtClean="0"/>
              <a:t>       </a:t>
            </a:r>
            <a:br>
              <a:rPr lang="ru-RU" b="1" dirty="0" smtClean="0"/>
            </a:br>
            <a:r>
              <a:rPr lang="ru-RU" b="1" dirty="0" smtClean="0"/>
              <a:t>      </a:t>
            </a:r>
            <a:r>
              <a:rPr lang="ru-RU" b="1" dirty="0" smtClean="0">
                <a:solidFill>
                  <a:schemeClr val="accent1"/>
                </a:solidFill>
              </a:rPr>
              <a:t>-О- (-Ё-) после шипящих</a:t>
            </a:r>
            <a:br>
              <a:rPr lang="ru-RU" b="1" dirty="0" smtClean="0">
                <a:solidFill>
                  <a:schemeClr val="accent1"/>
                </a:solidFill>
              </a:rPr>
            </a:br>
            <a:endParaRPr lang="ru-RU" b="1" dirty="0">
              <a:solidFill>
                <a:schemeClr val="accent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64" y="1285860"/>
            <a:ext cx="8715436" cy="5286412"/>
          </a:xfrm>
        </p:spPr>
        <p:txBody>
          <a:bodyPr>
            <a:normAutofit/>
          </a:bodyPr>
          <a:lstStyle/>
          <a:p>
            <a:pPr marL="514350" indent="-514350">
              <a:buNone/>
            </a:pPr>
            <a:r>
              <a:rPr lang="ru-RU" sz="4000" b="1" dirty="0" smtClean="0"/>
              <a:t>В прилагательных и существительных </a:t>
            </a:r>
          </a:p>
          <a:p>
            <a:pPr marL="514350" indent="-514350">
              <a:buNone/>
            </a:pPr>
            <a:r>
              <a:rPr lang="ru-RU" sz="4000" b="1" dirty="0" smtClean="0"/>
              <a:t>под ударением пишется -О-</a:t>
            </a:r>
          </a:p>
          <a:p>
            <a:pPr marL="514350" indent="-514350">
              <a:buNone/>
            </a:pPr>
            <a:r>
              <a:rPr lang="ru-RU" sz="4000" b="1" dirty="0" smtClean="0">
                <a:solidFill>
                  <a:srgbClr val="FF0000"/>
                </a:solidFill>
              </a:rPr>
              <a:t>-ОК- </a:t>
            </a:r>
            <a:r>
              <a:rPr lang="ru-RU" sz="4000" b="1" dirty="0" err="1" smtClean="0"/>
              <a:t>значОК</a:t>
            </a:r>
            <a:endParaRPr lang="ru-RU" sz="4000" b="1" dirty="0" smtClean="0"/>
          </a:p>
          <a:p>
            <a:pPr marL="514350" indent="-514350">
              <a:buNone/>
            </a:pPr>
            <a:r>
              <a:rPr lang="ru-RU" sz="4000" b="1" dirty="0" smtClean="0">
                <a:solidFill>
                  <a:srgbClr val="FF0000"/>
                </a:solidFill>
              </a:rPr>
              <a:t>-ОНОК- </a:t>
            </a:r>
            <a:r>
              <a:rPr lang="ru-RU" sz="4000" b="1" dirty="0" err="1" smtClean="0"/>
              <a:t>зайчОНОК</a:t>
            </a:r>
            <a:endParaRPr lang="ru-RU" sz="4000" b="1" dirty="0" smtClean="0"/>
          </a:p>
          <a:p>
            <a:pPr marL="514350" indent="-514350">
              <a:buNone/>
            </a:pPr>
            <a:r>
              <a:rPr lang="ru-RU" sz="4000" b="1" dirty="0" smtClean="0">
                <a:solidFill>
                  <a:srgbClr val="FF0000"/>
                </a:solidFill>
              </a:rPr>
              <a:t>-ОНК- </a:t>
            </a:r>
            <a:r>
              <a:rPr lang="ru-RU" sz="4000" b="1" dirty="0" err="1" smtClean="0"/>
              <a:t>девчОНКа</a:t>
            </a:r>
            <a:endParaRPr lang="ru-RU" sz="4000" b="1" dirty="0" smtClean="0"/>
          </a:p>
          <a:p>
            <a:pPr marL="514350" indent="-514350">
              <a:buNone/>
            </a:pPr>
            <a:r>
              <a:rPr lang="ru-RU" sz="4000" b="1" dirty="0" smtClean="0">
                <a:solidFill>
                  <a:srgbClr val="FF0000"/>
                </a:solidFill>
              </a:rPr>
              <a:t>-ОВ- </a:t>
            </a:r>
            <a:r>
              <a:rPr lang="ru-RU" sz="4000" b="1" dirty="0" err="1" smtClean="0"/>
              <a:t>холщОВый</a:t>
            </a:r>
            <a:endParaRPr lang="ru-RU" sz="4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500042"/>
            <a:ext cx="8329642" cy="500066"/>
          </a:xfrm>
        </p:spPr>
        <p:txBody>
          <a:bodyPr>
            <a:normAutofit fontScale="90000"/>
          </a:bodyPr>
          <a:lstStyle/>
          <a:p>
            <a:pPr marL="514350" indent="-514350" algn="l"/>
            <a:r>
              <a:rPr lang="ru-RU" b="1" dirty="0" smtClean="0"/>
              <a:t>       </a:t>
            </a:r>
            <a:br>
              <a:rPr lang="ru-RU" b="1" dirty="0" smtClean="0"/>
            </a:br>
            <a:r>
              <a:rPr lang="ru-RU" b="1" dirty="0" smtClean="0">
                <a:solidFill>
                  <a:schemeClr val="accent1"/>
                </a:solidFill>
              </a:rPr>
              <a:t>-О- (-Ё-) после шипящих</a:t>
            </a:r>
            <a:br>
              <a:rPr lang="ru-RU" b="1" dirty="0" smtClean="0">
                <a:solidFill>
                  <a:schemeClr val="accent1"/>
                </a:solidFill>
              </a:rPr>
            </a:br>
            <a:endParaRPr lang="ru-RU" b="1" dirty="0">
              <a:solidFill>
                <a:schemeClr val="accent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64" y="1071546"/>
            <a:ext cx="8715436" cy="5500726"/>
          </a:xfrm>
        </p:spPr>
        <p:txBody>
          <a:bodyPr>
            <a:normAutofit fontScale="92500"/>
          </a:bodyPr>
          <a:lstStyle/>
          <a:p>
            <a:pPr marL="514350" indent="-514350">
              <a:buNone/>
            </a:pPr>
            <a:r>
              <a:rPr lang="ru-RU" sz="4000" b="1" dirty="0" smtClean="0"/>
              <a:t>В суффиксах причастий, отглагольных</a:t>
            </a:r>
          </a:p>
          <a:p>
            <a:pPr marL="514350" indent="-514350">
              <a:buNone/>
            </a:pPr>
            <a:r>
              <a:rPr lang="ru-RU" sz="4000" b="1" dirty="0" smtClean="0"/>
              <a:t>прилагательных и производных от них</a:t>
            </a:r>
          </a:p>
          <a:p>
            <a:pPr marL="514350" indent="-514350">
              <a:buNone/>
            </a:pPr>
            <a:r>
              <a:rPr lang="ru-RU" sz="4000" b="1" dirty="0" smtClean="0"/>
              <a:t>существительных под ударением</a:t>
            </a:r>
          </a:p>
          <a:p>
            <a:pPr marL="514350" indent="-514350">
              <a:buNone/>
            </a:pPr>
            <a:r>
              <a:rPr lang="ru-RU" sz="4000" b="1" dirty="0" smtClean="0"/>
              <a:t>пишется </a:t>
            </a:r>
            <a:r>
              <a:rPr lang="ru-RU" sz="4800" b="1" dirty="0" smtClean="0">
                <a:solidFill>
                  <a:srgbClr val="FF0000"/>
                </a:solidFill>
              </a:rPr>
              <a:t>-Ё-</a:t>
            </a:r>
          </a:p>
          <a:p>
            <a:pPr marL="514350" indent="-514350">
              <a:buNone/>
            </a:pPr>
            <a:r>
              <a:rPr lang="ru-RU" sz="4000" b="1" dirty="0" smtClean="0">
                <a:solidFill>
                  <a:srgbClr val="FF0000"/>
                </a:solidFill>
              </a:rPr>
              <a:t>-ЁНН- </a:t>
            </a:r>
            <a:r>
              <a:rPr lang="ru-RU" sz="4000" b="1" dirty="0" smtClean="0"/>
              <a:t>пораж</a:t>
            </a:r>
            <a:r>
              <a:rPr lang="ru-RU" sz="4000" b="1" dirty="0" smtClean="0">
                <a:solidFill>
                  <a:srgbClr val="FF0000"/>
                </a:solidFill>
              </a:rPr>
              <a:t>ённ</a:t>
            </a:r>
            <a:r>
              <a:rPr lang="ru-RU" sz="4000" b="1" dirty="0" smtClean="0"/>
              <a:t>ый, сгущ</a:t>
            </a:r>
            <a:r>
              <a:rPr lang="ru-RU" sz="4000" b="1" dirty="0" smtClean="0">
                <a:solidFill>
                  <a:srgbClr val="FF0000"/>
                </a:solidFill>
              </a:rPr>
              <a:t>ённ</a:t>
            </a:r>
            <a:r>
              <a:rPr lang="ru-RU" sz="4000" b="1" dirty="0" smtClean="0"/>
              <a:t>ый (сгущ</a:t>
            </a:r>
            <a:r>
              <a:rPr lang="ru-RU" sz="4000" b="1" dirty="0" smtClean="0">
                <a:solidFill>
                  <a:srgbClr val="FF0000"/>
                </a:solidFill>
              </a:rPr>
              <a:t>ён</a:t>
            </a:r>
            <a:r>
              <a:rPr lang="ru-RU" sz="4000" b="1" dirty="0" smtClean="0"/>
              <a:t>ка)</a:t>
            </a:r>
          </a:p>
          <a:p>
            <a:pPr marL="514350" indent="-514350">
              <a:buNone/>
            </a:pPr>
            <a:r>
              <a:rPr lang="ru-RU" sz="4000" b="1" dirty="0" smtClean="0">
                <a:solidFill>
                  <a:srgbClr val="FF0000"/>
                </a:solidFill>
              </a:rPr>
              <a:t>-ЁН- </a:t>
            </a:r>
            <a:r>
              <a:rPr lang="ru-RU" sz="4000" b="1" dirty="0" smtClean="0"/>
              <a:t>золоч</a:t>
            </a:r>
            <a:r>
              <a:rPr lang="ru-RU" sz="4000" b="1" dirty="0" smtClean="0">
                <a:solidFill>
                  <a:srgbClr val="FF0000"/>
                </a:solidFill>
              </a:rPr>
              <a:t>ён</a:t>
            </a:r>
            <a:r>
              <a:rPr lang="ru-RU" sz="4000" b="1" dirty="0" smtClean="0"/>
              <a:t>ый, копч</a:t>
            </a:r>
            <a:r>
              <a:rPr lang="ru-RU" sz="4000" b="1" dirty="0" smtClean="0">
                <a:solidFill>
                  <a:srgbClr val="FF0000"/>
                </a:solidFill>
              </a:rPr>
              <a:t>ён</a:t>
            </a:r>
            <a:r>
              <a:rPr lang="ru-RU" sz="4000" b="1" dirty="0" smtClean="0"/>
              <a:t>ый (копч</a:t>
            </a:r>
            <a:r>
              <a:rPr lang="ru-RU" sz="4000" b="1" dirty="0" smtClean="0">
                <a:solidFill>
                  <a:srgbClr val="FF0000"/>
                </a:solidFill>
              </a:rPr>
              <a:t>ён</a:t>
            </a:r>
            <a:r>
              <a:rPr lang="ru-RU" sz="4000" b="1" dirty="0" smtClean="0"/>
              <a:t>ости)</a:t>
            </a:r>
          </a:p>
          <a:p>
            <a:pPr marL="514350" indent="-514350">
              <a:buNone/>
            </a:pPr>
            <a:r>
              <a:rPr lang="ru-RU" sz="4000" b="1" dirty="0" smtClean="0">
                <a:solidFill>
                  <a:srgbClr val="FF0000"/>
                </a:solidFill>
              </a:rPr>
              <a:t>-ЁВК- </a:t>
            </a:r>
            <a:r>
              <a:rPr lang="ru-RU" sz="4000" b="1" dirty="0" smtClean="0"/>
              <a:t>ноч</a:t>
            </a:r>
            <a:r>
              <a:rPr lang="ru-RU" sz="4000" b="1" dirty="0" smtClean="0">
                <a:solidFill>
                  <a:srgbClr val="FF0000"/>
                </a:solidFill>
              </a:rPr>
              <a:t>ёв</a:t>
            </a:r>
            <a:r>
              <a:rPr lang="ru-RU" sz="4000" b="1" dirty="0" smtClean="0"/>
              <a:t>ка (от глагола ночевать)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5720" y="428604"/>
            <a:ext cx="8643998" cy="1285884"/>
          </a:xfrm>
        </p:spPr>
        <p:txBody>
          <a:bodyPr>
            <a:noAutofit/>
          </a:bodyPr>
          <a:lstStyle/>
          <a:p>
            <a:pPr algn="l"/>
            <a:r>
              <a:rPr lang="ru-RU" sz="3200" dirty="0" smtClean="0">
                <a:solidFill>
                  <a:srgbClr val="0070C0"/>
                </a:solidFill>
              </a:rPr>
              <a:t>1. Укажите варианты ответов, в которых во всех словах одного ряда пропущена </a:t>
            </a:r>
            <a:r>
              <a:rPr lang="ru-RU" sz="3200" b="1" dirty="0" smtClean="0">
                <a:solidFill>
                  <a:srgbClr val="0070C0"/>
                </a:solidFill>
              </a:rPr>
              <a:t>одна и та же буква</a:t>
            </a:r>
            <a:r>
              <a:rPr lang="ru-RU" sz="3200" dirty="0" smtClean="0">
                <a:solidFill>
                  <a:srgbClr val="0070C0"/>
                </a:solidFill>
              </a:rPr>
              <a:t>. Запишите номера ответов.</a:t>
            </a:r>
            <a:endParaRPr lang="ru-RU" sz="3200" dirty="0">
              <a:solidFill>
                <a:srgbClr val="0070C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4282" y="2071678"/>
            <a:ext cx="8715436" cy="4500594"/>
          </a:xfrm>
        </p:spPr>
        <p:txBody>
          <a:bodyPr>
            <a:normAutofit/>
          </a:bodyPr>
          <a:lstStyle/>
          <a:p>
            <a:pPr marL="514350" indent="-514350" algn="l">
              <a:buAutoNum type="arabicParenR"/>
            </a:pPr>
            <a:r>
              <a:rPr lang="ru-RU" sz="4000" b="1" dirty="0" err="1" smtClean="0">
                <a:solidFill>
                  <a:schemeClr val="tx1"/>
                </a:solidFill>
              </a:rPr>
              <a:t>больш</a:t>
            </a:r>
            <a:r>
              <a:rPr lang="ru-RU" sz="4000" b="1" dirty="0" smtClean="0">
                <a:solidFill>
                  <a:schemeClr val="tx1"/>
                </a:solidFill>
              </a:rPr>
              <a:t>…</a:t>
            </a:r>
            <a:r>
              <a:rPr lang="ru-RU" sz="4000" b="1" dirty="0" err="1" smtClean="0">
                <a:solidFill>
                  <a:schemeClr val="tx1"/>
                </a:solidFill>
              </a:rPr>
              <a:t>ство</a:t>
            </a:r>
            <a:r>
              <a:rPr lang="ru-RU" sz="4000" b="1" dirty="0" smtClean="0">
                <a:solidFill>
                  <a:schemeClr val="tx1"/>
                </a:solidFill>
              </a:rPr>
              <a:t>, </a:t>
            </a:r>
            <a:r>
              <a:rPr lang="ru-RU" sz="4000" b="1" dirty="0" err="1" smtClean="0">
                <a:solidFill>
                  <a:schemeClr val="tx1"/>
                </a:solidFill>
              </a:rPr>
              <a:t>алюмини</a:t>
            </a:r>
            <a:r>
              <a:rPr lang="ru-RU" sz="4000" b="1" dirty="0" smtClean="0">
                <a:solidFill>
                  <a:schemeClr val="tx1"/>
                </a:solidFill>
              </a:rPr>
              <a:t>…вый</a:t>
            </a:r>
          </a:p>
          <a:p>
            <a:pPr marL="514350" indent="-514350" algn="l">
              <a:buAutoNum type="arabicParenR"/>
            </a:pPr>
            <a:r>
              <a:rPr lang="ru-RU" sz="4000" b="1" dirty="0" err="1" smtClean="0">
                <a:solidFill>
                  <a:schemeClr val="tx1"/>
                </a:solidFill>
              </a:rPr>
              <a:t>удва</a:t>
            </a:r>
            <a:r>
              <a:rPr lang="ru-RU" sz="4000" b="1" dirty="0" smtClean="0">
                <a:solidFill>
                  <a:schemeClr val="tx1"/>
                </a:solidFill>
              </a:rPr>
              <a:t>…</a:t>
            </a:r>
            <a:r>
              <a:rPr lang="ru-RU" sz="4000" b="1" dirty="0" err="1" smtClean="0">
                <a:solidFill>
                  <a:schemeClr val="tx1"/>
                </a:solidFill>
              </a:rPr>
              <a:t>вать</a:t>
            </a:r>
            <a:r>
              <a:rPr lang="ru-RU" sz="4000" b="1" dirty="0" smtClean="0">
                <a:solidFill>
                  <a:schemeClr val="tx1"/>
                </a:solidFill>
              </a:rPr>
              <a:t>, </a:t>
            </a:r>
            <a:r>
              <a:rPr lang="ru-RU" sz="4000" b="1" dirty="0" err="1" smtClean="0">
                <a:solidFill>
                  <a:schemeClr val="tx1"/>
                </a:solidFill>
              </a:rPr>
              <a:t>черешн</a:t>
            </a:r>
            <a:r>
              <a:rPr lang="ru-RU" sz="4000" b="1" dirty="0" smtClean="0">
                <a:solidFill>
                  <a:schemeClr val="tx1"/>
                </a:solidFill>
              </a:rPr>
              <a:t>…вый</a:t>
            </a:r>
          </a:p>
          <a:p>
            <a:pPr marL="514350" indent="-514350" algn="l">
              <a:buAutoNum type="arabicParenR"/>
            </a:pPr>
            <a:r>
              <a:rPr lang="ru-RU" sz="4000" b="1" dirty="0" err="1" smtClean="0">
                <a:solidFill>
                  <a:schemeClr val="tx1"/>
                </a:solidFill>
              </a:rPr>
              <a:t>реодол</a:t>
            </a:r>
            <a:r>
              <a:rPr lang="ru-RU" sz="4000" b="1" dirty="0" smtClean="0">
                <a:solidFill>
                  <a:schemeClr val="tx1"/>
                </a:solidFill>
              </a:rPr>
              <a:t>…</a:t>
            </a:r>
            <a:r>
              <a:rPr lang="ru-RU" sz="4000" b="1" dirty="0" err="1" smtClean="0">
                <a:solidFill>
                  <a:schemeClr val="tx1"/>
                </a:solidFill>
              </a:rPr>
              <a:t>вать</a:t>
            </a:r>
            <a:r>
              <a:rPr lang="ru-RU" sz="4000" b="1" dirty="0" smtClean="0">
                <a:solidFill>
                  <a:schemeClr val="tx1"/>
                </a:solidFill>
              </a:rPr>
              <a:t>, </a:t>
            </a:r>
            <a:r>
              <a:rPr lang="ru-RU" sz="4000" b="1" dirty="0" err="1" smtClean="0">
                <a:solidFill>
                  <a:schemeClr val="tx1"/>
                </a:solidFill>
              </a:rPr>
              <a:t>фасол</a:t>
            </a:r>
            <a:r>
              <a:rPr lang="ru-RU" sz="4000" b="1" dirty="0" smtClean="0">
                <a:solidFill>
                  <a:schemeClr val="tx1"/>
                </a:solidFill>
              </a:rPr>
              <a:t>…вый</a:t>
            </a:r>
          </a:p>
          <a:p>
            <a:pPr marL="514350" indent="-514350" algn="l">
              <a:buAutoNum type="arabicParenR"/>
            </a:pPr>
            <a:r>
              <a:rPr lang="ru-RU" sz="4000" b="1" dirty="0" err="1" smtClean="0">
                <a:solidFill>
                  <a:schemeClr val="tx1"/>
                </a:solidFill>
              </a:rPr>
              <a:t>застр</a:t>
            </a:r>
            <a:r>
              <a:rPr lang="ru-RU" sz="4000" b="1" dirty="0" smtClean="0">
                <a:solidFill>
                  <a:schemeClr val="tx1"/>
                </a:solidFill>
              </a:rPr>
              <a:t>…</a:t>
            </a:r>
            <a:r>
              <a:rPr lang="ru-RU" sz="4000" b="1" dirty="0" err="1" smtClean="0">
                <a:solidFill>
                  <a:schemeClr val="tx1"/>
                </a:solidFill>
              </a:rPr>
              <a:t>вать</a:t>
            </a:r>
            <a:r>
              <a:rPr lang="ru-RU" sz="4000" b="1" dirty="0" smtClean="0">
                <a:solidFill>
                  <a:schemeClr val="tx1"/>
                </a:solidFill>
              </a:rPr>
              <a:t>, </a:t>
            </a:r>
            <a:r>
              <a:rPr lang="ru-RU" sz="4000" b="1" dirty="0" err="1" smtClean="0">
                <a:solidFill>
                  <a:schemeClr val="tx1"/>
                </a:solidFill>
              </a:rPr>
              <a:t>находч</a:t>
            </a:r>
            <a:r>
              <a:rPr lang="ru-RU" sz="4000" b="1" dirty="0" smtClean="0">
                <a:solidFill>
                  <a:schemeClr val="tx1"/>
                </a:solidFill>
              </a:rPr>
              <a:t>…вый</a:t>
            </a:r>
          </a:p>
          <a:p>
            <a:pPr marL="514350" indent="-514350" algn="l">
              <a:buAutoNum type="arabicParenR"/>
            </a:pPr>
            <a:r>
              <a:rPr lang="ru-RU" sz="4000" b="1" dirty="0" err="1" smtClean="0">
                <a:solidFill>
                  <a:schemeClr val="tx1"/>
                </a:solidFill>
              </a:rPr>
              <a:t>зменч</a:t>
            </a:r>
            <a:r>
              <a:rPr lang="ru-RU" sz="4000" b="1" dirty="0" smtClean="0">
                <a:solidFill>
                  <a:schemeClr val="tx1"/>
                </a:solidFill>
              </a:rPr>
              <a:t>…вый, </a:t>
            </a:r>
            <a:r>
              <a:rPr lang="ru-RU" sz="4000" b="1" dirty="0" err="1" smtClean="0">
                <a:solidFill>
                  <a:schemeClr val="tx1"/>
                </a:solidFill>
              </a:rPr>
              <a:t>диков</a:t>
            </a:r>
            <a:r>
              <a:rPr lang="ru-RU" sz="4000" b="1" dirty="0" smtClean="0">
                <a:solidFill>
                  <a:schemeClr val="tx1"/>
                </a:solidFill>
              </a:rPr>
              <a:t>….</a:t>
            </a:r>
            <a:r>
              <a:rPr lang="ru-RU" sz="4000" b="1" dirty="0" err="1" smtClean="0">
                <a:solidFill>
                  <a:schemeClr val="tx1"/>
                </a:solidFill>
              </a:rPr>
              <a:t>нка</a:t>
            </a:r>
            <a:endParaRPr lang="ru-RU" sz="40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224</TotalTime>
  <Words>491</Words>
  <PresentationFormat>Экран (4:3)</PresentationFormat>
  <Paragraphs>89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Задание 11 ЕГЭ</vt:lpstr>
      <vt:lpstr>Слайд 2</vt:lpstr>
      <vt:lpstr>Слайд 3</vt:lpstr>
      <vt:lpstr>      2. Суффиксы глаголов   -ова-(ева-),   -ыва-(-ива-) </vt:lpstr>
      <vt:lpstr>Слайд 5</vt:lpstr>
      <vt:lpstr>       Суффиксы существительных  -ОСТЬ-(ЕСТЬ-), -ОТ-, -ЕСТВ-, -ИЗН-, ---ИНСТВ-, -ИН-                       </vt:lpstr>
      <vt:lpstr>              -О- (-Ё-) после шипящих </vt:lpstr>
      <vt:lpstr>        -О- (-Ё-) после шипящих </vt:lpstr>
      <vt:lpstr>1. Укажите варианты ответов, в которых во всех словах одного ряда пропущена одна и та же буква. Запишите номера ответов.</vt:lpstr>
      <vt:lpstr>2. Укажите варианты ответов, в которых во всех словах одного ряда пропущена одна и та же буква. Запишите номера ответов</vt:lpstr>
      <vt:lpstr>3. Укажите варианты ответов, в которых во всех словах одного ряда пропущена одна и та же буква. Запишите номера ответов</vt:lpstr>
      <vt:lpstr>4. Укажите варианты ответов, в которых во всех словах одного ряда пропущена одна и та же буква. Запишите номера ответов</vt:lpstr>
      <vt:lpstr>5. Укажите варианты ответов, в которых во всех словах одного ряда пропущена одна и та же буква. Запишите номера ответов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1. Укажите варианты ответов, в которых во всех словах одного ряда пропущена одна и та же буква. Запишите номера ответов.</dc:title>
  <dc:creator>Алексей</dc:creator>
  <cp:lastModifiedBy>Алексей</cp:lastModifiedBy>
  <cp:revision>24</cp:revision>
  <dcterms:created xsi:type="dcterms:W3CDTF">2019-05-27T16:15:48Z</dcterms:created>
  <dcterms:modified xsi:type="dcterms:W3CDTF">2019-06-10T16:07:16Z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88803</vt:lpwstr>
  </property>
  <property fmtid="{D5CDD505-2E9C-101B-9397-08002B2CF9AE}" name="NXPowerLiteSettings" pid="3">
    <vt:lpwstr>F6000400038000</vt:lpwstr>
  </property>
  <property fmtid="{D5CDD505-2E9C-101B-9397-08002B2CF9AE}" name="NXPowerLiteVersion" pid="4">
    <vt:lpwstr>D4.3.1</vt:lpwstr>
  </property>
</Properties>
</file>