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5" r:id="rId7"/>
    <p:sldId id="276" r:id="rId8"/>
    <p:sldId id="262" r:id="rId9"/>
    <p:sldId id="277" r:id="rId10"/>
    <p:sldId id="270" r:id="rId11"/>
    <p:sldId id="278" r:id="rId12"/>
    <p:sldId id="271" r:id="rId13"/>
    <p:sldId id="279" r:id="rId14"/>
    <p:sldId id="285" r:id="rId15"/>
    <p:sldId id="274" r:id="rId16"/>
    <p:sldId id="281" r:id="rId17"/>
    <p:sldId id="282" r:id="rId18"/>
    <p:sldId id="283" r:id="rId19"/>
    <p:sldId id="284" r:id="rId20"/>
    <p:sldId id="286" r:id="rId21"/>
    <p:sldId id="288" r:id="rId22"/>
    <p:sldId id="287" r:id="rId23"/>
    <p:sldId id="28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9900CC"/>
    <a:srgbClr val="66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37" autoAdjust="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9C11-EC06-4451-80F4-BFC02E265468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347-613F-469F-B94E-C1FC74CB9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9C11-EC06-4451-80F4-BFC02E265468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347-613F-469F-B94E-C1FC74CB9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9C11-EC06-4451-80F4-BFC02E265468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347-613F-469F-B94E-C1FC74CB9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9C11-EC06-4451-80F4-BFC02E265468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347-613F-469F-B94E-C1FC74CB9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9C11-EC06-4451-80F4-BFC02E265468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347-613F-469F-B94E-C1FC74CB9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9C11-EC06-4451-80F4-BFC02E265468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347-613F-469F-B94E-C1FC74CB9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9C11-EC06-4451-80F4-BFC02E265468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347-613F-469F-B94E-C1FC74CB9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9C11-EC06-4451-80F4-BFC02E265468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347-613F-469F-B94E-C1FC74CB9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9C11-EC06-4451-80F4-BFC02E265468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347-613F-469F-B94E-C1FC74CB9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9C11-EC06-4451-80F4-BFC02E265468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347-613F-469F-B94E-C1FC74CB9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9C11-EC06-4451-80F4-BFC02E265468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347-613F-469F-B94E-C1FC74CB9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>
                <a:alpha val="72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D9C11-EC06-4451-80F4-BFC02E265468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C3347-613F-469F-B94E-C1FC74CB9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Готовимся к </a:t>
            </a:r>
            <a:r>
              <a:rPr lang="ru-RU" sz="4800" b="1" dirty="0" smtClean="0"/>
              <a:t>ЕГЭ.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Задание </a:t>
            </a:r>
            <a:r>
              <a:rPr lang="en-US" sz="4800" b="1" smtClean="0"/>
              <a:t>8</a:t>
            </a:r>
            <a:r>
              <a:rPr lang="ru-RU" sz="4800" b="1" smtClean="0"/>
              <a:t>.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Синтаксические нормы.</a:t>
            </a:r>
            <a:br>
              <a:rPr lang="ru-RU" sz="4800" b="1" dirty="0" smtClean="0"/>
            </a:br>
            <a:endParaRPr lang="ru-RU" sz="3600" b="1" dirty="0"/>
          </a:p>
        </p:txBody>
      </p:sp>
      <p:pic>
        <p:nvPicPr>
          <p:cNvPr id="5" name="Рисунок 4" descr="G:\sova_2_1.png"/>
          <p:cNvPicPr/>
          <p:nvPr/>
        </p:nvPicPr>
        <p:blipFill>
          <a:blip r:embed="rId2" cstate="print"/>
          <a:srcRect l="13777" t="9726" r="13048" b="7852"/>
          <a:stretch>
            <a:fillRect/>
          </a:stretch>
        </p:blipFill>
        <p:spPr bwMode="auto">
          <a:xfrm>
            <a:off x="763960" y="3509392"/>
            <a:ext cx="17526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3.Неправильное построение предложения с деепричастным оборотом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Деепричастие может относиться только к действующему подлежащему: 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Присутствующие </a:t>
            </a:r>
            <a:r>
              <a:rPr lang="ru-RU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согласились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 докладчиком, </a:t>
            </a:r>
            <a:r>
              <a:rPr lang="ru-RU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возражая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лишь против отдельных положений.</a:t>
            </a:r>
          </a:p>
          <a:p>
            <a:pPr algn="ctr">
              <a:spcBef>
                <a:spcPts val="0"/>
              </a:spcBef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Допускается использование в безличном предложении при инфинитиве: </a:t>
            </a:r>
            <a:r>
              <a:rPr lang="ru-RU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Возвращаясь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домой , </a:t>
            </a:r>
            <a:r>
              <a:rPr lang="ru-RU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нужно зайти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булочную.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763000" cy="2087562"/>
          </a:xfrm>
          <a:solidFill>
            <a:srgbClr val="CCFFFF"/>
          </a:solidFill>
          <a:ln w="57150">
            <a:solidFill>
              <a:srgbClr val="993300"/>
            </a:solidFill>
          </a:ln>
        </p:spPr>
        <p:txBody>
          <a:bodyPr/>
          <a:lstStyle/>
          <a:p>
            <a:pPr eaLnBrk="1" hangingPunct="1"/>
            <a:r>
              <a:rPr lang="ru-RU" sz="3200" b="1" dirty="0" smtClean="0"/>
              <a:t>Глагол-сказуемое и деепричастие не должны обозначать действия разных предметов и лиц. </a:t>
            </a:r>
            <a:r>
              <a:rPr lang="ru-RU" dirty="0" smtClean="0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3048000"/>
            <a:ext cx="4267200" cy="3505200"/>
          </a:xfrm>
          <a:gradFill rotWithShape="1">
            <a:gsLst>
              <a:gs pos="0">
                <a:srgbClr val="FF0066"/>
              </a:gs>
              <a:gs pos="50000">
                <a:schemeClr val="bg1"/>
              </a:gs>
              <a:gs pos="100000">
                <a:srgbClr val="FF0066"/>
              </a:gs>
            </a:gsLst>
            <a:lin ang="5400000" scaled="1"/>
          </a:gradFill>
          <a:ln w="38100">
            <a:solidFill>
              <a:srgbClr val="FF0000"/>
            </a:solidFill>
          </a:ln>
        </p:spPr>
        <p:txBody>
          <a:bodyPr/>
          <a:lstStyle/>
          <a:p>
            <a:pPr marL="0" indent="0" algn="ctr" eaLnBrk="1" hangingPunct="1">
              <a:defRPr/>
            </a:pPr>
            <a:r>
              <a:rPr lang="ru-RU" sz="3200" b="1" u="sng" smtClean="0"/>
              <a:t>НЕПРАВИЛЬНО: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3200" b="1" i="1" smtClean="0"/>
              <a:t>Встретившись на вокзале</a:t>
            </a:r>
            <a:r>
              <a:rPr lang="ru-RU" sz="3200" b="1" smtClean="0"/>
              <a:t>, слёзы сами показались на глазах.</a:t>
            </a:r>
          </a:p>
          <a:p>
            <a:pPr marL="0" indent="0" eaLnBrk="1" hangingPunct="1">
              <a:buFontTx/>
              <a:buNone/>
              <a:defRPr/>
            </a:pPr>
            <a:endParaRPr lang="ru-RU" b="1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048000"/>
            <a:ext cx="4343400" cy="3581400"/>
          </a:xfr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38100">
            <a:solidFill>
              <a:srgbClr val="808000"/>
            </a:solidFill>
          </a:ln>
        </p:spPr>
        <p:txBody>
          <a:bodyPr/>
          <a:lstStyle/>
          <a:p>
            <a:pPr marL="0" indent="0" algn="ctr" eaLnBrk="1" hangingPunct="1">
              <a:defRPr/>
            </a:pPr>
            <a:r>
              <a:rPr lang="ru-RU" sz="3200" b="1" u="sng" smtClean="0"/>
              <a:t>ПРАВИЛЬНО: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b="1" smtClean="0"/>
              <a:t>Когда мы встретились на вокзале, слёзы сами показались из глаз.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b="1" smtClean="0"/>
              <a:t>Встретившись, мы заплакали.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4.Нарушение в построении предложения с причастным оборотом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1. Разрыв причастного оборота определяемым словом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</a:p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</a:rPr>
              <a:t>2. Нарушение согласования причастия с определяемым словом</a:t>
            </a:r>
          </a:p>
          <a:p>
            <a:pPr>
              <a:defRPr/>
            </a:pPr>
            <a:endParaRPr lang="ru-RU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534400" cy="1325562"/>
          </a:xfrm>
          <a:solidFill>
            <a:srgbClr val="FFD1FA"/>
          </a:solidFill>
          <a:ln w="57150">
            <a:solidFill>
              <a:srgbClr val="993300"/>
            </a:solidFill>
          </a:ln>
        </p:spPr>
        <p:txBody>
          <a:bodyPr/>
          <a:lstStyle/>
          <a:p>
            <a:pPr eaLnBrk="1" hangingPunct="1"/>
            <a:r>
              <a:rPr lang="ru-RU" sz="3200" b="1" smtClean="0"/>
              <a:t>Причастный оборот не должен включать в себя определяемое слово.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0" y="2209800"/>
            <a:ext cx="4267200" cy="4191000"/>
          </a:xfrm>
          <a:gradFill rotWithShape="1">
            <a:gsLst>
              <a:gs pos="0">
                <a:srgbClr val="3366FF"/>
              </a:gs>
              <a:gs pos="50000">
                <a:schemeClr val="bg1"/>
              </a:gs>
              <a:gs pos="100000">
                <a:srgbClr val="3366FF"/>
              </a:gs>
            </a:gsLst>
            <a:lin ang="5400000" scaled="1"/>
          </a:gradFill>
          <a:ln w="38100">
            <a:solidFill>
              <a:srgbClr val="000080"/>
            </a:solidFill>
          </a:ln>
        </p:spPr>
        <p:txBody>
          <a:bodyPr/>
          <a:lstStyle/>
          <a:p>
            <a:pPr algn="ctr" eaLnBrk="1" hangingPunct="1">
              <a:defRPr/>
            </a:pPr>
            <a:r>
              <a:rPr lang="ru-RU" sz="3200" b="1" u="sng" smtClean="0"/>
              <a:t>ПРАВИЛЬНО:</a:t>
            </a:r>
          </a:p>
          <a:p>
            <a:pPr eaLnBrk="1" hangingPunct="1">
              <a:buFontTx/>
              <a:buNone/>
              <a:defRPr/>
            </a:pPr>
            <a:r>
              <a:rPr lang="ru-RU" b="1" smtClean="0"/>
              <a:t>   Дети увидели </a:t>
            </a:r>
            <a:r>
              <a:rPr lang="ru-RU" b="1" i="1" smtClean="0"/>
              <a:t>дельфина, плывущего в море.</a:t>
            </a:r>
          </a:p>
          <a:p>
            <a:pPr eaLnBrk="1" hangingPunct="1">
              <a:buFontTx/>
              <a:buNone/>
              <a:defRPr/>
            </a:pPr>
            <a:r>
              <a:rPr lang="ru-RU" b="1" smtClean="0"/>
              <a:t>   Дети увидели </a:t>
            </a:r>
            <a:r>
              <a:rPr lang="ru-RU" b="1" i="1" smtClean="0"/>
              <a:t>плывущего в море дельфина. </a:t>
            </a:r>
          </a:p>
          <a:p>
            <a:pPr eaLnBrk="1" hangingPunct="1">
              <a:defRPr/>
            </a:pPr>
            <a:endParaRPr lang="ru-RU" b="1" i="1" smtClean="0"/>
          </a:p>
          <a:p>
            <a:pPr eaLnBrk="1" hangingPunct="1">
              <a:defRPr/>
            </a:pPr>
            <a:endParaRPr lang="ru-RU" b="1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28600" y="2209800"/>
            <a:ext cx="4114800" cy="4191000"/>
          </a:xfrm>
          <a:gradFill rotWithShape="1">
            <a:gsLst>
              <a:gs pos="0">
                <a:srgbClr val="FF0066"/>
              </a:gs>
              <a:gs pos="50000">
                <a:schemeClr val="bg1"/>
              </a:gs>
              <a:gs pos="100000">
                <a:srgbClr val="FF0066"/>
              </a:gs>
            </a:gsLst>
            <a:lin ang="5400000" scaled="1"/>
          </a:gradFill>
          <a:ln w="38100">
            <a:solidFill>
              <a:srgbClr val="FF0000"/>
            </a:solidFill>
          </a:ln>
        </p:spPr>
        <p:txBody>
          <a:bodyPr/>
          <a:lstStyle/>
          <a:p>
            <a:pPr algn="ctr" eaLnBrk="1" hangingPunct="1">
              <a:defRPr/>
            </a:pPr>
            <a:r>
              <a:rPr lang="ru-RU" sz="3200" b="1" u="sng" smtClean="0"/>
              <a:t>НЕПРАВИЛЬНО:</a:t>
            </a:r>
          </a:p>
          <a:p>
            <a:pPr eaLnBrk="1" hangingPunct="1">
              <a:buFontTx/>
              <a:buNone/>
              <a:defRPr/>
            </a:pPr>
            <a:r>
              <a:rPr lang="ru-RU" b="1" i="1" smtClean="0"/>
              <a:t>   </a:t>
            </a:r>
          </a:p>
          <a:p>
            <a:pPr eaLnBrk="1" hangingPunct="1">
              <a:buFontTx/>
              <a:buNone/>
              <a:defRPr/>
            </a:pPr>
            <a:r>
              <a:rPr lang="ru-RU" b="1" smtClean="0"/>
              <a:t>    Дети увидели </a:t>
            </a:r>
            <a:r>
              <a:rPr lang="ru-RU" b="1" i="1" smtClean="0"/>
              <a:t>плывущего дельфина в море. </a:t>
            </a:r>
            <a:r>
              <a:rPr lang="ru-RU" b="1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534400" cy="2163762"/>
          </a:xfrm>
          <a:solidFill>
            <a:srgbClr val="FFD1FA"/>
          </a:solidFill>
          <a:ln w="57150">
            <a:solidFill>
              <a:srgbClr val="993300"/>
            </a:solidFill>
          </a:ln>
        </p:spPr>
        <p:txBody>
          <a:bodyPr/>
          <a:lstStyle/>
          <a:p>
            <a:pPr eaLnBrk="1" hangingPunct="1"/>
            <a:r>
              <a:rPr lang="ru-RU" sz="2800" b="1" smtClean="0"/>
              <a:t>Причастие в причастном обороте должно быть согласовано с определяемым словом </a:t>
            </a:r>
            <a:r>
              <a:rPr lang="ru-RU" sz="2400" b="1" i="1" smtClean="0"/>
              <a:t>(проверка – подстановка вопроса КАКОЙ? в нужной форме</a:t>
            </a:r>
            <a:r>
              <a:rPr lang="ru-RU" sz="2800" b="1" smtClean="0"/>
              <a:t>)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419600" y="3200400"/>
            <a:ext cx="4267200" cy="3124200"/>
          </a:xfrm>
          <a:gradFill rotWithShape="1">
            <a:gsLst>
              <a:gs pos="0">
                <a:srgbClr val="3366FF"/>
              </a:gs>
              <a:gs pos="50000">
                <a:schemeClr val="bg1"/>
              </a:gs>
              <a:gs pos="100000">
                <a:srgbClr val="3366FF"/>
              </a:gs>
            </a:gsLst>
            <a:lin ang="5400000" scaled="1"/>
          </a:gradFill>
          <a:ln w="38100">
            <a:solidFill>
              <a:srgbClr val="000080"/>
            </a:solidFill>
          </a:ln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defRPr/>
            </a:pPr>
            <a:r>
              <a:rPr lang="ru-RU" b="1" u="sng" smtClean="0"/>
              <a:t>ПРАВИЛЬНО: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b="1" smtClean="0"/>
              <a:t>Мы играли на лугу, покрытОМ свежей травой.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ru-RU" b="1" smtClean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52400" y="3200400"/>
            <a:ext cx="4114800" cy="3124200"/>
          </a:xfrm>
          <a:gradFill rotWithShape="1">
            <a:gsLst>
              <a:gs pos="0">
                <a:srgbClr val="FF0066"/>
              </a:gs>
              <a:gs pos="50000">
                <a:schemeClr val="bg1"/>
              </a:gs>
              <a:gs pos="100000">
                <a:srgbClr val="FF0066"/>
              </a:gs>
            </a:gsLst>
            <a:lin ang="5400000" scaled="1"/>
          </a:gradFill>
          <a:ln w="38100">
            <a:solidFill>
              <a:srgbClr val="FF0000"/>
            </a:solidFill>
          </a:ln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defRPr/>
            </a:pPr>
            <a:r>
              <a:rPr lang="ru-RU" b="1" u="sng" smtClean="0"/>
              <a:t>НЕПРАВИЛЬНО: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b="1" smtClean="0"/>
              <a:t>Мы играли на лугу, покрытЫМ свежей травой.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ru-RU" b="1" smtClean="0"/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ru-RU" sz="2000" b="1" i="1" smtClean="0"/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b="1" smtClean="0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5.Неправильное построение предложения с косвенной речью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Косвенная речь-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способ передачи чужой в виде придаточного предложения.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косвенной речи должна меняться форма местоимения.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534400" cy="1249362"/>
          </a:xfrm>
          <a:solidFill>
            <a:srgbClr val="CCFFFF"/>
          </a:solidFill>
          <a:ln w="57150">
            <a:solidFill>
              <a:srgbClr val="0000FF"/>
            </a:solidFill>
          </a:ln>
        </p:spPr>
        <p:txBody>
          <a:bodyPr/>
          <a:lstStyle/>
          <a:p>
            <a:pPr eaLnBrk="1" hangingPunct="1"/>
            <a:r>
              <a:rPr lang="ru-RU" sz="3200" smtClean="0"/>
              <a:t>В косвенной речи местоимение 1-го лица меняется на 3-е.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3048000"/>
            <a:ext cx="4267200" cy="3078163"/>
          </a:xfrm>
          <a:gradFill rotWithShape="1">
            <a:gsLst>
              <a:gs pos="0">
                <a:srgbClr val="FF0066"/>
              </a:gs>
              <a:gs pos="50000">
                <a:schemeClr val="bg1"/>
              </a:gs>
              <a:gs pos="100000">
                <a:srgbClr val="FF0066"/>
              </a:gs>
            </a:gsLst>
            <a:lin ang="5400000" scaled="1"/>
          </a:gradFill>
          <a:ln w="38100">
            <a:solidFill>
              <a:srgbClr val="FF0000"/>
            </a:solidFill>
          </a:ln>
        </p:spPr>
        <p:txBody>
          <a:bodyPr/>
          <a:lstStyle/>
          <a:p>
            <a:pPr marL="0" indent="0" algn="ctr" eaLnBrk="1" hangingPunct="1">
              <a:defRPr/>
            </a:pPr>
            <a:r>
              <a:rPr lang="ru-RU" sz="3200" b="1" u="sng" smtClean="0"/>
              <a:t>НЕПРАВИЛЬНО: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b="1" smtClean="0"/>
              <a:t>Некрасов писал, что   « я лиру посвятил народу своему».</a:t>
            </a:r>
          </a:p>
          <a:p>
            <a:pPr marL="0" indent="0" eaLnBrk="1" hangingPunct="1">
              <a:defRPr/>
            </a:pPr>
            <a:endParaRPr lang="ru-RU" b="1" smtClean="0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048000"/>
            <a:ext cx="4343400" cy="3078163"/>
          </a:xfr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38100">
            <a:solidFill>
              <a:srgbClr val="808000"/>
            </a:solidFill>
          </a:ln>
        </p:spPr>
        <p:txBody>
          <a:bodyPr/>
          <a:lstStyle/>
          <a:p>
            <a:pPr marL="0" indent="0" algn="ctr" eaLnBrk="1" hangingPunct="1">
              <a:defRPr/>
            </a:pPr>
            <a:r>
              <a:rPr lang="ru-RU" sz="3200" b="1" u="sng" dirty="0" smtClean="0"/>
              <a:t>ПРАВИЛЬНО: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b="1" dirty="0" smtClean="0"/>
              <a:t>Некрасов писал, что он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b="1" dirty="0" smtClean="0"/>
              <a:t>« лиру посвятил народу своему».</a:t>
            </a:r>
          </a:p>
          <a:p>
            <a:pPr marL="0" indent="0" eaLnBrk="1" hangingPunct="1">
              <a:buFontTx/>
              <a:buNone/>
              <a:defRPr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00CC"/>
                </a:solidFill>
              </a:rPr>
              <a:t>6.Нарушение в построении предложения с несогласованным приложением.</a:t>
            </a:r>
            <a:endParaRPr lang="ru-RU" sz="2800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Приложение- это определение, выраженное существительным.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Необходимо найти предложение с кавычками.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534400" cy="1249362"/>
          </a:xfrm>
          <a:solidFill>
            <a:srgbClr val="CCFFFF"/>
          </a:solidFill>
          <a:ln w="57150">
            <a:solidFill>
              <a:srgbClr val="0000FF"/>
            </a:solidFill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dirty="0" smtClean="0"/>
              <a:t>Если перед кавычками стоит родовое название </a:t>
            </a:r>
            <a:br>
              <a:rPr lang="ru-RU" sz="3200" dirty="0" smtClean="0"/>
            </a:br>
            <a:r>
              <a:rPr lang="ru-RU" sz="3200" dirty="0" smtClean="0"/>
              <a:t>( книга, газета, роман и т.д.),название в кавычках должно стоять в </a:t>
            </a:r>
            <a:r>
              <a:rPr lang="ru-RU" sz="3200" dirty="0" smtClean="0">
                <a:solidFill>
                  <a:srgbClr val="C00000"/>
                </a:solidFill>
              </a:rPr>
              <a:t>И.п.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3048000"/>
            <a:ext cx="4267200" cy="3078163"/>
          </a:xfrm>
          <a:gradFill rotWithShape="1">
            <a:gsLst>
              <a:gs pos="0">
                <a:srgbClr val="FF0066"/>
              </a:gs>
              <a:gs pos="50000">
                <a:schemeClr val="bg1"/>
              </a:gs>
              <a:gs pos="100000">
                <a:srgbClr val="FF0066"/>
              </a:gs>
            </a:gsLst>
            <a:lin ang="5400000" scaled="1"/>
          </a:gradFill>
          <a:ln w="38100">
            <a:solidFill>
              <a:srgbClr val="FF0000"/>
            </a:solidFill>
          </a:ln>
        </p:spPr>
        <p:txBody>
          <a:bodyPr/>
          <a:lstStyle/>
          <a:p>
            <a:pPr marL="0" indent="0" algn="ctr" eaLnBrk="1" hangingPunct="1">
              <a:defRPr/>
            </a:pPr>
            <a:r>
              <a:rPr lang="ru-RU" sz="3200" b="1" u="sng" dirty="0" smtClean="0"/>
              <a:t>НЕПРАВИЛЬНО:</a:t>
            </a:r>
          </a:p>
          <a:p>
            <a:pPr marL="0" indent="0" eaLnBrk="1" hangingPunct="1">
              <a:defRPr/>
            </a:pPr>
            <a:r>
              <a:rPr lang="ru-RU" b="1" dirty="0" smtClean="0"/>
              <a:t>Патриотом предстаёт перед нами Д.С.Лихачёв в книге «</a:t>
            </a:r>
            <a:r>
              <a:rPr lang="ru-RU" b="1" dirty="0" smtClean="0">
                <a:solidFill>
                  <a:srgbClr val="C00000"/>
                </a:solidFill>
              </a:rPr>
              <a:t>Письмах</a:t>
            </a:r>
            <a:r>
              <a:rPr lang="ru-RU" b="1" dirty="0" smtClean="0"/>
              <a:t> о добром и прекрасном».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048000"/>
            <a:ext cx="4343400" cy="3078163"/>
          </a:xfr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38100">
            <a:solidFill>
              <a:srgbClr val="808000"/>
            </a:solidFill>
          </a:ln>
        </p:spPr>
        <p:txBody>
          <a:bodyPr/>
          <a:lstStyle/>
          <a:p>
            <a:pPr marL="0" indent="0" algn="ctr" eaLnBrk="1" hangingPunct="1">
              <a:defRPr/>
            </a:pPr>
            <a:r>
              <a:rPr lang="ru-RU" sz="3200" b="1" u="sng" dirty="0" smtClean="0"/>
              <a:t>ПРАВИЛЬНО:</a:t>
            </a:r>
          </a:p>
          <a:p>
            <a:pPr marL="0" indent="0">
              <a:buNone/>
              <a:defRPr/>
            </a:pPr>
            <a:r>
              <a:rPr lang="ru-RU" b="1" dirty="0" smtClean="0"/>
              <a:t>Патриотом предстаёт перед нами Д.С.Лихачёв в книге «Письм</a:t>
            </a:r>
            <a:r>
              <a:rPr lang="ru-RU" b="1" u="sng" dirty="0" smtClean="0"/>
              <a:t>а</a:t>
            </a:r>
            <a:r>
              <a:rPr lang="ru-RU" b="1" dirty="0" smtClean="0"/>
              <a:t> о добром и прекрасном»</a:t>
            </a:r>
          </a:p>
          <a:p>
            <a:pPr marL="0" indent="0" eaLnBrk="1" hangingPunct="1">
              <a:buFontTx/>
              <a:buNone/>
              <a:defRPr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534400" cy="1249362"/>
          </a:xfrm>
          <a:solidFill>
            <a:srgbClr val="CCFFFF"/>
          </a:solidFill>
          <a:ln w="57150">
            <a:solidFill>
              <a:srgbClr val="0000FF"/>
            </a:solidFill>
          </a:ln>
        </p:spPr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Если перед кавычками нет родового названия, название в кавычках склоняется.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3048000"/>
            <a:ext cx="4267200" cy="3078163"/>
          </a:xfrm>
          <a:gradFill rotWithShape="1">
            <a:gsLst>
              <a:gs pos="0">
                <a:srgbClr val="FF0066"/>
              </a:gs>
              <a:gs pos="50000">
                <a:schemeClr val="bg1"/>
              </a:gs>
              <a:gs pos="100000">
                <a:srgbClr val="FF0066"/>
              </a:gs>
            </a:gsLst>
            <a:lin ang="5400000" scaled="1"/>
          </a:gradFill>
          <a:ln w="38100">
            <a:solidFill>
              <a:srgbClr val="FF0000"/>
            </a:solidFill>
          </a:ln>
        </p:spPr>
        <p:txBody>
          <a:bodyPr/>
          <a:lstStyle/>
          <a:p>
            <a:pPr marL="0" indent="0" algn="ctr" eaLnBrk="1" hangingPunct="1">
              <a:defRPr/>
            </a:pPr>
            <a:r>
              <a:rPr lang="ru-RU" sz="3200" b="1" u="sng" dirty="0" smtClean="0"/>
              <a:t>НЕПРАВИЛЬНО: </a:t>
            </a:r>
          </a:p>
          <a:p>
            <a:pPr marL="0" indent="0" eaLnBrk="1" hangingPunct="1">
              <a:defRPr/>
            </a:pPr>
            <a:r>
              <a:rPr lang="ru-RU" sz="3200" dirty="0" smtClean="0"/>
              <a:t>  </a:t>
            </a:r>
            <a:r>
              <a:rPr lang="ru-RU" b="1" dirty="0" smtClean="0"/>
              <a:t>В </a:t>
            </a:r>
            <a:r>
              <a:rPr lang="ru-RU" b="1" dirty="0" smtClean="0">
                <a:solidFill>
                  <a:srgbClr val="C00000"/>
                </a:solidFill>
              </a:rPr>
              <a:t>«Евгений Онегин» </a:t>
            </a:r>
            <a:r>
              <a:rPr lang="ru-RU" b="1" dirty="0" smtClean="0"/>
              <a:t>главная героиня- Татьяна.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048000"/>
            <a:ext cx="4343400" cy="3078163"/>
          </a:xfr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38100">
            <a:solidFill>
              <a:srgbClr val="808000"/>
            </a:solidFill>
          </a:ln>
        </p:spPr>
        <p:txBody>
          <a:bodyPr/>
          <a:lstStyle/>
          <a:p>
            <a:pPr marL="0" indent="0" algn="ctr" eaLnBrk="1" hangingPunct="1">
              <a:defRPr/>
            </a:pPr>
            <a:r>
              <a:rPr lang="ru-RU" sz="3200" b="1" u="sng" dirty="0" smtClean="0"/>
              <a:t>ПРАВИЛЬНО:</a:t>
            </a:r>
          </a:p>
          <a:p>
            <a:pPr marL="0" indent="0">
              <a:buNone/>
              <a:defRPr/>
            </a:pPr>
            <a:r>
              <a:rPr lang="ru-RU" b="1" dirty="0" smtClean="0"/>
              <a:t>В «Евгени</a:t>
            </a:r>
            <a:r>
              <a:rPr lang="ru-RU" b="1" u="sng" dirty="0" smtClean="0"/>
              <a:t>и</a:t>
            </a:r>
            <a:r>
              <a:rPr lang="ru-RU" b="1" dirty="0" smtClean="0"/>
              <a:t> Онегин</a:t>
            </a:r>
            <a:r>
              <a:rPr lang="ru-RU" b="1" u="sng" dirty="0" smtClean="0"/>
              <a:t>е</a:t>
            </a:r>
            <a:r>
              <a:rPr lang="ru-RU" b="1" dirty="0" smtClean="0"/>
              <a:t>» главная героиня- Татьяна.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Виды синтаксических ошибок: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19536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Неправильное употребление падежной формы существительного с предлогом;</a:t>
            </a:r>
          </a:p>
          <a:p>
            <a:r>
              <a:rPr lang="ru-RU" sz="2800" b="1" dirty="0" smtClean="0">
                <a:solidFill>
                  <a:srgbClr val="0000CC"/>
                </a:solidFill>
              </a:rPr>
              <a:t>Нарушение связи между подлежащим и сказуемым;</a:t>
            </a:r>
          </a:p>
          <a:p>
            <a:r>
              <a:rPr lang="ru-RU" sz="2800" b="1" dirty="0" smtClean="0">
                <a:solidFill>
                  <a:srgbClr val="0000CC"/>
                </a:solidFill>
              </a:rPr>
              <a:t>Неправильное построение предложения с деепричастным оборотом;</a:t>
            </a:r>
          </a:p>
          <a:p>
            <a:r>
              <a:rPr lang="ru-RU" sz="2800" b="1" dirty="0" smtClean="0">
                <a:solidFill>
                  <a:srgbClr val="0000CC"/>
                </a:solidFill>
              </a:rPr>
              <a:t>Нарушение в построении предложения с причастным оборотом;</a:t>
            </a:r>
          </a:p>
          <a:p>
            <a:r>
              <a:rPr lang="ru-RU" sz="2800" b="1" dirty="0" smtClean="0">
                <a:solidFill>
                  <a:srgbClr val="0000CC"/>
                </a:solidFill>
              </a:rPr>
              <a:t>Неправильное построение предложения с косвенной речью;</a:t>
            </a:r>
          </a:p>
          <a:p>
            <a:r>
              <a:rPr lang="ru-RU" sz="2800" b="1" dirty="0" smtClean="0">
                <a:solidFill>
                  <a:srgbClr val="0000CC"/>
                </a:solidFill>
              </a:rPr>
              <a:t>Нарушение в построении предложения с несогласованным приложением;</a:t>
            </a:r>
          </a:p>
          <a:p>
            <a:r>
              <a:rPr lang="ru-RU" sz="2800" b="1" dirty="0" smtClean="0">
                <a:solidFill>
                  <a:srgbClr val="0000CC"/>
                </a:solidFill>
              </a:rPr>
              <a:t> Ошибка в построении предложения с однородными членами.</a:t>
            </a:r>
          </a:p>
          <a:p>
            <a:endParaRPr lang="ru-RU" b="1" dirty="0" smtClean="0">
              <a:solidFill>
                <a:srgbClr val="0000CC"/>
              </a:solidFill>
            </a:endParaRPr>
          </a:p>
          <a:p>
            <a:endParaRPr lang="ru-RU" b="1" dirty="0" smtClean="0">
              <a:solidFill>
                <a:srgbClr val="0000CC"/>
              </a:solidFill>
            </a:endParaRPr>
          </a:p>
          <a:p>
            <a:endParaRPr lang="ru-RU" b="1" dirty="0" smtClean="0">
              <a:solidFill>
                <a:srgbClr val="0000CC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0825" y="188640"/>
            <a:ext cx="88931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00CC"/>
                </a:solidFill>
              </a:rPr>
              <a:t>7.</a:t>
            </a:r>
            <a:r>
              <a:rPr lang="ru-RU" sz="2800" b="1" dirty="0" smtClean="0">
                <a:solidFill>
                  <a:srgbClr val="0000CC"/>
                </a:solidFill>
              </a:rPr>
              <a:t> Ошибка в построении предложения с однородными членами</a:t>
            </a:r>
            <a:endParaRPr lang="ru-RU" sz="2800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1. Построение предложений с общим дополнением при однородных сказуемых.</a:t>
            </a:r>
          </a:p>
          <a:p>
            <a:r>
              <a:rPr lang="ru-RU" sz="2800" b="1" dirty="0" smtClean="0">
                <a:solidFill>
                  <a:srgbClr val="C00000"/>
                </a:solidFill>
                <a:cs typeface="Times New Roman" pitchFamily="18" charset="0"/>
              </a:rPr>
              <a:t>2.Нарушение однородности при словах, выраженных разными частями речи.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3.Нарушение синтаксических норм при построении предложений, в которых однородные члены связаны двойными союзами: как…, так и; не только…, но и…; если не…, то… и др.</a:t>
            </a:r>
          </a:p>
          <a:p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534400" cy="2468562"/>
          </a:xfrm>
          <a:solidFill>
            <a:srgbClr val="CCFFFF"/>
          </a:solidFill>
          <a:ln w="57150">
            <a:solidFill>
              <a:srgbClr val="0000FF"/>
            </a:solidFill>
          </a:ln>
        </p:spPr>
        <p:txBody>
          <a:bodyPr/>
          <a:lstStyle/>
          <a:p>
            <a:pPr eaLnBrk="1" hangingPunct="1"/>
            <a:r>
              <a:rPr lang="ru-RU" sz="3200" b="1" dirty="0" smtClean="0"/>
              <a:t>Нельзя ставить общее дополнение при однородных сказуемых, требующих разного управления .</a:t>
            </a:r>
            <a:r>
              <a:rPr lang="ru-RU" dirty="0" smtClean="0"/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24400" y="3124200"/>
            <a:ext cx="3810000" cy="3078163"/>
          </a:xfr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38100">
            <a:solidFill>
              <a:srgbClr val="808000"/>
            </a:solidFill>
          </a:ln>
        </p:spPr>
        <p:txBody>
          <a:bodyPr/>
          <a:lstStyle/>
          <a:p>
            <a:pPr marL="0" indent="0" algn="ctr" eaLnBrk="1" hangingPunct="1">
              <a:defRPr/>
            </a:pPr>
            <a:r>
              <a:rPr lang="ru-RU" sz="3200" b="1" u="sng" smtClean="0"/>
              <a:t>ПРАВИЛЬНО: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b="1" smtClean="0"/>
              <a:t>Бизнесмен организовал предприятия и руководит ими.</a:t>
            </a:r>
          </a:p>
          <a:p>
            <a:pPr marL="0" indent="0" eaLnBrk="1" hangingPunct="1">
              <a:defRPr/>
            </a:pPr>
            <a:endParaRPr lang="ru-RU" b="1" smtClean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28600" y="3124200"/>
            <a:ext cx="4114800" cy="3078163"/>
          </a:xfrm>
          <a:gradFill rotWithShape="1">
            <a:gsLst>
              <a:gs pos="0">
                <a:srgbClr val="FF0066"/>
              </a:gs>
              <a:gs pos="50000">
                <a:schemeClr val="bg1"/>
              </a:gs>
              <a:gs pos="100000">
                <a:srgbClr val="FF0066"/>
              </a:gs>
            </a:gsLst>
            <a:lin ang="5400000" scaled="1"/>
          </a:gradFill>
          <a:ln w="38100">
            <a:solidFill>
              <a:srgbClr val="FF0000"/>
            </a:solidFill>
          </a:ln>
        </p:spPr>
        <p:txBody>
          <a:bodyPr/>
          <a:lstStyle/>
          <a:p>
            <a:pPr marL="0" indent="0" algn="ctr" eaLnBrk="1" hangingPunct="1">
              <a:defRPr/>
            </a:pPr>
            <a:r>
              <a:rPr lang="ru-RU" sz="3200" b="1" u="sng" smtClean="0"/>
              <a:t>НЕПРАВИЛЬНО: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b="1" smtClean="0"/>
              <a:t>Бизнесмен организовал и руководит предприятиями.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534400" cy="1249362"/>
          </a:xfrm>
          <a:solidFill>
            <a:srgbClr val="CCFFFF"/>
          </a:solidFill>
          <a:ln w="57150">
            <a:solidFill>
              <a:srgbClr val="0000FF"/>
            </a:solidFill>
          </a:ln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cs typeface="Times New Roman" pitchFamily="18" charset="0"/>
              </a:rPr>
              <a:t>Нельзя связывать в качестве однородных членов слова, выраженные разными частями речи. </a:t>
            </a:r>
            <a:endParaRPr lang="ru-RU" sz="3200" dirty="0" smtClean="0"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3048000"/>
            <a:ext cx="4267200" cy="3078163"/>
          </a:xfrm>
          <a:gradFill rotWithShape="1">
            <a:gsLst>
              <a:gs pos="0">
                <a:srgbClr val="FF0066"/>
              </a:gs>
              <a:gs pos="50000">
                <a:schemeClr val="bg1"/>
              </a:gs>
              <a:gs pos="100000">
                <a:srgbClr val="FF0066"/>
              </a:gs>
            </a:gsLst>
            <a:lin ang="5400000" scaled="1"/>
          </a:gradFill>
          <a:ln w="38100">
            <a:solidFill>
              <a:srgbClr val="FF0000"/>
            </a:solidFill>
          </a:ln>
        </p:spPr>
        <p:txBody>
          <a:bodyPr/>
          <a:lstStyle/>
          <a:p>
            <a:pPr marL="0" indent="0" algn="ctr" eaLnBrk="1" hangingPunct="1">
              <a:defRPr/>
            </a:pPr>
            <a:r>
              <a:rPr lang="ru-RU" sz="3200" b="1" u="sng" dirty="0" smtClean="0"/>
              <a:t>НЕПРАВИЛЬНО: </a:t>
            </a:r>
          </a:p>
          <a:p>
            <a:pPr marL="0" indent="0" eaLnBrk="1" hangingPunct="1">
              <a:defRPr/>
            </a:pPr>
            <a:r>
              <a:rPr lang="ru-RU" b="1" dirty="0" smtClean="0"/>
              <a:t>Я люблю рисовать и живопись.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048000"/>
            <a:ext cx="4343400" cy="3078163"/>
          </a:xfr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38100">
            <a:solidFill>
              <a:srgbClr val="808000"/>
            </a:solidFill>
          </a:ln>
        </p:spPr>
        <p:txBody>
          <a:bodyPr/>
          <a:lstStyle/>
          <a:p>
            <a:pPr marL="0" indent="0" algn="ctr" eaLnBrk="1" hangingPunct="1">
              <a:defRPr/>
            </a:pPr>
            <a:r>
              <a:rPr lang="ru-RU" sz="3200" b="1" u="sng" dirty="0" smtClean="0"/>
              <a:t>ПРАВИЛЬНО:</a:t>
            </a:r>
          </a:p>
          <a:p>
            <a:pPr marL="0" indent="0" algn="ctr">
              <a:defRPr/>
            </a:pPr>
            <a:r>
              <a:rPr lang="ru-RU" sz="3200" b="1" dirty="0" smtClean="0"/>
              <a:t>Я люблю рисование и живопись.</a:t>
            </a:r>
          </a:p>
          <a:p>
            <a:pPr marL="0" indent="0" algn="ctr" eaLnBrk="1" hangingPunct="1">
              <a:defRPr/>
            </a:pPr>
            <a:endParaRPr lang="ru-RU" sz="3200" b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14290"/>
            <a:ext cx="8534400" cy="2000264"/>
          </a:xfrm>
          <a:solidFill>
            <a:srgbClr val="CCFFFF"/>
          </a:solidFill>
          <a:ln w="57150">
            <a:solidFill>
              <a:srgbClr val="0000FF"/>
            </a:solidFill>
          </a:ln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Нельзя нарушать парность двойных союзов : как…, так и; не только…, но и…; если не…, то… и др. При двойных (сопоставительных) союзах один из однородных членов предложения ставится при первой части союза, а другой — при второй.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ru-RU" sz="3200" dirty="0" smtClean="0"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3048000"/>
            <a:ext cx="4267200" cy="3078163"/>
          </a:xfrm>
          <a:gradFill rotWithShape="1">
            <a:gsLst>
              <a:gs pos="0">
                <a:srgbClr val="FF0066"/>
              </a:gs>
              <a:gs pos="50000">
                <a:schemeClr val="bg1"/>
              </a:gs>
              <a:gs pos="100000">
                <a:srgbClr val="FF0066"/>
              </a:gs>
            </a:gsLst>
            <a:lin ang="5400000" scaled="1"/>
          </a:gradFill>
          <a:ln w="38100">
            <a:solidFill>
              <a:srgbClr val="FF0000"/>
            </a:solidFill>
          </a:ln>
        </p:spPr>
        <p:txBody>
          <a:bodyPr>
            <a:normAutofit fontScale="92500"/>
          </a:bodyPr>
          <a:lstStyle/>
          <a:p>
            <a:pPr marL="0" indent="0" algn="ctr" eaLnBrk="1" hangingPunct="1">
              <a:defRPr/>
            </a:pPr>
            <a:r>
              <a:rPr lang="ru-RU" sz="3200" b="1" u="sng" dirty="0" smtClean="0"/>
              <a:t>НЕПРАВИЛЬНО: </a:t>
            </a:r>
          </a:p>
          <a:p>
            <a:pPr marL="0" indent="0" algn="ctr">
              <a:defRPr/>
            </a:pPr>
            <a:r>
              <a:rPr lang="ru-RU" sz="3200" b="1" dirty="0" smtClean="0"/>
              <a:t>Книга не только имеет познавательную ценность, но и большое воспитательное значение.</a:t>
            </a:r>
          </a:p>
          <a:p>
            <a:pPr marL="0" indent="0" algn="ctr" eaLnBrk="1" hangingPunct="1">
              <a:defRPr/>
            </a:pPr>
            <a:endParaRPr lang="ru-RU" sz="3200" b="1" u="sng" dirty="0" smtClean="0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048000"/>
            <a:ext cx="4343400" cy="3078163"/>
          </a:xfr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38100">
            <a:solidFill>
              <a:srgbClr val="808000"/>
            </a:solidFill>
          </a:ln>
        </p:spPr>
        <p:txBody>
          <a:bodyPr>
            <a:normAutofit fontScale="92500"/>
          </a:bodyPr>
          <a:lstStyle/>
          <a:p>
            <a:pPr marL="0" indent="0" algn="ctr" eaLnBrk="1" hangingPunct="1">
              <a:defRPr/>
            </a:pPr>
            <a:r>
              <a:rPr lang="ru-RU" sz="3200" b="1" u="sng" dirty="0" smtClean="0"/>
              <a:t>ПРАВИЛЬНО:</a:t>
            </a:r>
          </a:p>
          <a:p>
            <a:pPr marL="0" indent="0" algn="ctr">
              <a:defRPr/>
            </a:pPr>
            <a:r>
              <a:rPr lang="ru-RU" sz="3200" b="1" dirty="0" smtClean="0"/>
              <a:t>Книга имеет не только познавательную ценность, но и большое воспитательное значение.</a:t>
            </a:r>
            <a:endParaRPr lang="ru-RU" sz="3200" b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>
              <a:spcBef>
                <a:spcPts val="580"/>
              </a:spcBef>
              <a:defRPr/>
            </a:pPr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благодаря </a:t>
            </a:r>
          </a:p>
          <a:p>
            <a:pPr marL="274320" indent="-274320">
              <a:spcBef>
                <a:spcPts val="580"/>
              </a:spcBef>
              <a:defRPr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согласно               </a:t>
            </a: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>
              <a:spcBef>
                <a:spcPts val="580"/>
              </a:spcBef>
              <a:defRPr/>
            </a:pPr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вопреки</a:t>
            </a:r>
            <a:endParaRPr lang="ru-RU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274320" indent="-274320">
              <a:spcBef>
                <a:spcPts val="580"/>
              </a:spcBef>
              <a:defRPr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наперекор </a:t>
            </a:r>
          </a:p>
          <a:p>
            <a:pPr marL="274320" indent="-274320">
              <a:spcBef>
                <a:spcPts val="580"/>
              </a:spcBef>
              <a:defRPr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навстречу </a:t>
            </a: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>
              <a:spcBef>
                <a:spcPts val="580"/>
              </a:spcBef>
              <a:defRPr/>
            </a:pPr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подобно </a:t>
            </a: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ru-RU" sz="3200" b="1" dirty="0" smtClean="0">
                <a:solidFill>
                  <a:srgbClr val="0000CC"/>
                </a:solidFill>
              </a:rPr>
              <a:t/>
            </a:r>
            <a:br>
              <a:rPr lang="ru-RU" sz="3200" b="1" dirty="0" smtClean="0">
                <a:solidFill>
                  <a:srgbClr val="0000CC"/>
                </a:solidFill>
              </a:rPr>
            </a:br>
            <a:r>
              <a:rPr lang="ru-RU" sz="3200" b="1" dirty="0" smtClean="0">
                <a:solidFill>
                  <a:srgbClr val="0000CC"/>
                </a:solidFill>
              </a:rPr>
              <a:t>1.Неправильное </a:t>
            </a:r>
            <a:r>
              <a:rPr lang="ru-RU" sz="3200" b="1" dirty="0">
                <a:solidFill>
                  <a:srgbClr val="0000CC"/>
                </a:solidFill>
              </a:rPr>
              <a:t>употребление падежной формы существительного с предлогом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0825" y="188640"/>
            <a:ext cx="88931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2771800" y="1556792"/>
            <a:ext cx="1079500" cy="4535487"/>
          </a:xfrm>
          <a:prstGeom prst="rightBrace">
            <a:avLst>
              <a:gd name="adj1" fmla="val 8333"/>
              <a:gd name="adj2" fmla="val 50000"/>
            </a:avLst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995936" y="3356992"/>
            <a:ext cx="29523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</a:rPr>
              <a:t>ЧЕМУ?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Неправильное употребление падежной формы существительного с предлогом 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вследствие</a:t>
            </a:r>
          </a:p>
          <a:p>
            <a:r>
              <a:rPr lang="ru-RU" sz="4800" b="1" dirty="0" smtClean="0">
                <a:solidFill>
                  <a:srgbClr val="7030A0"/>
                </a:solidFill>
              </a:rPr>
              <a:t> ввиду                </a:t>
            </a:r>
          </a:p>
          <a:p>
            <a:r>
              <a:rPr lang="ru-RU" sz="4800" b="1" dirty="0" smtClean="0">
                <a:solidFill>
                  <a:srgbClr val="7030A0"/>
                </a:solidFill>
              </a:rPr>
              <a:t> в случае </a:t>
            </a:r>
          </a:p>
          <a:p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3491880" y="1484784"/>
            <a:ext cx="1079500" cy="3311525"/>
          </a:xfrm>
          <a:prstGeom prst="rightBrac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932040" y="2636912"/>
            <a:ext cx="2952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ЧЕГО?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Неправильное употребление падежной формы существительного с предлогом</a:t>
            </a:r>
            <a:endParaRPr lang="ru-RU" sz="3200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74320">
              <a:spcBef>
                <a:spcPts val="580"/>
              </a:spcBef>
              <a:buNone/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ПО»  -  «ПОСЛЕ ЧЕГО-НИБУДЬ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»: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>
              <a:spcBef>
                <a:spcPts val="580"/>
              </a:spcBef>
              <a:buNone/>
              <a:defRPr/>
            </a:pPr>
            <a:r>
              <a:rPr lang="ru-RU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ЗАПОМНИ!!!</a:t>
            </a:r>
          </a:p>
          <a:p>
            <a:pPr marL="274320" indent="-274320">
              <a:spcBef>
                <a:spcPts val="580"/>
              </a:spcBef>
              <a:buNone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ПРИЕЗД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 ГОРОД</a:t>
            </a:r>
          </a:p>
          <a:p>
            <a:pPr marL="274320" indent="-274320">
              <a:spcBef>
                <a:spcPts val="580"/>
              </a:spcBef>
              <a:buNone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ПРИБЫТИ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МЕСТО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ИСТЕЧЕНИ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СРОКА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ОКОНЧАНИ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ШКОЛЫ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4000" b="1" dirty="0" smtClean="0"/>
              <a:t>по завершени</a:t>
            </a:r>
            <a:r>
              <a:rPr lang="ru-RU" sz="4000" b="1" dirty="0" smtClean="0">
                <a:solidFill>
                  <a:srgbClr val="C00000"/>
                </a:solidFill>
              </a:rPr>
              <a:t>и</a:t>
            </a:r>
            <a:r>
              <a:rPr lang="ru-RU" sz="4000" b="1" dirty="0" smtClean="0"/>
              <a:t> лекции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48200" y="1214422"/>
            <a:ext cx="4343400" cy="3643339"/>
          </a:xfrm>
          <a:gradFill rotWithShape="1">
            <a:gsLst>
              <a:gs pos="0">
                <a:srgbClr val="3366FF"/>
              </a:gs>
              <a:gs pos="50000">
                <a:schemeClr val="bg1"/>
              </a:gs>
              <a:gs pos="100000">
                <a:srgbClr val="3366FF"/>
              </a:gs>
            </a:gsLst>
            <a:lin ang="5400000" scaled="1"/>
          </a:gradFill>
          <a:ln w="38100">
            <a:solidFill>
              <a:srgbClr val="000080"/>
            </a:solidFill>
          </a:ln>
        </p:spPr>
        <p:txBody>
          <a:bodyPr/>
          <a:lstStyle/>
          <a:p>
            <a:pPr algn="ctr" eaLnBrk="1" hangingPunct="1">
              <a:defRPr/>
            </a:pPr>
            <a:r>
              <a:rPr lang="ru-RU" sz="3200" b="1" u="sng" dirty="0" smtClean="0"/>
              <a:t>ПРАВИЛЬНО:</a:t>
            </a:r>
          </a:p>
          <a:p>
            <a:pPr eaLnBrk="1" hangingPunct="1">
              <a:buFontTx/>
              <a:buNone/>
              <a:defRPr/>
            </a:pPr>
            <a:r>
              <a:rPr lang="ru-RU" sz="3200" b="1" dirty="0" smtClean="0"/>
              <a:t>благодаря </a:t>
            </a:r>
            <a:r>
              <a:rPr lang="ru-RU" sz="3200" b="1" dirty="0" err="1" smtClean="0"/>
              <a:t>прогнозУ</a:t>
            </a:r>
            <a:endParaRPr lang="ru-RU" sz="3200" b="1" dirty="0" smtClean="0"/>
          </a:p>
          <a:p>
            <a:pPr eaLnBrk="1" hangingPunct="1">
              <a:buFontTx/>
              <a:buNone/>
              <a:defRPr/>
            </a:pPr>
            <a:r>
              <a:rPr lang="ru-RU" sz="3200" b="1" dirty="0" smtClean="0"/>
              <a:t>вопреки </a:t>
            </a:r>
            <a:r>
              <a:rPr lang="ru-RU" sz="3200" b="1" dirty="0" err="1" smtClean="0"/>
              <a:t>указаниЮ</a:t>
            </a:r>
            <a:endParaRPr lang="ru-RU" sz="3200" b="1" dirty="0" smtClean="0"/>
          </a:p>
          <a:p>
            <a:pPr eaLnBrk="1" hangingPunct="1">
              <a:buFontTx/>
              <a:buNone/>
              <a:defRPr/>
            </a:pPr>
            <a:r>
              <a:rPr lang="ru-RU" sz="3200" b="1" dirty="0" smtClean="0"/>
              <a:t>согласно </a:t>
            </a:r>
            <a:r>
              <a:rPr lang="ru-RU" sz="3200" b="1" dirty="0" err="1" smtClean="0"/>
              <a:t>приказУ</a:t>
            </a:r>
            <a:endParaRPr lang="ru-RU" sz="3200" b="1" dirty="0" smtClean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52400" y="1214423"/>
            <a:ext cx="4419600" cy="3643338"/>
          </a:xfrm>
          <a:gradFill rotWithShape="1">
            <a:gsLst>
              <a:gs pos="0">
                <a:srgbClr val="FF0066"/>
              </a:gs>
              <a:gs pos="50000">
                <a:schemeClr val="bg1"/>
              </a:gs>
              <a:gs pos="100000">
                <a:srgbClr val="FF0066"/>
              </a:gs>
            </a:gsLst>
            <a:lin ang="5400000" scaled="1"/>
          </a:gradFill>
          <a:ln w="38100">
            <a:solidFill>
              <a:srgbClr val="FF0000"/>
            </a:solidFill>
          </a:ln>
        </p:spPr>
        <p:txBody>
          <a:bodyPr/>
          <a:lstStyle/>
          <a:p>
            <a:pPr algn="ctr" eaLnBrk="1" hangingPunct="1">
              <a:defRPr/>
            </a:pPr>
            <a:r>
              <a:rPr lang="ru-RU" sz="3200" b="1" u="sng" dirty="0" smtClean="0"/>
              <a:t>НЕПРАВИЛЬНО:</a:t>
            </a:r>
          </a:p>
          <a:p>
            <a:pPr eaLnBrk="1" hangingPunct="1">
              <a:buFontTx/>
              <a:buNone/>
              <a:defRPr/>
            </a:pPr>
            <a:r>
              <a:rPr lang="ru-RU" sz="3200" b="1" dirty="0" smtClean="0"/>
              <a:t>благодаря </a:t>
            </a:r>
            <a:r>
              <a:rPr lang="ru-RU" sz="3200" b="1" dirty="0" err="1" smtClean="0"/>
              <a:t>прогнозА</a:t>
            </a:r>
            <a:endParaRPr lang="ru-RU" sz="3200" b="1" dirty="0" smtClean="0"/>
          </a:p>
          <a:p>
            <a:pPr eaLnBrk="1" hangingPunct="1">
              <a:buFontTx/>
              <a:buNone/>
              <a:defRPr/>
            </a:pPr>
            <a:r>
              <a:rPr lang="ru-RU" sz="3200" b="1" dirty="0" smtClean="0"/>
              <a:t>вопреки </a:t>
            </a:r>
            <a:r>
              <a:rPr lang="ru-RU" sz="3200" b="1" dirty="0" err="1" smtClean="0"/>
              <a:t>указаниЯ</a:t>
            </a:r>
            <a:endParaRPr lang="ru-RU" sz="3200" b="1" dirty="0" smtClean="0"/>
          </a:p>
          <a:p>
            <a:pPr eaLnBrk="1" hangingPunct="1">
              <a:buFontTx/>
              <a:buNone/>
              <a:defRPr/>
            </a:pPr>
            <a:r>
              <a:rPr lang="ru-RU" sz="3200" b="1" dirty="0" smtClean="0"/>
              <a:t>согласно </a:t>
            </a:r>
            <a:r>
              <a:rPr lang="ru-RU" sz="3200" b="1" dirty="0" err="1" smtClean="0"/>
              <a:t>приказА</a:t>
            </a:r>
            <a:r>
              <a:rPr lang="ru-RU" b="1" u="sng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24400" y="1500174"/>
            <a:ext cx="4267200" cy="3429024"/>
          </a:xfrm>
          <a:gradFill rotWithShape="1">
            <a:gsLst>
              <a:gs pos="0">
                <a:srgbClr val="3366FF"/>
              </a:gs>
              <a:gs pos="50000">
                <a:schemeClr val="bg1"/>
              </a:gs>
              <a:gs pos="100000">
                <a:srgbClr val="3366FF"/>
              </a:gs>
            </a:gsLst>
            <a:lin ang="5400000" scaled="1"/>
          </a:gradFill>
          <a:ln w="38100">
            <a:solidFill>
              <a:srgbClr val="000080"/>
            </a:solidFill>
          </a:ln>
        </p:spPr>
        <p:txBody>
          <a:bodyPr/>
          <a:lstStyle/>
          <a:p>
            <a:pPr marL="0" indent="0" algn="ctr" eaLnBrk="1" hangingPunct="1">
              <a:defRPr/>
            </a:pPr>
            <a:r>
              <a:rPr lang="ru-RU" b="1" u="sng" dirty="0" smtClean="0"/>
              <a:t>ПРАВИЛЬНО: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b="1" dirty="0" smtClean="0"/>
              <a:t>Билеты будут продаваться по </a:t>
            </a:r>
            <a:r>
              <a:rPr lang="ru-RU" sz="2400" b="1" dirty="0" err="1" smtClean="0"/>
              <a:t>прибытиИ</a:t>
            </a:r>
            <a:r>
              <a:rPr lang="ru-RU" sz="2400" b="1" dirty="0" smtClean="0"/>
              <a:t> поезда.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b="1" dirty="0" smtClean="0"/>
              <a:t>По </a:t>
            </a:r>
            <a:r>
              <a:rPr lang="ru-RU" sz="2400" b="1" dirty="0" err="1" smtClean="0"/>
              <a:t>приездЕ</a:t>
            </a:r>
            <a:r>
              <a:rPr lang="ru-RU" sz="2400" b="1" dirty="0" smtClean="0"/>
              <a:t> в город Чичиков познакомился с городскими чиновниками. </a:t>
            </a:r>
          </a:p>
          <a:p>
            <a:pPr marL="0" indent="0" eaLnBrk="1" hangingPunct="1">
              <a:defRPr/>
            </a:pPr>
            <a:endParaRPr lang="ru-RU" sz="2400" b="1" dirty="0" smtClean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52400" y="1500174"/>
            <a:ext cx="4343400" cy="3357586"/>
          </a:xfrm>
          <a:gradFill rotWithShape="1">
            <a:gsLst>
              <a:gs pos="0">
                <a:srgbClr val="FF0066"/>
              </a:gs>
              <a:gs pos="50000">
                <a:schemeClr val="bg1"/>
              </a:gs>
              <a:gs pos="100000">
                <a:srgbClr val="FF0066"/>
              </a:gs>
            </a:gsLst>
            <a:lin ang="5400000" scaled="1"/>
          </a:gradFill>
          <a:ln w="38100">
            <a:solidFill>
              <a:srgbClr val="FF0000"/>
            </a:solidFill>
          </a:ln>
        </p:spPr>
        <p:txBody>
          <a:bodyPr/>
          <a:lstStyle/>
          <a:p>
            <a:pPr marL="0" indent="0" algn="ctr" eaLnBrk="1" hangingPunct="1">
              <a:defRPr/>
            </a:pPr>
            <a:r>
              <a:rPr lang="ru-RU" b="1" u="sng" smtClean="0"/>
              <a:t>НЕПРАВИЛЬНО: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b="1" smtClean="0"/>
              <a:t>Билеты будут продаваться по прибытиЮ поезда.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b="1" smtClean="0"/>
              <a:t>По приездУ в город Чичиков познакомился с городскими чиновниками.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2.Нарушение связи между подлежащим и сказуемым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Союзное слово </a:t>
            </a:r>
            <a:r>
              <a:rPr lang="ru-RU" b="1" dirty="0">
                <a:solidFill>
                  <a:srgbClr val="00B050"/>
                </a:solidFill>
              </a:rPr>
              <a:t>кто</a:t>
            </a:r>
            <a:r>
              <a:rPr lang="ru-RU" b="1" dirty="0">
                <a:solidFill>
                  <a:srgbClr val="C00000"/>
                </a:solidFill>
              </a:rPr>
              <a:t> употребляется с глаголами только в форме ед.ч. При этом также следует обращать внимание на единство грамматических форм подлежащего и сказуемого в главной части предложения:</a:t>
            </a:r>
            <a:endParaRPr lang="ru-RU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ru-RU" b="1" dirty="0">
                <a:solidFill>
                  <a:srgbClr val="0000CC"/>
                </a:solidFill>
              </a:rPr>
              <a:t>Те</a:t>
            </a:r>
            <a:r>
              <a:rPr lang="ru-RU" b="1" dirty="0"/>
              <a:t>, ….., не могл</a:t>
            </a:r>
            <a:r>
              <a:rPr lang="ru-RU" b="1" dirty="0">
                <a:solidFill>
                  <a:srgbClr val="0000CC"/>
                </a:solidFill>
              </a:rPr>
              <a:t>и</a:t>
            </a:r>
            <a:r>
              <a:rPr lang="ru-RU" b="1" dirty="0"/>
              <a:t> не любоваться…;</a:t>
            </a:r>
            <a:endParaRPr lang="ru-RU" dirty="0"/>
          </a:p>
          <a:p>
            <a:pPr>
              <a:defRPr/>
            </a:pPr>
            <a:r>
              <a:rPr lang="ru-RU" b="1" dirty="0">
                <a:solidFill>
                  <a:srgbClr val="0000CC"/>
                </a:solidFill>
              </a:rPr>
              <a:t>тот</a:t>
            </a:r>
            <a:r>
              <a:rPr lang="ru-RU" b="1" dirty="0"/>
              <a:t>,….не мог не любоваться и т.п</a:t>
            </a:r>
            <a:r>
              <a:rPr lang="ru-RU" b="1" dirty="0" smtClean="0"/>
              <a:t>.</a:t>
            </a:r>
          </a:p>
          <a:p>
            <a:pPr>
              <a:defRPr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534400" cy="1554162"/>
          </a:xfrm>
          <a:solidFill>
            <a:srgbClr val="CCFFFF"/>
          </a:solidFill>
          <a:ln w="57150">
            <a:solidFill>
              <a:srgbClr val="0000FF"/>
            </a:solidFill>
          </a:ln>
        </p:spPr>
        <p:txBody>
          <a:bodyPr/>
          <a:lstStyle/>
          <a:p>
            <a:pPr eaLnBrk="1" hangingPunct="1"/>
            <a:r>
              <a:rPr lang="ru-RU" sz="3200" b="1" smtClean="0"/>
              <a:t>Подлежащее и сказуемое должны быть согласованы.</a:t>
            </a:r>
            <a:r>
              <a:rPr lang="ru-RU" smtClean="0"/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209800"/>
            <a:ext cx="8610600" cy="2057400"/>
          </a:xfrm>
          <a:gradFill rotWithShape="1">
            <a:gsLst>
              <a:gs pos="0">
                <a:srgbClr val="FF0066"/>
              </a:gs>
              <a:gs pos="50000">
                <a:schemeClr val="bg1"/>
              </a:gs>
              <a:gs pos="100000">
                <a:srgbClr val="FF0066"/>
              </a:gs>
            </a:gsLst>
            <a:lin ang="5400000" scaled="1"/>
          </a:gradFill>
          <a:ln w="38100">
            <a:solidFill>
              <a:srgbClr val="FF0000"/>
            </a:solidFill>
          </a:ln>
        </p:spPr>
        <p:txBody>
          <a:bodyPr/>
          <a:lstStyle/>
          <a:p>
            <a:pPr marL="0" indent="0" algn="ctr" eaLnBrk="1" hangingPunct="1">
              <a:defRPr/>
            </a:pPr>
            <a:r>
              <a:rPr lang="ru-RU" sz="3200" b="1" u="sng" dirty="0" smtClean="0"/>
              <a:t>НЕПРАВИЛЬНО: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b="1" dirty="0" smtClean="0"/>
              <a:t>Все, кто пришли в театр,  были в восторге.</a:t>
            </a:r>
            <a:r>
              <a:rPr lang="ru-RU" sz="3600" b="1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b="1" dirty="0" smtClean="0"/>
              <a:t>Все, кто пришёл в театр,  был в восторге.</a:t>
            </a:r>
            <a:r>
              <a:rPr lang="ru-RU" sz="3600" b="1" dirty="0" smtClean="0"/>
              <a:t> </a:t>
            </a:r>
            <a:endParaRPr lang="ru-RU" b="1" dirty="0" smtClean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52400" y="4495800"/>
            <a:ext cx="8839200" cy="2163763"/>
          </a:xfr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38100">
            <a:solidFill>
              <a:srgbClr val="808000"/>
            </a:solidFill>
          </a:ln>
        </p:spPr>
        <p:txBody>
          <a:bodyPr/>
          <a:lstStyle/>
          <a:p>
            <a:pPr marL="0" indent="0" algn="ctr" eaLnBrk="1" hangingPunct="1">
              <a:defRPr/>
            </a:pPr>
            <a:r>
              <a:rPr lang="ru-RU" sz="3200" b="1" u="sng" smtClean="0"/>
              <a:t>ПРАВИЛЬНО: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3000" b="1" smtClean="0"/>
              <a:t>Все, кто пришёл в театр,  были в восторге. 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04800" y="4953000"/>
            <a:ext cx="5867400" cy="1295400"/>
            <a:chOff x="192" y="3120"/>
            <a:chExt cx="3696" cy="816"/>
          </a:xfrm>
        </p:grpSpPr>
        <p:sp>
          <p:nvSpPr>
            <p:cNvPr id="11273" name="Line 5"/>
            <p:cNvSpPr>
              <a:spLocks noChangeShapeType="1"/>
            </p:cNvSpPr>
            <p:nvPr/>
          </p:nvSpPr>
          <p:spPr bwMode="auto">
            <a:xfrm>
              <a:off x="192" y="3552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4" name="Line 6"/>
            <p:cNvSpPr>
              <a:spLocks noChangeShapeType="1"/>
            </p:cNvSpPr>
            <p:nvPr/>
          </p:nvSpPr>
          <p:spPr bwMode="auto">
            <a:xfrm>
              <a:off x="720" y="3552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5" name="Line 7"/>
            <p:cNvSpPr>
              <a:spLocks noChangeShapeType="1"/>
            </p:cNvSpPr>
            <p:nvPr/>
          </p:nvSpPr>
          <p:spPr bwMode="auto">
            <a:xfrm>
              <a:off x="1200" y="3552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6" name="Line 8"/>
            <p:cNvSpPr>
              <a:spLocks noChangeShapeType="1"/>
            </p:cNvSpPr>
            <p:nvPr/>
          </p:nvSpPr>
          <p:spPr bwMode="auto">
            <a:xfrm>
              <a:off x="1200" y="3648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7" name="Line 9"/>
            <p:cNvSpPr>
              <a:spLocks noChangeShapeType="1"/>
            </p:cNvSpPr>
            <p:nvPr/>
          </p:nvSpPr>
          <p:spPr bwMode="auto">
            <a:xfrm>
              <a:off x="3264" y="3552"/>
              <a:ext cx="6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8" name="Line 10"/>
            <p:cNvSpPr>
              <a:spLocks noChangeShapeType="1"/>
            </p:cNvSpPr>
            <p:nvPr/>
          </p:nvSpPr>
          <p:spPr bwMode="auto">
            <a:xfrm>
              <a:off x="3264" y="3648"/>
              <a:ext cx="6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 rot="10800000" flipH="1">
              <a:off x="384" y="3696"/>
              <a:ext cx="3216" cy="240"/>
              <a:chOff x="2016" y="1584"/>
              <a:chExt cx="1776" cy="720"/>
            </a:xfrm>
          </p:grpSpPr>
          <p:sp>
            <p:nvSpPr>
              <p:cNvPr id="11281" name="Line 16"/>
              <p:cNvSpPr>
                <a:spLocks noChangeShapeType="1"/>
              </p:cNvSpPr>
              <p:nvPr/>
            </p:nvSpPr>
            <p:spPr bwMode="auto">
              <a:xfrm>
                <a:off x="2016" y="1584"/>
                <a:ext cx="177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2" name="Line 17"/>
              <p:cNvSpPr>
                <a:spLocks noChangeShapeType="1"/>
              </p:cNvSpPr>
              <p:nvPr/>
            </p:nvSpPr>
            <p:spPr bwMode="auto">
              <a:xfrm>
                <a:off x="2016" y="1584"/>
                <a:ext cx="0" cy="72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3" name="Line 18"/>
              <p:cNvSpPr>
                <a:spLocks noChangeShapeType="1"/>
              </p:cNvSpPr>
              <p:nvPr/>
            </p:nvSpPr>
            <p:spPr bwMode="auto">
              <a:xfrm>
                <a:off x="3792" y="1584"/>
                <a:ext cx="0" cy="72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280" name="Line 23"/>
            <p:cNvSpPr>
              <a:spLocks noChangeShapeType="1"/>
            </p:cNvSpPr>
            <p:nvPr/>
          </p:nvSpPr>
          <p:spPr bwMode="auto">
            <a:xfrm flipV="1">
              <a:off x="864" y="3120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1371600" y="4953000"/>
            <a:ext cx="1447800" cy="304800"/>
            <a:chOff x="864" y="3120"/>
            <a:chExt cx="912" cy="192"/>
          </a:xfrm>
        </p:grpSpPr>
        <p:sp>
          <p:nvSpPr>
            <p:cNvPr id="11271" name="Line 24"/>
            <p:cNvSpPr>
              <a:spLocks noChangeShapeType="1"/>
            </p:cNvSpPr>
            <p:nvPr/>
          </p:nvSpPr>
          <p:spPr bwMode="auto">
            <a:xfrm>
              <a:off x="1776" y="3120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2" name="Line 25"/>
            <p:cNvSpPr>
              <a:spLocks noChangeShapeType="1"/>
            </p:cNvSpPr>
            <p:nvPr/>
          </p:nvSpPr>
          <p:spPr bwMode="auto">
            <a:xfrm flipH="1">
              <a:off x="864" y="3120"/>
              <a:ext cx="0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766</Words>
  <Application>Microsoft Office PowerPoint</Application>
  <PresentationFormat>Экран (4:3)</PresentationFormat>
  <Paragraphs>124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Готовимся к ЕГЭ. Задание 8. Синтаксические нормы. </vt:lpstr>
      <vt:lpstr>Виды синтаксических ошибок:</vt:lpstr>
      <vt:lpstr> 1.Неправильное употребление падежной формы существительного с предлогом  </vt:lpstr>
      <vt:lpstr>Неправильное употребление падежной формы существительного с предлогом  </vt:lpstr>
      <vt:lpstr>Неправильное употребление падежной формы существительного с предлогом</vt:lpstr>
      <vt:lpstr>Слайд 6</vt:lpstr>
      <vt:lpstr>Слайд 7</vt:lpstr>
      <vt:lpstr>2.Нарушение связи между подлежащим и сказуемым</vt:lpstr>
      <vt:lpstr>Подлежащее и сказуемое должны быть согласованы. </vt:lpstr>
      <vt:lpstr>3.Неправильное построение предложения с деепричастным оборотом</vt:lpstr>
      <vt:lpstr>Глагол-сказуемое и деепричастие не должны обозначать действия разных предметов и лиц.  </vt:lpstr>
      <vt:lpstr>4.Нарушение в построении предложения с причастным оборотом</vt:lpstr>
      <vt:lpstr>Причастный оборот не должен включать в себя определяемое слово.</vt:lpstr>
      <vt:lpstr>Причастие в причастном обороте должно быть согласовано с определяемым словом (проверка – подстановка вопроса КАКОЙ? в нужной форме) </vt:lpstr>
      <vt:lpstr>5.Неправильное построение предложения с косвенной речью</vt:lpstr>
      <vt:lpstr>В косвенной речи местоимение 1-го лица меняется на 3-е.</vt:lpstr>
      <vt:lpstr>6.Нарушение в построении предложения с несогласованным приложением.</vt:lpstr>
      <vt:lpstr>Если перед кавычками стоит родовое название  ( книга, газета, роман и т.д.),название в кавычках должно стоять в И.п.</vt:lpstr>
      <vt:lpstr>Если перед кавычками нет родового названия, название в кавычках склоняется.</vt:lpstr>
      <vt:lpstr>7. Ошибка в построении предложения с однородными членами</vt:lpstr>
      <vt:lpstr>Нельзя ставить общее дополнение при однородных сказуемых, требующих разного управления . </vt:lpstr>
      <vt:lpstr>Нельзя связывать в качестве однородных членов слова, выраженные разными частями речи. </vt:lpstr>
      <vt:lpstr> Нельзя нарушать парность двойных союзов : как…, так и; не только…, но и…; если не…, то… и др. При двойных (сопоставительных) союзах один из однородных членов предложения ставится при первой части союза, а другой — при второй.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Готовимся к ЕГЭ 2015. Задание 7. Синтаксические нормы.</dc:title>
  <dc:creator>Лидия</dc:creator>
  <cp:lastModifiedBy>Admin</cp:lastModifiedBy>
  <cp:revision>36</cp:revision>
  <dcterms:created xsi:type="dcterms:W3CDTF">2014-11-09T08:38:47Z</dcterms:created>
  <dcterms:modified xsi:type="dcterms:W3CDTF">2019-11-04T09:29:38Z</dcterms:modified>
</cp:coreProperties>
</file>