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sldIdLst>
    <p:sldId id="256" r:id="rId3"/>
    <p:sldId id="257" r:id="rId4"/>
    <p:sldId id="258" r:id="rId5"/>
    <p:sldId id="261" r:id="rId6"/>
    <p:sldId id="262" r:id="rId7"/>
    <p:sldId id="263" r:id="rId8"/>
    <p:sldId id="264" r:id="rId9"/>
    <p:sldId id="265" r:id="rId10"/>
    <p:sldId id="266" r:id="rId11"/>
    <p:sldId id="267" r:id="rId12"/>
    <p:sldId id="268" r:id="rId13"/>
    <p:sldId id="269" r:id="rId14"/>
    <p:sldId id="271" r:id="rId15"/>
    <p:sldId id="270" r:id="rId16"/>
    <p:sldId id="274" r:id="rId17"/>
    <p:sldId id="275" r:id="rId18"/>
    <p:sldId id="277" r:id="rId19"/>
    <p:sldId id="278" r:id="rId20"/>
    <p:sldId id="280" r:id="rId21"/>
    <p:sldId id="282" r:id="rId22"/>
    <p:sldId id="284" r:id="rId23"/>
    <p:sldId id="289" r:id="rId24"/>
    <p:sldId id="293" r:id="rId25"/>
    <p:sldId id="294" r:id="rId26"/>
    <p:sldId id="296"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366461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4283052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1254457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1233209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40C0F8-B8C6-47EE-95B4-4350B962514C}"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40C0F8-B8C6-47EE-95B4-4350B962514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1609939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234535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325434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539613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251952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3397943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5668FD0-FEF8-458A-B34E-093403F90158}" type="datetimeFigureOut">
              <a:rPr lang="ru-RU" smtClean="0"/>
              <a:pPr/>
              <a:t>19.09.2019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3776051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668FD0-FEF8-458A-B34E-093403F90158}" type="datetimeFigureOut">
              <a:rPr lang="ru-RU" smtClean="0"/>
              <a:pPr/>
              <a:t>19.09.2019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0C0F8-B8C6-47EE-95B4-4350B962514C}" type="slidenum">
              <a:rPr lang="ru-RU" smtClean="0"/>
              <a:pPr/>
              <a:t>‹#›</a:t>
            </a:fld>
            <a:endParaRPr lang="ru-RU"/>
          </a:p>
        </p:txBody>
      </p:sp>
    </p:spTree>
    <p:extLst>
      <p:ext uri="{BB962C8B-B14F-4D97-AF65-F5344CB8AC3E}">
        <p14:creationId xmlns:p14="http://schemas.microsoft.com/office/powerpoint/2010/main" xmlns="" val="996606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5668FD0-FEF8-458A-B34E-093403F90158}" type="datetimeFigureOut">
              <a:rPr lang="ru-RU" smtClean="0"/>
              <a:pPr/>
              <a:t>19.09.2019</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140C0F8-B8C6-47EE-95B4-4350B962514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Андрей\Pictures\Мои рисунки\ЕГЭ, ГИА\192bcc1d0bc07e0f6cfcb5c6091eeda1 (1).jpeg"/>
          <p:cNvPicPr>
            <a:picLocks noChangeAspect="1" noChangeArrowheads="1"/>
          </p:cNvPicPr>
          <p:nvPr/>
        </p:nvPicPr>
        <p:blipFill>
          <a:blip r:embed="rId2" cstate="print">
            <a:duotone>
              <a:schemeClr val="bg2">
                <a:shade val="45000"/>
                <a:satMod val="135000"/>
              </a:schemeClr>
              <a:prstClr val="white"/>
            </a:duotone>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6098" y="-1"/>
            <a:ext cx="9137902" cy="7302205"/>
          </a:xfrm>
          <a:prstGeom prst="rect">
            <a:avLst/>
          </a:prstGeom>
          <a:ln w="228600" cap="sq" cmpd="thickThin">
            <a:solidFill>
              <a:schemeClr val="bg1">
                <a:lumMod val="65000"/>
              </a:schemeClr>
            </a:solidFill>
            <a:prstDash val="solid"/>
            <a:miter lim="800000"/>
          </a:ln>
          <a:effectLst>
            <a:innerShdw blurRad="76200">
              <a:srgbClr val="000000"/>
            </a:innerShdw>
          </a:effectLst>
          <a:extLst/>
        </p:spPr>
        <p:style>
          <a:lnRef idx="2">
            <a:schemeClr val="accent1">
              <a:shade val="50000"/>
            </a:schemeClr>
          </a:lnRef>
          <a:fillRef idx="1">
            <a:schemeClr val="accent1"/>
          </a:fillRef>
          <a:effectRef idx="0">
            <a:schemeClr val="accent1"/>
          </a:effectRef>
          <a:fontRef idx="minor">
            <a:schemeClr val="lt1"/>
          </a:fontRef>
        </p:style>
      </p:pic>
      <p:sp>
        <p:nvSpPr>
          <p:cNvPr id="4" name="Прямоугольник 3"/>
          <p:cNvSpPr/>
          <p:nvPr/>
        </p:nvSpPr>
        <p:spPr>
          <a:xfrm>
            <a:off x="7236296" y="4797152"/>
            <a:ext cx="936104" cy="12961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500" b="1" dirty="0" smtClean="0">
                <a:solidFill>
                  <a:schemeClr val="bg1">
                    <a:lumMod val="75000"/>
                  </a:schemeClr>
                </a:solidFill>
              </a:rPr>
              <a:t>5</a:t>
            </a:r>
            <a:endParaRPr lang="ru-RU" sz="11500" b="1" dirty="0">
              <a:solidFill>
                <a:schemeClr val="bg1">
                  <a:lumMod val="75000"/>
                </a:schemeClr>
              </a:solidFill>
            </a:endParaRPr>
          </a:p>
        </p:txBody>
      </p:sp>
      <p:sp>
        <p:nvSpPr>
          <p:cNvPr id="5" name="Заголовок 4"/>
          <p:cNvSpPr>
            <a:spLocks noGrp="1"/>
          </p:cNvSpPr>
          <p:nvPr>
            <p:ph type="ctrTitle"/>
          </p:nvPr>
        </p:nvSpPr>
        <p:spPr>
          <a:xfrm>
            <a:off x="688849" y="332656"/>
            <a:ext cx="7772400" cy="3168352"/>
          </a:xfrm>
        </p:spPr>
        <p:txBody>
          <a:bodyPr>
            <a:normAutofit/>
          </a:bodyPr>
          <a:lstStyle/>
          <a:p>
            <a: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КИМ 5 ЕГЭ </a:t>
            </a:r>
            <a: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20</a:t>
            </a:r>
            <a:r>
              <a:rPr lang="en-US"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20</a:t>
            </a:r>
            <a: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a:t>
            </a:r>
            <a: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
            </a:r>
            <a:b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br>
            <a:r>
              <a:rPr lang="ru-RU" sz="5400" b="1" dirty="0" smtClean="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rPr>
              <a:t>Самые трудные случаи выбора паронимов</a:t>
            </a:r>
            <a:endParaRPr lang="ru-RU" sz="5400" b="1" dirty="0">
              <a:ln w="10541" cmpd="sng">
                <a:solidFill>
                  <a:schemeClr val="bg2">
                    <a:lumMod val="50000"/>
                  </a:schemeClr>
                </a:solidFill>
                <a:prstDash val="solid"/>
              </a:ln>
              <a:solidFill>
                <a:schemeClr val="bg1">
                  <a:lumMod val="50000"/>
                </a:schemeClr>
              </a:solidFill>
              <a:effectLst>
                <a:outerShdw blurRad="38100" dist="38100" dir="2700000" algn="tl">
                  <a:srgbClr val="000000">
                    <a:alpha val="43137"/>
                  </a:srgbClr>
                </a:outerShdw>
              </a:effectLst>
            </a:endParaRPr>
          </a:p>
        </p:txBody>
      </p:sp>
      <p:pic>
        <p:nvPicPr>
          <p:cNvPr id="1026" name="Picture 2" descr="C:\Users\Андрей\Pictures\i (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48264" y="64013"/>
            <a:ext cx="1914525" cy="142875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Подзаголовок 6"/>
          <p:cNvSpPr>
            <a:spLocks noGrp="1"/>
          </p:cNvSpPr>
          <p:nvPr>
            <p:ph type="subTitle" idx="1"/>
          </p:nvPr>
        </p:nvSpPr>
        <p:spPr/>
        <p:txBody>
          <a:bodyPr/>
          <a:lstStyle/>
          <a:p>
            <a:endParaRPr lang="ru-RU"/>
          </a:p>
        </p:txBody>
      </p:sp>
    </p:spTree>
    <p:extLst>
      <p:ext uri="{BB962C8B-B14F-4D97-AF65-F5344CB8AC3E}">
        <p14:creationId xmlns:p14="http://schemas.microsoft.com/office/powerpoint/2010/main" xmlns="" val="8972960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640960" cy="64633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Двоичный  –  двойной  –  двойственный  –  двоякий  –  сдвоенный  – </a:t>
            </a:r>
            <a:r>
              <a:rPr lang="ru-RU" b="1" dirty="0" smtClean="0">
                <a:solidFill>
                  <a:srgbClr val="FF0000"/>
                </a:solidFill>
              </a:rPr>
              <a:t>удвоенный </a:t>
            </a:r>
            <a:endParaRPr lang="ru-RU" b="1" dirty="0">
              <a:solidFill>
                <a:srgbClr val="FF0000"/>
              </a:solidFill>
            </a:endParaRPr>
          </a:p>
        </p:txBody>
      </p:sp>
      <p:sp>
        <p:nvSpPr>
          <p:cNvPr id="3" name="Прямоугольник 2"/>
          <p:cNvSpPr/>
          <p:nvPr/>
        </p:nvSpPr>
        <p:spPr>
          <a:xfrm>
            <a:off x="323528" y="908720"/>
            <a:ext cx="8496944" cy="5262979"/>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b="1" dirty="0">
                <a:solidFill>
                  <a:srgbClr val="FF0000"/>
                </a:solidFill>
                <a:ea typeface="Calibri"/>
                <a:cs typeface="Times New Roman"/>
              </a:rPr>
              <a:t>Двоичный </a:t>
            </a:r>
            <a:r>
              <a:rPr lang="ru-RU" sz="1600" b="1" dirty="0" smtClean="0">
                <a:solidFill>
                  <a:srgbClr val="FF0000"/>
                </a:solidFill>
                <a:ea typeface="Calibri"/>
                <a:cs typeface="Times New Roman"/>
              </a:rPr>
              <a:t>. </a:t>
            </a:r>
            <a:r>
              <a:rPr lang="ru-RU" sz="1600" dirty="0" smtClean="0">
                <a:ea typeface="Calibri"/>
                <a:cs typeface="Times New Roman"/>
              </a:rPr>
              <a:t>Основанный </a:t>
            </a:r>
            <a:r>
              <a:rPr lang="ru-RU" sz="1600" dirty="0">
                <a:ea typeface="Calibri"/>
                <a:cs typeface="Times New Roman"/>
              </a:rPr>
              <a:t>на счёте двойками (парами). </a:t>
            </a:r>
            <a:r>
              <a:rPr lang="ru-RU" sz="1600" i="1" dirty="0">
                <a:ea typeface="Calibri"/>
                <a:cs typeface="Times New Roman"/>
              </a:rPr>
              <a:t>Двоичная система счисления. </a:t>
            </a:r>
            <a:r>
              <a:rPr lang="ru-RU" sz="1600" dirty="0">
                <a:solidFill>
                  <a:srgbClr val="7030A0"/>
                </a:solidFill>
                <a:ea typeface="Calibri"/>
                <a:cs typeface="Times New Roman"/>
              </a:rPr>
              <a:t>Двоичные дроби (система цифрового изображения дробных количеств при помощи разложения на вторые, четвёртые, восьмые и т. д. части целого). Д. </a:t>
            </a:r>
            <a:r>
              <a:rPr lang="ru-RU" sz="1600" dirty="0" smtClean="0">
                <a:solidFill>
                  <a:srgbClr val="7030A0"/>
                </a:solidFill>
                <a:ea typeface="Calibri"/>
                <a:cs typeface="Times New Roman"/>
              </a:rPr>
              <a:t>код.</a:t>
            </a:r>
          </a:p>
          <a:p>
            <a:r>
              <a:rPr lang="ru-RU" sz="1600" b="1" dirty="0" smtClean="0">
                <a:solidFill>
                  <a:srgbClr val="FF0000"/>
                </a:solidFill>
              </a:rPr>
              <a:t>ДВОЙНО́Й. </a:t>
            </a:r>
            <a:r>
              <a:rPr lang="ru-RU" sz="1600" dirty="0" smtClean="0">
                <a:solidFill>
                  <a:schemeClr val="tx1"/>
                </a:solidFill>
              </a:rPr>
              <a:t>1</a:t>
            </a:r>
            <a:r>
              <a:rPr lang="ru-RU" sz="1600" dirty="0">
                <a:solidFill>
                  <a:schemeClr val="tx1"/>
                </a:solidFill>
              </a:rPr>
              <a:t>. Вдвое больший, увеличенный в два раза. </a:t>
            </a:r>
            <a:r>
              <a:rPr lang="ru-RU" sz="1600" i="1" dirty="0">
                <a:solidFill>
                  <a:srgbClr val="7030A0"/>
                </a:solidFill>
              </a:rPr>
              <a:t>Двойной расход. Материя двойной ширины. Двойное жалование.</a:t>
            </a:r>
          </a:p>
          <a:p>
            <a:r>
              <a:rPr lang="ru-RU" sz="1600" dirty="0">
                <a:solidFill>
                  <a:schemeClr val="tx1"/>
                </a:solidFill>
              </a:rPr>
              <a:t>2. Состоящий из двух однородных частей, предметов. </a:t>
            </a:r>
            <a:r>
              <a:rPr lang="ru-RU" sz="1600" i="1" dirty="0">
                <a:solidFill>
                  <a:srgbClr val="7030A0"/>
                </a:solidFill>
              </a:rPr>
              <a:t>Двойной подбородок (подбородок с толстой складкой под ним). Двойное дно. Двойные рамы. Двойной спирт (двухатомный). Двойная соль (образовавшаяся от соединения двух солей).</a:t>
            </a:r>
          </a:p>
          <a:p>
            <a:r>
              <a:rPr lang="ru-RU" sz="1600" dirty="0">
                <a:solidFill>
                  <a:schemeClr val="tx1"/>
                </a:solidFill>
              </a:rPr>
              <a:t>3. То же, что двойственный. </a:t>
            </a:r>
            <a:r>
              <a:rPr lang="ru-RU" sz="1600" i="1" dirty="0">
                <a:solidFill>
                  <a:srgbClr val="7030A0"/>
                </a:solidFill>
              </a:rPr>
              <a:t>Двойное сознание. Двойная игра</a:t>
            </a:r>
            <a:r>
              <a:rPr lang="ru-RU" sz="1600" i="1" dirty="0" smtClean="0">
                <a:solidFill>
                  <a:srgbClr val="7030A0"/>
                </a:solidFill>
              </a:rPr>
              <a:t>.</a:t>
            </a:r>
            <a:endParaRPr lang="ru-RU" sz="1600" i="1" dirty="0">
              <a:solidFill>
                <a:srgbClr val="7030A0"/>
              </a:solidFill>
            </a:endParaRPr>
          </a:p>
          <a:p>
            <a:r>
              <a:rPr lang="ru-RU" sz="1600" b="1" dirty="0">
                <a:solidFill>
                  <a:srgbClr val="FF0000"/>
                </a:solidFill>
              </a:rPr>
              <a:t>ДВО́ЙСТВЕННЫЙ</a:t>
            </a:r>
            <a:r>
              <a:rPr lang="ru-RU" sz="1600" dirty="0">
                <a:solidFill>
                  <a:schemeClr val="tx1"/>
                </a:solidFill>
              </a:rPr>
              <a:t>, </a:t>
            </a:r>
          </a:p>
          <a:p>
            <a:r>
              <a:rPr lang="ru-RU" sz="1600" dirty="0">
                <a:solidFill>
                  <a:schemeClr val="tx1"/>
                </a:solidFill>
              </a:rPr>
              <a:t>1. Склоняющийся то в ту, то в другую сторону, двоящийся. </a:t>
            </a:r>
            <a:r>
              <a:rPr lang="ru-RU" sz="1600" i="1" dirty="0">
                <a:solidFill>
                  <a:srgbClr val="7030A0"/>
                </a:solidFill>
              </a:rPr>
              <a:t>Двойственное отношение к делу.</a:t>
            </a:r>
          </a:p>
          <a:p>
            <a:r>
              <a:rPr lang="ru-RU" sz="1600" dirty="0">
                <a:solidFill>
                  <a:schemeClr val="tx1"/>
                </a:solidFill>
              </a:rPr>
              <a:t>2. Двуличный, непрямодушный. </a:t>
            </a:r>
            <a:r>
              <a:rPr lang="ru-RU" sz="1600" i="1" dirty="0">
                <a:solidFill>
                  <a:srgbClr val="7030A0"/>
                </a:solidFill>
              </a:rPr>
              <a:t>Двойственный характер. Двойственная игра</a:t>
            </a:r>
            <a:r>
              <a:rPr lang="ru-RU" sz="1600" dirty="0" smtClean="0">
                <a:solidFill>
                  <a:schemeClr val="tx1"/>
                </a:solidFill>
              </a:rPr>
              <a:t>.</a:t>
            </a:r>
          </a:p>
          <a:p>
            <a:r>
              <a:rPr lang="ru-RU" sz="1600" b="1" dirty="0">
                <a:solidFill>
                  <a:srgbClr val="FF0000"/>
                </a:solidFill>
              </a:rPr>
              <a:t>ДВОЯ́КИЙ</a:t>
            </a:r>
            <a:r>
              <a:rPr lang="ru-RU" sz="1600" dirty="0">
                <a:solidFill>
                  <a:schemeClr val="tx1"/>
                </a:solidFill>
              </a:rPr>
              <a:t>, двоякая, двоякое; двояк, двояка, двояко (книжн.). Возможный в двух формах, двойной. </a:t>
            </a:r>
            <a:r>
              <a:rPr lang="ru-RU" sz="1600" i="1" dirty="0">
                <a:solidFill>
                  <a:srgbClr val="7030A0"/>
                </a:solidFill>
              </a:rPr>
              <a:t>Двоякое значение. Двоякий способ. Двоякая польза</a:t>
            </a:r>
            <a:r>
              <a:rPr lang="ru-RU" sz="1600" i="1" dirty="0" smtClean="0">
                <a:solidFill>
                  <a:srgbClr val="7030A0"/>
                </a:solidFill>
              </a:rPr>
              <a:t>.</a:t>
            </a:r>
          </a:p>
          <a:p>
            <a:r>
              <a:rPr lang="ru-RU" sz="1600" b="1" dirty="0" smtClean="0">
                <a:solidFill>
                  <a:srgbClr val="FF0000"/>
                </a:solidFill>
              </a:rPr>
              <a:t>Сдвоенный</a:t>
            </a:r>
            <a:r>
              <a:rPr lang="ru-RU" sz="1600" dirty="0" smtClean="0">
                <a:solidFill>
                  <a:schemeClr val="tx1"/>
                </a:solidFill>
              </a:rPr>
              <a:t>  </a:t>
            </a:r>
            <a:r>
              <a:rPr lang="ru-RU" sz="1600" dirty="0">
                <a:solidFill>
                  <a:schemeClr val="tx1"/>
                </a:solidFill>
              </a:rPr>
              <a:t>– Состоящий из двух однородных предметов. </a:t>
            </a:r>
            <a:r>
              <a:rPr lang="ru-RU" sz="1600" i="1" dirty="0">
                <a:solidFill>
                  <a:srgbClr val="7030A0"/>
                </a:solidFill>
              </a:rPr>
              <a:t>Сдвоенные ряды</a:t>
            </a:r>
            <a:r>
              <a:rPr lang="ru-RU" sz="1600" i="1" dirty="0" smtClean="0">
                <a:solidFill>
                  <a:srgbClr val="7030A0"/>
                </a:solidFill>
              </a:rPr>
              <a:t>.</a:t>
            </a:r>
          </a:p>
          <a:p>
            <a:r>
              <a:rPr lang="ru-RU" sz="1600" b="1" dirty="0" smtClean="0">
                <a:solidFill>
                  <a:srgbClr val="FF0000"/>
                </a:solidFill>
              </a:rPr>
              <a:t>Удвоенный.</a:t>
            </a:r>
            <a:r>
              <a:rPr lang="ru-RU" sz="1600" dirty="0">
                <a:solidFill>
                  <a:schemeClr val="tx1"/>
                </a:solidFill>
              </a:rPr>
              <a:t> </a:t>
            </a:r>
            <a:r>
              <a:rPr lang="ru-RU" sz="1600" dirty="0" smtClean="0">
                <a:solidFill>
                  <a:schemeClr val="tx1"/>
                </a:solidFill>
              </a:rPr>
              <a:t>1.увеличенный</a:t>
            </a:r>
            <a:r>
              <a:rPr lang="ru-RU" sz="1600" dirty="0">
                <a:solidFill>
                  <a:schemeClr val="tx1"/>
                </a:solidFill>
              </a:rPr>
              <a:t>, усиленный. </a:t>
            </a:r>
            <a:r>
              <a:rPr lang="ru-RU" sz="1600" i="1" dirty="0">
                <a:solidFill>
                  <a:srgbClr val="7030A0"/>
                </a:solidFill>
              </a:rPr>
              <a:t>Начать работать с удвоенной энергией</a:t>
            </a:r>
            <a:r>
              <a:rPr lang="ru-RU" sz="1600" dirty="0" smtClean="0">
                <a:solidFill>
                  <a:schemeClr val="tx1"/>
                </a:solidFill>
              </a:rPr>
              <a:t>.</a:t>
            </a:r>
          </a:p>
          <a:p>
            <a:r>
              <a:rPr lang="ru-RU" sz="1600" dirty="0" smtClean="0">
                <a:solidFill>
                  <a:schemeClr val="tx1"/>
                </a:solidFill>
              </a:rPr>
              <a:t>2. Повторенный </a:t>
            </a:r>
            <a:r>
              <a:rPr lang="ru-RU" sz="1600" dirty="0">
                <a:solidFill>
                  <a:schemeClr val="tx1"/>
                </a:solidFill>
              </a:rPr>
              <a:t>два раза (о буквах в словах). </a:t>
            </a:r>
            <a:r>
              <a:rPr lang="ru-RU" sz="1600" i="1" dirty="0" smtClean="0">
                <a:solidFill>
                  <a:srgbClr val="7030A0"/>
                </a:solidFill>
              </a:rPr>
              <a:t>Удвоенные согласные</a:t>
            </a:r>
            <a:endParaRPr lang="ru-RU" sz="1600" dirty="0">
              <a:solidFill>
                <a:schemeClr val="tx1"/>
              </a:solidFill>
            </a:endParaRPr>
          </a:p>
        </p:txBody>
      </p:sp>
    </p:spTree>
    <p:extLst>
      <p:ext uri="{BB962C8B-B14F-4D97-AF65-F5344CB8AC3E}">
        <p14:creationId xmlns:p14="http://schemas.microsoft.com/office/powerpoint/2010/main" xmlns="" val="36215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97666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 Деловитый – деловой – дельный – деляческий </a:t>
            </a:r>
          </a:p>
        </p:txBody>
      </p:sp>
      <p:sp>
        <p:nvSpPr>
          <p:cNvPr id="3" name="Прямоугольник 2"/>
          <p:cNvSpPr/>
          <p:nvPr/>
        </p:nvSpPr>
        <p:spPr>
          <a:xfrm>
            <a:off x="305670" y="620688"/>
            <a:ext cx="8496944" cy="2308324"/>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b="1" dirty="0">
                <a:solidFill>
                  <a:srgbClr val="FF0000"/>
                </a:solidFill>
              </a:rPr>
              <a:t>Деловитый</a:t>
            </a:r>
            <a:r>
              <a:rPr lang="ru-RU" sz="1600" dirty="0">
                <a:solidFill>
                  <a:schemeClr val="tx1"/>
                </a:solidFill>
              </a:rPr>
              <a:t> — умелый, толковый, предприимчивый.</a:t>
            </a:r>
          </a:p>
          <a:p>
            <a:r>
              <a:rPr lang="ru-RU" sz="1600" i="1" dirty="0" smtClean="0">
                <a:solidFill>
                  <a:srgbClr val="7030A0"/>
                </a:solidFill>
              </a:rPr>
              <a:t>Деловитая </a:t>
            </a:r>
            <a:r>
              <a:rPr lang="ru-RU" sz="1600" i="1" dirty="0">
                <a:solidFill>
                  <a:srgbClr val="7030A0"/>
                </a:solidFill>
              </a:rPr>
              <a:t>походка, деловитый вид, деловитые </a:t>
            </a:r>
            <a:r>
              <a:rPr lang="ru-RU" sz="1600" i="1" dirty="0" smtClean="0">
                <a:solidFill>
                  <a:srgbClr val="7030A0"/>
                </a:solidFill>
              </a:rPr>
              <a:t>манеры.</a:t>
            </a:r>
          </a:p>
          <a:p>
            <a:r>
              <a:rPr lang="ru-RU" sz="1600" b="1" dirty="0">
                <a:solidFill>
                  <a:srgbClr val="FF0000"/>
                </a:solidFill>
                <a:latin typeface="Georgia"/>
              </a:rPr>
              <a:t>Деловой</a:t>
            </a:r>
            <a:r>
              <a:rPr lang="ru-RU" sz="1600" dirty="0">
                <a:solidFill>
                  <a:srgbClr val="333333"/>
                </a:solidFill>
                <a:latin typeface="Georgia"/>
              </a:rPr>
              <a:t> — 1) связанный с делом, с работой, 2) знающий, опытный в делах.</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7030A0"/>
                </a:solidFill>
                <a:latin typeface="Georgia"/>
              </a:rPr>
              <a:t>деловой стиль одежды, тон, разговор;  деловая встреча, деловое письмо, деловые связи, деловые круги</a:t>
            </a:r>
            <a:r>
              <a:rPr lang="ru-RU" sz="1600" i="1" dirty="0">
                <a:solidFill>
                  <a:srgbClr val="002060"/>
                </a:solidFill>
                <a:latin typeface="Georgia"/>
              </a:rPr>
              <a:t>.</a:t>
            </a:r>
            <a:endParaRPr lang="ru-RU" sz="1600" dirty="0">
              <a:solidFill>
                <a:srgbClr val="002060"/>
              </a:solidFill>
              <a:latin typeface="Georgia"/>
            </a:endParaRPr>
          </a:p>
          <a:p>
            <a:r>
              <a:rPr lang="ru-RU" sz="1600" b="1" dirty="0">
                <a:solidFill>
                  <a:srgbClr val="FF0000"/>
                </a:solidFill>
                <a:latin typeface="Georgia"/>
              </a:rPr>
              <a:t>Дельный</a:t>
            </a:r>
            <a:r>
              <a:rPr lang="ru-RU" sz="1600" dirty="0">
                <a:solidFill>
                  <a:srgbClr val="333333"/>
                </a:solidFill>
                <a:latin typeface="Georgia"/>
              </a:rPr>
              <a:t> — способный к делу, к работе, деловой.</a:t>
            </a:r>
            <a:br>
              <a:rPr lang="ru-RU" sz="1600" dirty="0">
                <a:solidFill>
                  <a:srgbClr val="333333"/>
                </a:solidFill>
                <a:latin typeface="Georgia"/>
              </a:rPr>
            </a:br>
            <a:r>
              <a:rPr lang="ru-RU" sz="1600" dirty="0">
                <a:solidFill>
                  <a:srgbClr val="333333"/>
                </a:solidFill>
                <a:latin typeface="Georgia"/>
              </a:rPr>
              <a:t>Примеры употребления:</a:t>
            </a:r>
            <a:r>
              <a:rPr lang="ru-RU" sz="1600" i="1" dirty="0">
                <a:solidFill>
                  <a:srgbClr val="333333"/>
                </a:solidFill>
                <a:latin typeface="Georgia"/>
              </a:rPr>
              <a:t> </a:t>
            </a:r>
            <a:r>
              <a:rPr lang="ru-RU" sz="1600" i="1" dirty="0">
                <a:solidFill>
                  <a:srgbClr val="7030A0"/>
                </a:solidFill>
                <a:latin typeface="Georgia"/>
              </a:rPr>
              <a:t>дельный человек, совет; дельное предложение.</a:t>
            </a:r>
            <a:endParaRPr lang="ru-RU" sz="1600" dirty="0">
              <a:solidFill>
                <a:srgbClr val="7030A0"/>
              </a:solidFill>
              <a:latin typeface="Georgia"/>
            </a:endParaRPr>
          </a:p>
          <a:p>
            <a:r>
              <a:rPr lang="ru-RU" sz="1600" b="1" dirty="0">
                <a:solidFill>
                  <a:srgbClr val="FF0000"/>
                </a:solidFill>
                <a:latin typeface="Georgia"/>
              </a:rPr>
              <a:t>Деляческий</a:t>
            </a:r>
            <a:r>
              <a:rPr lang="ru-RU" sz="1600" dirty="0">
                <a:solidFill>
                  <a:srgbClr val="333333"/>
                </a:solidFill>
                <a:latin typeface="Georgia"/>
              </a:rPr>
              <a:t> — основанный на узком практицизме, сугубо прагматичный.</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7030A0"/>
                </a:solidFill>
                <a:latin typeface="Georgia"/>
              </a:rPr>
              <a:t>деляческий подход, деляческое решение</a:t>
            </a:r>
            <a:r>
              <a:rPr lang="ru-RU" sz="1600" i="1" dirty="0" smtClean="0">
                <a:solidFill>
                  <a:srgbClr val="7030A0"/>
                </a:solidFill>
                <a:latin typeface="Georgia"/>
              </a:rPr>
              <a:t>.</a:t>
            </a:r>
            <a:endParaRPr lang="ru-RU" sz="1600" dirty="0">
              <a:solidFill>
                <a:srgbClr val="7030A0"/>
              </a:solidFill>
              <a:latin typeface="Georgia"/>
            </a:endParaRPr>
          </a:p>
        </p:txBody>
      </p:sp>
      <p:sp>
        <p:nvSpPr>
          <p:cNvPr id="4" name="Прямоугольник 3"/>
          <p:cNvSpPr/>
          <p:nvPr/>
        </p:nvSpPr>
        <p:spPr>
          <a:xfrm>
            <a:off x="323529" y="2871543"/>
            <a:ext cx="5616624"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dirty="0"/>
              <a:t>Живительный–живой–животный–живучий </a:t>
            </a:r>
          </a:p>
        </p:txBody>
      </p:sp>
      <p:sp>
        <p:nvSpPr>
          <p:cNvPr id="5" name="Прямоугольник 4"/>
          <p:cNvSpPr/>
          <p:nvPr/>
        </p:nvSpPr>
        <p:spPr>
          <a:xfrm>
            <a:off x="195638" y="3248739"/>
            <a:ext cx="8784976" cy="35394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600" b="1" dirty="0">
                <a:solidFill>
                  <a:srgbClr val="FF0000"/>
                </a:solidFill>
                <a:latin typeface="Georgia"/>
              </a:rPr>
              <a:t>Живой</a:t>
            </a:r>
            <a:r>
              <a:rPr lang="ru-RU" sz="1600" dirty="0">
                <a:solidFill>
                  <a:srgbClr val="FF0000"/>
                </a:solidFill>
                <a:latin typeface="Georgia"/>
              </a:rPr>
              <a:t> </a:t>
            </a:r>
            <a:r>
              <a:rPr lang="ru-RU" sz="1600" dirty="0">
                <a:solidFill>
                  <a:srgbClr val="333333"/>
                </a:solidFill>
                <a:latin typeface="Georgia"/>
              </a:rPr>
              <a:t>— 1) антоним к слову мёртвый, 2) относящийся к живому: растениям, животным, 3) подвижный, непоседливый, активный, шустрый, 4) интенсивно проявляющийся, 5) яркий, выразительный.</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живой боец, живая природа, живая материя, живой ребёнок, живой сын, живой интерес, живое дело, живая речь, живой взгляд.</a:t>
            </a:r>
            <a:endParaRPr lang="ru-RU" sz="1600" dirty="0">
              <a:solidFill>
                <a:srgbClr val="333333"/>
              </a:solidFill>
              <a:latin typeface="Georgia"/>
            </a:endParaRPr>
          </a:p>
          <a:p>
            <a:r>
              <a:rPr lang="ru-RU" sz="1600" b="1" dirty="0" smtClean="0">
                <a:solidFill>
                  <a:srgbClr val="333333"/>
                </a:solidFill>
                <a:latin typeface="Georgia"/>
              </a:rPr>
              <a:t>Живительный</a:t>
            </a:r>
            <a:r>
              <a:rPr lang="ru-RU" sz="1600" dirty="0">
                <a:solidFill>
                  <a:srgbClr val="333333"/>
                </a:solidFill>
                <a:latin typeface="Georgia"/>
              </a:rPr>
              <a:t> — укрепляющий жизненные силы.</a:t>
            </a:r>
            <a:br>
              <a:rPr lang="ru-RU" sz="1600" dirty="0">
                <a:solidFill>
                  <a:srgbClr val="333333"/>
                </a:solidFill>
                <a:latin typeface="Georgia"/>
              </a:rPr>
            </a:br>
            <a:r>
              <a:rPr lang="ru-RU" sz="1600" dirty="0">
                <a:solidFill>
                  <a:srgbClr val="333333"/>
                </a:solidFill>
                <a:latin typeface="Georgia"/>
              </a:rPr>
              <a:t>Примеры употребления:</a:t>
            </a:r>
            <a:r>
              <a:rPr lang="ru-RU" sz="1600" i="1" dirty="0">
                <a:solidFill>
                  <a:srgbClr val="333333"/>
                </a:solidFill>
                <a:latin typeface="Georgia"/>
              </a:rPr>
              <a:t> живительный свет, живительное тепло, живительное средство.</a:t>
            </a:r>
            <a:endParaRPr lang="ru-RU" sz="1600" dirty="0">
              <a:solidFill>
                <a:srgbClr val="333333"/>
              </a:solidFill>
              <a:latin typeface="Georgia"/>
            </a:endParaRPr>
          </a:p>
          <a:p>
            <a:r>
              <a:rPr lang="ru-RU" sz="1600" b="1" dirty="0">
                <a:solidFill>
                  <a:srgbClr val="FF0000"/>
                </a:solidFill>
                <a:latin typeface="Georgia"/>
              </a:rPr>
              <a:t>Животный</a:t>
            </a:r>
            <a:r>
              <a:rPr lang="ru-RU" sz="1600" dirty="0">
                <a:solidFill>
                  <a:srgbClr val="FF0000"/>
                </a:solidFill>
                <a:latin typeface="Georgia"/>
              </a:rPr>
              <a:t> </a:t>
            </a:r>
            <a:r>
              <a:rPr lang="ru-RU" sz="1600" dirty="0">
                <a:solidFill>
                  <a:srgbClr val="333333"/>
                </a:solidFill>
                <a:latin typeface="Georgia"/>
              </a:rPr>
              <a:t>— 1) относящийся к органическому миру, 2) как у животного, т.е. не контролируемый сознанием.</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животные жиры, животный страх, животное начало, животные инстинкты.</a:t>
            </a:r>
            <a:endParaRPr lang="ru-RU" sz="1600" dirty="0">
              <a:solidFill>
                <a:srgbClr val="333333"/>
              </a:solidFill>
              <a:latin typeface="Georgia"/>
            </a:endParaRPr>
          </a:p>
          <a:p>
            <a:r>
              <a:rPr lang="ru-RU" sz="1600" b="1" dirty="0">
                <a:solidFill>
                  <a:srgbClr val="FF0000"/>
                </a:solidFill>
                <a:latin typeface="Georgia"/>
              </a:rPr>
              <a:t>Живучий</a:t>
            </a:r>
            <a:r>
              <a:rPr lang="ru-RU" sz="1600" dirty="0">
                <a:solidFill>
                  <a:srgbClr val="333333"/>
                </a:solidFill>
                <a:latin typeface="Georgia"/>
              </a:rPr>
              <a:t> — 1) выносливый, жизнеспособный, 2) долго сохраняющийся.</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живуча, как кошка; живучее существо, живучая </a:t>
            </a:r>
            <a:r>
              <a:rPr lang="ru-RU" sz="1600" i="1" dirty="0" smtClean="0">
                <a:solidFill>
                  <a:srgbClr val="333333"/>
                </a:solidFill>
                <a:latin typeface="Georgia"/>
              </a:rPr>
              <a:t>традиция. </a:t>
            </a:r>
            <a:endParaRPr lang="ru-RU" sz="1600" dirty="0">
              <a:solidFill>
                <a:srgbClr val="333333"/>
              </a:solidFill>
              <a:latin typeface="Georgia"/>
            </a:endParaRPr>
          </a:p>
        </p:txBody>
      </p:sp>
    </p:spTree>
    <p:extLst>
      <p:ext uri="{BB962C8B-B14F-4D97-AF65-F5344CB8AC3E}">
        <p14:creationId xmlns:p14="http://schemas.microsoft.com/office/powerpoint/2010/main" xmlns="" val="339300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49694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Загородить – огородить – оградить – отгородить – перегородить </a:t>
            </a:r>
          </a:p>
        </p:txBody>
      </p:sp>
      <p:sp>
        <p:nvSpPr>
          <p:cNvPr id="3" name="Прямоугольник 2"/>
          <p:cNvSpPr/>
          <p:nvPr/>
        </p:nvSpPr>
        <p:spPr>
          <a:xfrm>
            <a:off x="323528" y="1052736"/>
            <a:ext cx="8496944" cy="4801314"/>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latin typeface="Georgia"/>
              </a:rPr>
              <a:t>Загородить</a:t>
            </a:r>
            <a:r>
              <a:rPr lang="ru-RU" dirty="0">
                <a:solidFill>
                  <a:srgbClr val="FF0000"/>
                </a:solidFill>
                <a:latin typeface="Georgia"/>
              </a:rPr>
              <a:t> </a:t>
            </a:r>
            <a:r>
              <a:rPr lang="ru-RU" dirty="0">
                <a:solidFill>
                  <a:srgbClr val="333333"/>
                </a:solidFill>
                <a:latin typeface="Georgia"/>
              </a:rPr>
              <a:t>— 1) обнести оградой, сделать изгородь, 2)устроить преграду.</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загородили сад, огород, загородили доступ, проход.</a:t>
            </a:r>
            <a:endParaRPr lang="ru-RU" dirty="0">
              <a:solidFill>
                <a:srgbClr val="333333"/>
              </a:solidFill>
              <a:latin typeface="Georgia"/>
            </a:endParaRPr>
          </a:p>
          <a:p>
            <a:r>
              <a:rPr lang="ru-RU" b="1" dirty="0">
                <a:solidFill>
                  <a:srgbClr val="333333"/>
                </a:solidFill>
                <a:latin typeface="Trebuchet MS"/>
              </a:rPr>
              <a:t>Слова-паронимы</a:t>
            </a:r>
          </a:p>
          <a:p>
            <a:r>
              <a:rPr lang="ru-RU" b="1" dirty="0">
                <a:solidFill>
                  <a:srgbClr val="FF0000"/>
                </a:solidFill>
                <a:latin typeface="Georgia"/>
              </a:rPr>
              <a:t>Огородить</a:t>
            </a:r>
            <a:r>
              <a:rPr lang="ru-RU" dirty="0">
                <a:solidFill>
                  <a:srgbClr val="FF0000"/>
                </a:solidFill>
                <a:latin typeface="Georgia"/>
              </a:rPr>
              <a:t> </a:t>
            </a:r>
            <a:r>
              <a:rPr lang="ru-RU" dirty="0">
                <a:solidFill>
                  <a:srgbClr val="333333"/>
                </a:solidFill>
                <a:latin typeface="Georgia"/>
              </a:rPr>
              <a:t>— обнести изгородью, оградой.</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огородить сад, дом, участок.</a:t>
            </a:r>
            <a:endParaRPr lang="ru-RU" dirty="0">
              <a:solidFill>
                <a:srgbClr val="333333"/>
              </a:solidFill>
              <a:latin typeface="Georgia"/>
            </a:endParaRPr>
          </a:p>
          <a:p>
            <a:r>
              <a:rPr lang="ru-RU" b="1" dirty="0">
                <a:solidFill>
                  <a:srgbClr val="FF0000"/>
                </a:solidFill>
                <a:latin typeface="Georgia"/>
              </a:rPr>
              <a:t>Оградить</a:t>
            </a:r>
            <a:r>
              <a:rPr lang="ru-RU" dirty="0">
                <a:solidFill>
                  <a:srgbClr val="333333"/>
                </a:solidFill>
                <a:latin typeface="Georgia"/>
              </a:rPr>
              <a:t> —1) обнести оградой: оградить решеткой; 2) с помощью каких-либо мер защитить от чьих-то нападок, посягательств.</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оградить от нападок, придирок, от несправедливых обвинений.</a:t>
            </a:r>
            <a:endParaRPr lang="ru-RU" dirty="0">
              <a:solidFill>
                <a:srgbClr val="333333"/>
              </a:solidFill>
              <a:latin typeface="Georgia"/>
            </a:endParaRPr>
          </a:p>
          <a:p>
            <a:r>
              <a:rPr lang="ru-RU" b="1" dirty="0">
                <a:solidFill>
                  <a:srgbClr val="FF0000"/>
                </a:solidFill>
                <a:latin typeface="Georgia"/>
              </a:rPr>
              <a:t>Отгородить</a:t>
            </a:r>
            <a:r>
              <a:rPr lang="ru-RU" dirty="0">
                <a:solidFill>
                  <a:srgbClr val="333333"/>
                </a:solidFill>
                <a:latin typeface="Georgia"/>
              </a:rPr>
              <a:t> — отделить загородкой, забором, обособить.</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отгородить детский уголок, отгородить место для багажа (обычно указывают что или чем отгорожено).</a:t>
            </a:r>
            <a:endParaRPr lang="ru-RU" dirty="0">
              <a:solidFill>
                <a:srgbClr val="333333"/>
              </a:solidFill>
              <a:latin typeface="Georgia"/>
            </a:endParaRPr>
          </a:p>
          <a:p>
            <a:r>
              <a:rPr lang="ru-RU" b="1" dirty="0">
                <a:solidFill>
                  <a:srgbClr val="FF0000"/>
                </a:solidFill>
                <a:latin typeface="Georgia"/>
              </a:rPr>
              <a:t>Перегородить</a:t>
            </a:r>
            <a:r>
              <a:rPr lang="ru-RU" dirty="0">
                <a:solidFill>
                  <a:srgbClr val="FF0000"/>
                </a:solidFill>
                <a:latin typeface="Georgia"/>
              </a:rPr>
              <a:t> </a:t>
            </a:r>
            <a:r>
              <a:rPr lang="ru-RU" dirty="0">
                <a:solidFill>
                  <a:srgbClr val="333333"/>
                </a:solidFill>
                <a:latin typeface="Georgia"/>
              </a:rPr>
              <a:t>— 1) разделить пространство перегородкой, 2) устроить преграду.</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перегородить комнату, перегородить дорогу, проход, перегородить реку плотиной.</a:t>
            </a:r>
            <a:endParaRPr lang="ru-RU" b="0" i="0" dirty="0">
              <a:solidFill>
                <a:srgbClr val="333333"/>
              </a:solidFill>
              <a:effectLst/>
              <a:latin typeface="Georgia"/>
            </a:endParaRPr>
          </a:p>
        </p:txBody>
      </p:sp>
    </p:spTree>
    <p:extLst>
      <p:ext uri="{BB962C8B-B14F-4D97-AF65-F5344CB8AC3E}">
        <p14:creationId xmlns:p14="http://schemas.microsoft.com/office/powerpoint/2010/main" xmlns="" val="348539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49694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Занизить – понизить – снизить </a:t>
            </a:r>
          </a:p>
        </p:txBody>
      </p:sp>
      <p:sp>
        <p:nvSpPr>
          <p:cNvPr id="3" name="Прямоугольник 2"/>
          <p:cNvSpPr/>
          <p:nvPr/>
        </p:nvSpPr>
        <p:spPr>
          <a:xfrm>
            <a:off x="308720" y="980728"/>
            <a:ext cx="8496944" cy="378565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2000" b="1" dirty="0">
                <a:solidFill>
                  <a:srgbClr val="FF0000"/>
                </a:solidFill>
                <a:latin typeface="Georgia"/>
              </a:rPr>
              <a:t>Занизить</a:t>
            </a:r>
            <a:r>
              <a:rPr lang="ru-RU" sz="2000" dirty="0">
                <a:solidFill>
                  <a:srgbClr val="333333"/>
                </a:solidFill>
                <a:latin typeface="Georgia"/>
              </a:rPr>
              <a:t> — представить в меньших размерах.</a:t>
            </a:r>
            <a:br>
              <a:rPr lang="ru-RU" sz="2000" dirty="0">
                <a:solidFill>
                  <a:srgbClr val="333333"/>
                </a:solidFill>
                <a:latin typeface="Georgia"/>
              </a:rPr>
            </a:br>
            <a:r>
              <a:rPr lang="ru-RU" sz="2000" dirty="0">
                <a:solidFill>
                  <a:srgbClr val="333333"/>
                </a:solidFill>
                <a:latin typeface="Georgia"/>
              </a:rPr>
              <a:t>Примеры употребления: </a:t>
            </a:r>
            <a:r>
              <a:rPr lang="ru-RU" sz="2000" i="1" dirty="0">
                <a:solidFill>
                  <a:srgbClr val="333333"/>
                </a:solidFill>
                <a:latin typeface="Georgia"/>
              </a:rPr>
              <a:t>занизить оценки, занизить количественные данные.</a:t>
            </a:r>
            <a:endParaRPr lang="ru-RU" sz="2000" dirty="0">
              <a:solidFill>
                <a:srgbClr val="333333"/>
              </a:solidFill>
              <a:latin typeface="Georgia"/>
            </a:endParaRPr>
          </a:p>
          <a:p>
            <a:r>
              <a:rPr lang="ru-RU" sz="2000" b="1" dirty="0">
                <a:solidFill>
                  <a:srgbClr val="333333"/>
                </a:solidFill>
                <a:latin typeface="Trebuchet MS"/>
              </a:rPr>
              <a:t>Слова-паронимы</a:t>
            </a:r>
          </a:p>
          <a:p>
            <a:r>
              <a:rPr lang="ru-RU" sz="2000" b="1" dirty="0">
                <a:solidFill>
                  <a:srgbClr val="FF0000"/>
                </a:solidFill>
                <a:latin typeface="Georgia"/>
              </a:rPr>
              <a:t>Понизить</a:t>
            </a:r>
            <a:r>
              <a:rPr lang="ru-RU" sz="2000" dirty="0">
                <a:solidFill>
                  <a:srgbClr val="333333"/>
                </a:solidFill>
                <a:latin typeface="Georgia"/>
              </a:rPr>
              <a:t> —1) сделать более низким, 2) уменьшить уровень, степень, интенсивность и т. д., 3) перевести на более низкую должность.</a:t>
            </a:r>
            <a:br>
              <a:rPr lang="ru-RU" sz="2000" dirty="0">
                <a:solidFill>
                  <a:srgbClr val="333333"/>
                </a:solidFill>
                <a:latin typeface="Georgia"/>
              </a:rPr>
            </a:br>
            <a:r>
              <a:rPr lang="ru-RU" sz="2000" dirty="0">
                <a:solidFill>
                  <a:srgbClr val="333333"/>
                </a:solidFill>
                <a:latin typeface="Georgia"/>
              </a:rPr>
              <a:t>Примеры употребления: </a:t>
            </a:r>
            <a:r>
              <a:rPr lang="ru-RU" sz="2000" i="1" dirty="0">
                <a:solidFill>
                  <a:srgbClr val="333333"/>
                </a:solidFill>
                <a:latin typeface="Georgia"/>
              </a:rPr>
              <a:t>понизить оклад, температуру воды, воздуха, понизить в должности, в звании.</a:t>
            </a:r>
            <a:endParaRPr lang="ru-RU" sz="2000" dirty="0">
              <a:solidFill>
                <a:srgbClr val="333333"/>
              </a:solidFill>
              <a:latin typeface="Georgia"/>
            </a:endParaRPr>
          </a:p>
          <a:p>
            <a:r>
              <a:rPr lang="ru-RU" sz="2000" b="1" dirty="0">
                <a:solidFill>
                  <a:srgbClr val="FF0000"/>
                </a:solidFill>
                <a:latin typeface="Georgia"/>
              </a:rPr>
              <a:t>Снизить</a:t>
            </a:r>
            <a:r>
              <a:rPr lang="ru-RU" sz="2000" dirty="0">
                <a:solidFill>
                  <a:srgbClr val="FF0000"/>
                </a:solidFill>
                <a:latin typeface="Georgia"/>
              </a:rPr>
              <a:t> </a:t>
            </a:r>
            <a:r>
              <a:rPr lang="ru-RU" sz="2000" dirty="0">
                <a:solidFill>
                  <a:srgbClr val="333333"/>
                </a:solidFill>
                <a:latin typeface="Georgia"/>
              </a:rPr>
              <a:t>— уменьшить.</a:t>
            </a:r>
            <a:br>
              <a:rPr lang="ru-RU" sz="2000" dirty="0">
                <a:solidFill>
                  <a:srgbClr val="333333"/>
                </a:solidFill>
                <a:latin typeface="Georgia"/>
              </a:rPr>
            </a:br>
            <a:r>
              <a:rPr lang="ru-RU" sz="2000" dirty="0">
                <a:solidFill>
                  <a:srgbClr val="333333"/>
                </a:solidFill>
                <a:latin typeface="Georgia"/>
              </a:rPr>
              <a:t>Примеры употребления:</a:t>
            </a:r>
            <a:r>
              <a:rPr lang="ru-RU" sz="2000" i="1" dirty="0">
                <a:solidFill>
                  <a:srgbClr val="333333"/>
                </a:solidFill>
                <a:latin typeface="Georgia"/>
              </a:rPr>
              <a:t> снизить цены, скорость, требования, значимость, громкость.</a:t>
            </a:r>
            <a:endParaRPr lang="ru-RU" sz="2000" b="0" i="0" dirty="0">
              <a:solidFill>
                <a:srgbClr val="333333"/>
              </a:solidFill>
              <a:effectLst/>
              <a:latin typeface="Georgia"/>
            </a:endParaRPr>
          </a:p>
        </p:txBody>
      </p:sp>
    </p:spTree>
    <p:extLst>
      <p:ext uri="{BB962C8B-B14F-4D97-AF65-F5344CB8AC3E}">
        <p14:creationId xmlns:p14="http://schemas.microsoft.com/office/powerpoint/2010/main" xmlns="" val="314615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49694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Заплатить–оплатить </a:t>
            </a:r>
          </a:p>
        </p:txBody>
      </p:sp>
      <p:sp>
        <p:nvSpPr>
          <p:cNvPr id="3" name="Прямоугольник 2"/>
          <p:cNvSpPr/>
          <p:nvPr/>
        </p:nvSpPr>
        <p:spPr>
          <a:xfrm>
            <a:off x="323528" y="620688"/>
            <a:ext cx="8496944" cy="2308324"/>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smtClean="0">
                <a:solidFill>
                  <a:srgbClr val="FF0000"/>
                </a:solidFill>
                <a:latin typeface="Georgia"/>
              </a:rPr>
              <a:t>Заплатить (ЗА ЧТО?)</a:t>
            </a:r>
            <a:r>
              <a:rPr lang="ru-RU" dirty="0">
                <a:solidFill>
                  <a:srgbClr val="FF0000"/>
                </a:solidFill>
                <a:latin typeface="Georgia"/>
              </a:rPr>
              <a:t> </a:t>
            </a:r>
            <a:r>
              <a:rPr lang="ru-RU" dirty="0">
                <a:solidFill>
                  <a:srgbClr val="333333"/>
                </a:solidFill>
                <a:latin typeface="Georgia"/>
              </a:rPr>
              <a:t>— 1) отдать плату за что-либо, 2) отплатить (ответить).</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 заплатить за покупки, за работу, за услуги, за билет, за проезд; заплатить добром за добро.</a:t>
            </a:r>
            <a:endParaRPr lang="ru-RU" dirty="0">
              <a:solidFill>
                <a:srgbClr val="333333"/>
              </a:solidFill>
              <a:latin typeface="Georgia"/>
            </a:endParaRPr>
          </a:p>
          <a:p>
            <a:r>
              <a:rPr lang="ru-RU" b="1" dirty="0">
                <a:solidFill>
                  <a:srgbClr val="333333"/>
                </a:solidFill>
                <a:latin typeface="Trebuchet MS"/>
              </a:rPr>
              <a:t>Слово-пароним</a:t>
            </a:r>
          </a:p>
          <a:p>
            <a:r>
              <a:rPr lang="ru-RU" b="1" dirty="0" smtClean="0">
                <a:solidFill>
                  <a:srgbClr val="FF0000"/>
                </a:solidFill>
                <a:latin typeface="Georgia"/>
              </a:rPr>
              <a:t>Оплатить (ЧТО?)</a:t>
            </a:r>
            <a:r>
              <a:rPr lang="ru-RU" dirty="0">
                <a:solidFill>
                  <a:srgbClr val="333333"/>
                </a:solidFill>
                <a:latin typeface="Georgia"/>
              </a:rPr>
              <a:t> — отдать плату за что-либо.</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оплатить расходы, оплатить счет, оплатить услуги.</a:t>
            </a:r>
            <a:endParaRPr lang="ru-RU" b="0" i="0" dirty="0">
              <a:solidFill>
                <a:srgbClr val="333333"/>
              </a:solidFill>
              <a:effectLst/>
              <a:latin typeface="Georgia"/>
            </a:endParaRPr>
          </a:p>
        </p:txBody>
      </p:sp>
      <p:sp>
        <p:nvSpPr>
          <p:cNvPr id="4" name="Прямоугольник 3"/>
          <p:cNvSpPr/>
          <p:nvPr/>
        </p:nvSpPr>
        <p:spPr>
          <a:xfrm>
            <a:off x="323528" y="3059668"/>
            <a:ext cx="3139001" cy="3693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dirty="0"/>
              <a:t>Зачинатель – зачинщик </a:t>
            </a:r>
          </a:p>
        </p:txBody>
      </p:sp>
      <p:sp>
        <p:nvSpPr>
          <p:cNvPr id="5" name="Прямоугольник 4"/>
          <p:cNvSpPr/>
          <p:nvPr/>
        </p:nvSpPr>
        <p:spPr>
          <a:xfrm>
            <a:off x="323528" y="3501008"/>
            <a:ext cx="8280920" cy="203132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b="1" dirty="0" smtClean="0">
                <a:solidFill>
                  <a:srgbClr val="333333"/>
                </a:solidFill>
                <a:latin typeface="Georgia"/>
              </a:rPr>
              <a:t>Зачинатель</a:t>
            </a:r>
            <a:r>
              <a:rPr lang="ru-RU" dirty="0">
                <a:solidFill>
                  <a:srgbClr val="333333"/>
                </a:solidFill>
                <a:latin typeface="Georgia"/>
              </a:rPr>
              <a:t> — основоположник.</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зачинатель соревнования, зачинатель градостроительных реформ, зачинатели направления в искусстве.</a:t>
            </a:r>
            <a:endParaRPr lang="ru-RU" dirty="0">
              <a:solidFill>
                <a:srgbClr val="333333"/>
              </a:solidFill>
              <a:latin typeface="Georgia"/>
            </a:endParaRPr>
          </a:p>
          <a:p>
            <a:r>
              <a:rPr lang="ru-RU" b="1" dirty="0">
                <a:solidFill>
                  <a:srgbClr val="333333"/>
                </a:solidFill>
                <a:latin typeface="Trebuchet MS"/>
              </a:rPr>
              <a:t>Слово-пароним</a:t>
            </a:r>
          </a:p>
          <a:p>
            <a:r>
              <a:rPr lang="ru-RU" b="1" dirty="0">
                <a:solidFill>
                  <a:srgbClr val="333333"/>
                </a:solidFill>
                <a:latin typeface="Georgia"/>
              </a:rPr>
              <a:t>Зачинщик</a:t>
            </a:r>
            <a:r>
              <a:rPr lang="ru-RU" dirty="0">
                <a:solidFill>
                  <a:srgbClr val="333333"/>
                </a:solidFill>
                <a:latin typeface="Georgia"/>
              </a:rPr>
              <a:t> — тот, кто начинает что-то неблаговидное.</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зачинщик драки, зачинщик скандала, зачинщики уличных беспорядков. </a:t>
            </a:r>
            <a:endParaRPr lang="ru-RU" b="0" i="0" dirty="0">
              <a:solidFill>
                <a:srgbClr val="333333"/>
              </a:solidFill>
              <a:effectLst/>
              <a:latin typeface="Georgia"/>
            </a:endParaRPr>
          </a:p>
        </p:txBody>
      </p:sp>
    </p:spTree>
    <p:extLst>
      <p:ext uri="{BB962C8B-B14F-4D97-AF65-F5344CB8AC3E}">
        <p14:creationId xmlns:p14="http://schemas.microsoft.com/office/powerpoint/2010/main" xmlns="" val="61251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circle(in)">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circle(in)">
                                      <p:cBhvr>
                                        <p:cTn id="22"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Исходный – исходящий </a:t>
            </a:r>
          </a:p>
        </p:txBody>
      </p:sp>
      <p:sp>
        <p:nvSpPr>
          <p:cNvPr id="3" name="Прямоугольник 2"/>
          <p:cNvSpPr/>
          <p:nvPr/>
        </p:nvSpPr>
        <p:spPr>
          <a:xfrm>
            <a:off x="323528" y="620688"/>
            <a:ext cx="8496944" cy="2031325"/>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latin typeface="Georgia"/>
              </a:rPr>
              <a:t>Исходный</a:t>
            </a:r>
            <a:r>
              <a:rPr lang="ru-RU" dirty="0">
                <a:solidFill>
                  <a:srgbClr val="333333"/>
                </a:solidFill>
                <a:latin typeface="Georgia"/>
              </a:rPr>
              <a:t> —  начальный</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исходный момент, исходный уровень знаний, исходное положение, исходная ситуация, исходное преимущество.</a:t>
            </a:r>
            <a:endParaRPr lang="ru-RU" dirty="0">
              <a:solidFill>
                <a:srgbClr val="333333"/>
              </a:solidFill>
              <a:latin typeface="Georgia"/>
            </a:endParaRPr>
          </a:p>
          <a:p>
            <a:r>
              <a:rPr lang="ru-RU" b="1" dirty="0">
                <a:solidFill>
                  <a:srgbClr val="333333"/>
                </a:solidFill>
                <a:latin typeface="Trebuchet MS"/>
              </a:rPr>
              <a:t>Слово-пароним</a:t>
            </a:r>
          </a:p>
          <a:p>
            <a:r>
              <a:rPr lang="ru-RU" b="1" dirty="0">
                <a:solidFill>
                  <a:srgbClr val="FF0000"/>
                </a:solidFill>
                <a:latin typeface="Georgia"/>
              </a:rPr>
              <a:t>Исходящий</a:t>
            </a:r>
            <a:r>
              <a:rPr lang="ru-RU" dirty="0">
                <a:solidFill>
                  <a:srgbClr val="333333"/>
                </a:solidFill>
                <a:latin typeface="Georgia"/>
              </a:rPr>
              <a:t> — термин документооборота.</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исходящий номер, исходящий документ, исходящая почта, исходящая корреспонденция.</a:t>
            </a:r>
            <a:endParaRPr lang="ru-RU" b="0" i="0" dirty="0">
              <a:solidFill>
                <a:srgbClr val="333333"/>
              </a:solidFill>
              <a:effectLst/>
              <a:latin typeface="Georgia"/>
            </a:endParaRPr>
          </a:p>
        </p:txBody>
      </p:sp>
      <p:sp>
        <p:nvSpPr>
          <p:cNvPr id="4" name="Прямоугольник 3"/>
          <p:cNvSpPr/>
          <p:nvPr/>
        </p:nvSpPr>
        <p:spPr>
          <a:xfrm>
            <a:off x="323061" y="2780928"/>
            <a:ext cx="3151825"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dirty="0"/>
              <a:t>Каменистый – каменный</a:t>
            </a:r>
          </a:p>
        </p:txBody>
      </p:sp>
      <p:sp>
        <p:nvSpPr>
          <p:cNvPr id="5" name="Прямоугольник 4"/>
          <p:cNvSpPr/>
          <p:nvPr/>
        </p:nvSpPr>
        <p:spPr>
          <a:xfrm>
            <a:off x="371666" y="3284984"/>
            <a:ext cx="8448806"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b="1" dirty="0">
                <a:solidFill>
                  <a:srgbClr val="FF0000"/>
                </a:solidFill>
                <a:latin typeface="Georgia"/>
              </a:rPr>
              <a:t>Каменистый</a:t>
            </a:r>
            <a:r>
              <a:rPr lang="ru-RU" dirty="0">
                <a:solidFill>
                  <a:srgbClr val="333333"/>
                </a:solidFill>
                <a:latin typeface="Georgia"/>
              </a:rPr>
              <a:t> — обильный камнями, содержащий много камней</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каменистая дорога, тропка, тропинка, почва; каменистый берег.</a:t>
            </a:r>
            <a:endParaRPr lang="ru-RU" dirty="0">
              <a:solidFill>
                <a:srgbClr val="333333"/>
              </a:solidFill>
              <a:latin typeface="Georgia"/>
            </a:endParaRPr>
          </a:p>
          <a:p>
            <a:r>
              <a:rPr lang="ru-RU" b="1" dirty="0">
                <a:solidFill>
                  <a:srgbClr val="333333"/>
                </a:solidFill>
                <a:latin typeface="Trebuchet MS"/>
              </a:rPr>
              <a:t>Слово-пароним</a:t>
            </a:r>
          </a:p>
          <a:p>
            <a:r>
              <a:rPr lang="ru-RU" b="1" dirty="0" smtClean="0">
                <a:solidFill>
                  <a:srgbClr val="FF0000"/>
                </a:solidFill>
                <a:latin typeface="Georgia"/>
              </a:rPr>
              <a:t>Каменный</a:t>
            </a:r>
            <a:r>
              <a:rPr lang="ru-RU" dirty="0">
                <a:solidFill>
                  <a:srgbClr val="333333"/>
                </a:solidFill>
                <a:latin typeface="Georgia"/>
              </a:rPr>
              <a:t> </a:t>
            </a:r>
            <a:r>
              <a:rPr lang="ru-RU" dirty="0" smtClean="0">
                <a:solidFill>
                  <a:srgbClr val="333333"/>
                </a:solidFill>
                <a:latin typeface="Georgia"/>
              </a:rPr>
              <a:t>— </a:t>
            </a:r>
            <a:r>
              <a:rPr lang="ru-RU" dirty="0">
                <a:solidFill>
                  <a:srgbClr val="333333"/>
                </a:solidFill>
                <a:latin typeface="Georgia"/>
              </a:rPr>
              <a:t>1) состоящий из камня, 2) как камень (неподвижный, застывший, бесчувственный).</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каменный дом, город, мост; каменное зодчество, здание; каменная стена; каменное лицо, каменная фигура, каменное сердце. </a:t>
            </a:r>
            <a:endParaRPr lang="ru-RU" b="0" i="0" dirty="0">
              <a:solidFill>
                <a:srgbClr val="333333"/>
              </a:solidFill>
              <a:effectLst/>
              <a:latin typeface="Georgia"/>
            </a:endParaRPr>
          </a:p>
        </p:txBody>
      </p:sp>
    </p:spTree>
    <p:extLst>
      <p:ext uri="{BB962C8B-B14F-4D97-AF65-F5344CB8AC3E}">
        <p14:creationId xmlns:p14="http://schemas.microsoft.com/office/powerpoint/2010/main" xmlns="" val="18516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dirty="0"/>
              <a:t>Коренной–коренастый–корневой </a:t>
            </a:r>
          </a:p>
        </p:txBody>
      </p:sp>
      <p:sp>
        <p:nvSpPr>
          <p:cNvPr id="3" name="Прямоугольник 2"/>
          <p:cNvSpPr/>
          <p:nvPr/>
        </p:nvSpPr>
        <p:spPr>
          <a:xfrm>
            <a:off x="323528" y="620688"/>
            <a:ext cx="8496944" cy="3139321"/>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latin typeface="Georgia"/>
              </a:rPr>
              <a:t>Коренной</a:t>
            </a:r>
            <a:r>
              <a:rPr lang="ru-RU" dirty="0">
                <a:solidFill>
                  <a:srgbClr val="333333"/>
                </a:solidFill>
                <a:latin typeface="Georgia"/>
              </a:rPr>
              <a:t> — 1) основной, исходный, 2) глубокий, существенный, затрагивающий основы, 3) важный, главный, 4) медицинский термин.</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коренные жители, коренное население, коренная национальность; коренной вопрос, коренной поворот, коренные перемены, коренная мачта, коренная лошадь (средняя в тройке); коренные зубы.</a:t>
            </a:r>
            <a:br>
              <a:rPr lang="ru-RU" i="1" dirty="0">
                <a:solidFill>
                  <a:srgbClr val="333333"/>
                </a:solidFill>
                <a:latin typeface="Georgia"/>
              </a:rPr>
            </a:br>
            <a:endParaRPr lang="ru-RU" dirty="0">
              <a:solidFill>
                <a:srgbClr val="333333"/>
              </a:solidFill>
              <a:latin typeface="Georgia"/>
            </a:endParaRPr>
          </a:p>
          <a:p>
            <a:r>
              <a:rPr lang="ru-RU" b="1" dirty="0">
                <a:solidFill>
                  <a:srgbClr val="333333"/>
                </a:solidFill>
                <a:latin typeface="Trebuchet MS"/>
              </a:rPr>
              <a:t>Слова-паронимы</a:t>
            </a:r>
          </a:p>
          <a:p>
            <a:r>
              <a:rPr lang="ru-RU" b="1" dirty="0">
                <a:solidFill>
                  <a:srgbClr val="FF0000"/>
                </a:solidFill>
                <a:latin typeface="Georgia"/>
              </a:rPr>
              <a:t>Коренастый</a:t>
            </a:r>
            <a:r>
              <a:rPr lang="ru-RU" dirty="0">
                <a:solidFill>
                  <a:srgbClr val="FF0000"/>
                </a:solidFill>
                <a:latin typeface="Georgia"/>
              </a:rPr>
              <a:t> </a:t>
            </a:r>
            <a:r>
              <a:rPr lang="ru-RU" dirty="0">
                <a:solidFill>
                  <a:srgbClr val="333333"/>
                </a:solidFill>
                <a:latin typeface="Georgia"/>
              </a:rPr>
              <a:t>— тип телосложения (невысокий, крепкий, мускулистый).</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коренастая фигура, коренастый молодой человек.</a:t>
            </a:r>
            <a:endParaRPr lang="ru-RU" dirty="0">
              <a:solidFill>
                <a:srgbClr val="333333"/>
              </a:solidFill>
              <a:latin typeface="Georgia"/>
            </a:endParaRPr>
          </a:p>
          <a:p>
            <a:r>
              <a:rPr lang="ru-RU" b="1" dirty="0">
                <a:solidFill>
                  <a:srgbClr val="FF0000"/>
                </a:solidFill>
                <a:latin typeface="Georgia"/>
              </a:rPr>
              <a:t>Корневой</a:t>
            </a:r>
            <a:r>
              <a:rPr lang="ru-RU" dirty="0">
                <a:solidFill>
                  <a:srgbClr val="FF0000"/>
                </a:solidFill>
                <a:latin typeface="Georgia"/>
              </a:rPr>
              <a:t> </a:t>
            </a:r>
            <a:r>
              <a:rPr lang="ru-RU" dirty="0">
                <a:solidFill>
                  <a:srgbClr val="333333"/>
                </a:solidFill>
                <a:latin typeface="Georgia"/>
              </a:rPr>
              <a:t>— относящийся к корню.</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корневая система у растения, корневая морфема.</a:t>
            </a:r>
            <a:endParaRPr lang="ru-RU" b="0" i="0" dirty="0">
              <a:solidFill>
                <a:srgbClr val="333333"/>
              </a:solidFill>
              <a:effectLst/>
              <a:latin typeface="Georgia"/>
            </a:endParaRPr>
          </a:p>
        </p:txBody>
      </p:sp>
      <p:sp>
        <p:nvSpPr>
          <p:cNvPr id="4" name="Прямоугольник 3"/>
          <p:cNvSpPr/>
          <p:nvPr/>
        </p:nvSpPr>
        <p:spPr>
          <a:xfrm>
            <a:off x="344765" y="3861048"/>
            <a:ext cx="2082621" cy="369332"/>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ru-RU" dirty="0"/>
              <a:t>Надеть – одеть </a:t>
            </a:r>
          </a:p>
        </p:txBody>
      </p:sp>
      <p:sp>
        <p:nvSpPr>
          <p:cNvPr id="5" name="Прямоугольник 4"/>
          <p:cNvSpPr/>
          <p:nvPr/>
        </p:nvSpPr>
        <p:spPr>
          <a:xfrm>
            <a:off x="344765" y="4509120"/>
            <a:ext cx="8259683" cy="175432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ru-RU" b="1" dirty="0">
                <a:solidFill>
                  <a:srgbClr val="FF0000"/>
                </a:solidFill>
                <a:latin typeface="Georgia"/>
              </a:rPr>
              <a:t>Надеть</a:t>
            </a:r>
            <a:r>
              <a:rPr lang="ru-RU" dirty="0">
                <a:solidFill>
                  <a:srgbClr val="FF0000"/>
                </a:solidFill>
                <a:latin typeface="Georgia"/>
              </a:rPr>
              <a:t> </a:t>
            </a:r>
            <a:r>
              <a:rPr lang="ru-RU" dirty="0">
                <a:solidFill>
                  <a:srgbClr val="333333"/>
                </a:solidFill>
                <a:latin typeface="Georgia"/>
              </a:rPr>
              <a:t>— что-то на себя.</a:t>
            </a:r>
            <a:br>
              <a:rPr lang="ru-RU" dirty="0">
                <a:solidFill>
                  <a:srgbClr val="333333"/>
                </a:solidFill>
                <a:latin typeface="Georgia"/>
              </a:rPr>
            </a:br>
            <a:r>
              <a:rPr lang="ru-RU" dirty="0">
                <a:solidFill>
                  <a:srgbClr val="333333"/>
                </a:solidFill>
                <a:latin typeface="Georgia"/>
              </a:rPr>
              <a:t>Примеры употребления:</a:t>
            </a:r>
            <a:r>
              <a:rPr lang="ru-RU" i="1" dirty="0">
                <a:solidFill>
                  <a:srgbClr val="333333"/>
                </a:solidFill>
                <a:latin typeface="Georgia"/>
              </a:rPr>
              <a:t> надеть платье, костюм, очки, украшения, обув</a:t>
            </a:r>
            <a:endParaRPr lang="ru-RU" dirty="0">
              <a:solidFill>
                <a:srgbClr val="333333"/>
              </a:solidFill>
              <a:latin typeface="Georgia"/>
            </a:endParaRPr>
          </a:p>
          <a:p>
            <a:r>
              <a:rPr lang="ru-RU" b="1" dirty="0">
                <a:solidFill>
                  <a:srgbClr val="333333"/>
                </a:solidFill>
                <a:latin typeface="Trebuchet MS"/>
              </a:rPr>
              <a:t>Слово-пароним</a:t>
            </a:r>
          </a:p>
          <a:p>
            <a:r>
              <a:rPr lang="ru-RU" b="1" dirty="0">
                <a:solidFill>
                  <a:srgbClr val="FF0000"/>
                </a:solidFill>
                <a:latin typeface="Georgia"/>
              </a:rPr>
              <a:t>Одеть</a:t>
            </a:r>
            <a:r>
              <a:rPr lang="ru-RU" dirty="0">
                <a:solidFill>
                  <a:srgbClr val="333333"/>
                </a:solidFill>
                <a:latin typeface="Georgia"/>
              </a:rPr>
              <a:t> — кого-то.</a:t>
            </a:r>
            <a:br>
              <a:rPr lang="ru-RU" dirty="0">
                <a:solidFill>
                  <a:srgbClr val="333333"/>
                </a:solidFill>
                <a:latin typeface="Georgia"/>
              </a:rPr>
            </a:br>
            <a:r>
              <a:rPr lang="ru-RU" dirty="0">
                <a:solidFill>
                  <a:srgbClr val="333333"/>
                </a:solidFill>
                <a:latin typeface="Georgia"/>
              </a:rPr>
              <a:t>Примеры употребления: </a:t>
            </a:r>
            <a:r>
              <a:rPr lang="ru-RU" i="1" dirty="0">
                <a:solidFill>
                  <a:srgbClr val="333333"/>
                </a:solidFill>
                <a:latin typeface="Georgia"/>
              </a:rPr>
              <a:t>одеть ребёнка, больного, малыша; одеть одеялом.</a:t>
            </a:r>
            <a:endParaRPr lang="ru-RU" b="0" i="0" dirty="0">
              <a:solidFill>
                <a:srgbClr val="333333"/>
              </a:solidFill>
              <a:effectLst/>
              <a:latin typeface="Georgia"/>
            </a:endParaRPr>
          </a:p>
        </p:txBody>
      </p:sp>
    </p:spTree>
    <p:extLst>
      <p:ext uri="{BB962C8B-B14F-4D97-AF65-F5344CB8AC3E}">
        <p14:creationId xmlns:p14="http://schemas.microsoft.com/office/powerpoint/2010/main" xmlns="" val="334458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3671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Невежа – невежда </a:t>
            </a:r>
          </a:p>
        </p:txBody>
      </p:sp>
      <p:sp>
        <p:nvSpPr>
          <p:cNvPr id="3" name="Прямоугольник 2"/>
          <p:cNvSpPr/>
          <p:nvPr/>
        </p:nvSpPr>
        <p:spPr>
          <a:xfrm>
            <a:off x="352458" y="1700808"/>
            <a:ext cx="8496944" cy="3416320"/>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2400" b="1" dirty="0">
                <a:solidFill>
                  <a:srgbClr val="FF0000"/>
                </a:solidFill>
                <a:latin typeface="Georgia"/>
              </a:rPr>
              <a:t>Невежа</a:t>
            </a:r>
            <a:r>
              <a:rPr lang="ru-RU" sz="2400" dirty="0">
                <a:solidFill>
                  <a:srgbClr val="FF0000"/>
                </a:solidFill>
                <a:latin typeface="Georgia"/>
              </a:rPr>
              <a:t> </a:t>
            </a:r>
            <a:r>
              <a:rPr lang="ru-RU" sz="2400" dirty="0">
                <a:solidFill>
                  <a:srgbClr val="333333"/>
                </a:solidFill>
                <a:latin typeface="Georgia"/>
              </a:rPr>
              <a:t>— невежливый, нарушающий нормы вежливого поведения.</a:t>
            </a:r>
            <a:br>
              <a:rPr lang="ru-RU" sz="2400" dirty="0">
                <a:solidFill>
                  <a:srgbClr val="333333"/>
                </a:solidFill>
                <a:latin typeface="Georgia"/>
              </a:rPr>
            </a:br>
            <a:r>
              <a:rPr lang="ru-RU" sz="2400" dirty="0">
                <a:solidFill>
                  <a:srgbClr val="333333"/>
                </a:solidFill>
                <a:latin typeface="Georgia"/>
              </a:rPr>
              <a:t>Примеры употребления:</a:t>
            </a:r>
            <a:r>
              <a:rPr lang="ru-RU" sz="2400" i="1" dirty="0">
                <a:solidFill>
                  <a:srgbClr val="333333"/>
                </a:solidFill>
                <a:latin typeface="Georgia"/>
              </a:rPr>
              <a:t> Он грубый и неотёсанный невежа. Не будь невежей.</a:t>
            </a:r>
            <a:endParaRPr lang="ru-RU" sz="2400" dirty="0">
              <a:solidFill>
                <a:srgbClr val="333333"/>
              </a:solidFill>
              <a:latin typeface="Georgia"/>
            </a:endParaRPr>
          </a:p>
          <a:p>
            <a:r>
              <a:rPr lang="ru-RU" sz="2400" b="1" dirty="0">
                <a:solidFill>
                  <a:srgbClr val="333333"/>
                </a:solidFill>
                <a:latin typeface="Trebuchet MS"/>
              </a:rPr>
              <a:t>Слово-пароним</a:t>
            </a:r>
          </a:p>
          <a:p>
            <a:r>
              <a:rPr lang="ru-RU" sz="2400" b="1" dirty="0">
                <a:solidFill>
                  <a:srgbClr val="FF0000"/>
                </a:solidFill>
                <a:latin typeface="Georgia"/>
              </a:rPr>
              <a:t>Невежда</a:t>
            </a:r>
            <a:r>
              <a:rPr lang="ru-RU" sz="2400" dirty="0">
                <a:solidFill>
                  <a:srgbClr val="FF0000"/>
                </a:solidFill>
                <a:latin typeface="Georgia"/>
              </a:rPr>
              <a:t> </a:t>
            </a:r>
            <a:r>
              <a:rPr lang="ru-RU" sz="2400" dirty="0">
                <a:solidFill>
                  <a:srgbClr val="333333"/>
                </a:solidFill>
                <a:latin typeface="Georgia"/>
              </a:rPr>
              <a:t>— невежественный, малосведущий, малообразованный.</a:t>
            </a:r>
            <a:br>
              <a:rPr lang="ru-RU" sz="2400" dirty="0">
                <a:solidFill>
                  <a:srgbClr val="333333"/>
                </a:solidFill>
                <a:latin typeface="Georgia"/>
              </a:rPr>
            </a:br>
            <a:r>
              <a:rPr lang="ru-RU" sz="2400" dirty="0">
                <a:solidFill>
                  <a:srgbClr val="333333"/>
                </a:solidFill>
                <a:latin typeface="Georgia"/>
              </a:rPr>
              <a:t>Примеры употребления: </a:t>
            </a:r>
            <a:r>
              <a:rPr lang="ru-RU" sz="2400" i="1" dirty="0">
                <a:solidFill>
                  <a:srgbClr val="333333"/>
                </a:solidFill>
                <a:latin typeface="Georgia"/>
              </a:rPr>
              <a:t>Он полный невежда: книги за жизнь не прочёл. Невеждой быть стыдно.</a:t>
            </a:r>
            <a:endParaRPr lang="ru-RU" sz="2400" b="0" i="0" dirty="0">
              <a:solidFill>
                <a:srgbClr val="333333"/>
              </a:solidFill>
              <a:effectLst/>
              <a:latin typeface="Georgia"/>
            </a:endParaRPr>
          </a:p>
        </p:txBody>
      </p:sp>
    </p:spTree>
    <p:extLst>
      <p:ext uri="{BB962C8B-B14F-4D97-AF65-F5344CB8AC3E}">
        <p14:creationId xmlns:p14="http://schemas.microsoft.com/office/powerpoint/2010/main" xmlns="" val="381803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Невинный – невиновный </a:t>
            </a:r>
          </a:p>
        </p:txBody>
      </p:sp>
      <p:sp>
        <p:nvSpPr>
          <p:cNvPr id="3" name="Прямоугольник 2"/>
          <p:cNvSpPr/>
          <p:nvPr/>
        </p:nvSpPr>
        <p:spPr>
          <a:xfrm>
            <a:off x="323528" y="620688"/>
            <a:ext cx="8496944" cy="181588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b="1" dirty="0" smtClean="0">
                <a:solidFill>
                  <a:srgbClr val="FF0000"/>
                </a:solidFill>
                <a:latin typeface="Georgia"/>
              </a:rPr>
              <a:t>Невинный</a:t>
            </a:r>
            <a:r>
              <a:rPr lang="ru-RU" sz="1600" dirty="0">
                <a:solidFill>
                  <a:srgbClr val="333333"/>
                </a:solidFill>
                <a:latin typeface="Georgia"/>
              </a:rPr>
              <a:t> — 1) без вины, невиновный, 2) наивный, простодушный, 3) целомудренный.</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невинный взгляд, невинная внешность,  невинная шутка, невинный разговор, невинное создание, невинная девушка.</a:t>
            </a:r>
            <a:endParaRPr lang="ru-RU" sz="1600" dirty="0">
              <a:solidFill>
                <a:srgbClr val="333333"/>
              </a:solidFill>
              <a:latin typeface="Georgia"/>
            </a:endParaRPr>
          </a:p>
          <a:p>
            <a:r>
              <a:rPr lang="ru-RU" sz="1600" b="1" dirty="0">
                <a:solidFill>
                  <a:srgbClr val="333333"/>
                </a:solidFill>
                <a:latin typeface="Trebuchet MS"/>
              </a:rPr>
              <a:t>Слово-пароним</a:t>
            </a:r>
          </a:p>
          <a:p>
            <a:r>
              <a:rPr lang="ru-RU" sz="1600" b="1" dirty="0">
                <a:solidFill>
                  <a:srgbClr val="FF0000"/>
                </a:solidFill>
                <a:latin typeface="Georgia"/>
              </a:rPr>
              <a:t>Невиновный</a:t>
            </a:r>
            <a:r>
              <a:rPr lang="ru-RU" sz="1600" dirty="0">
                <a:solidFill>
                  <a:srgbClr val="FF0000"/>
                </a:solidFill>
                <a:latin typeface="Georgia"/>
              </a:rPr>
              <a:t> </a:t>
            </a:r>
            <a:r>
              <a:rPr lang="ru-RU" sz="1600" dirty="0">
                <a:solidFill>
                  <a:srgbClr val="333333"/>
                </a:solidFill>
                <a:latin typeface="Georgia"/>
              </a:rPr>
              <a:t>— непричастный к преступлению.</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невиновный человек, старик, юноша. </a:t>
            </a:r>
            <a:endParaRPr lang="ru-RU" sz="1600" b="0" i="0" dirty="0">
              <a:solidFill>
                <a:srgbClr val="333333"/>
              </a:solidFill>
              <a:effectLst/>
              <a:latin typeface="Georgia"/>
            </a:endParaRPr>
          </a:p>
        </p:txBody>
      </p:sp>
      <p:sp>
        <p:nvSpPr>
          <p:cNvPr id="4" name="Прямоугольник 3"/>
          <p:cNvSpPr/>
          <p:nvPr/>
        </p:nvSpPr>
        <p:spPr>
          <a:xfrm>
            <a:off x="339243" y="2518350"/>
            <a:ext cx="3078087"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b="1" dirty="0">
                <a:solidFill>
                  <a:srgbClr val="FF0000"/>
                </a:solidFill>
              </a:rPr>
              <a:t>Обхватить – охватить</a:t>
            </a:r>
          </a:p>
        </p:txBody>
      </p:sp>
      <p:sp>
        <p:nvSpPr>
          <p:cNvPr id="5" name="Прямоугольник 4"/>
          <p:cNvSpPr/>
          <p:nvPr/>
        </p:nvSpPr>
        <p:spPr>
          <a:xfrm>
            <a:off x="323528" y="2887682"/>
            <a:ext cx="8352928" cy="32932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600" b="1" dirty="0">
                <a:solidFill>
                  <a:srgbClr val="333333"/>
                </a:solidFill>
                <a:latin typeface="Georgia"/>
              </a:rPr>
              <a:t>Обхватить</a:t>
            </a:r>
            <a:r>
              <a:rPr lang="ru-RU" sz="1600" dirty="0">
                <a:solidFill>
                  <a:srgbClr val="333333"/>
                </a:solidFill>
                <a:latin typeface="Georgia"/>
              </a:rPr>
              <a:t> — охватить с разных сторон, обнять.</a:t>
            </a:r>
            <a:br>
              <a:rPr lang="ru-RU" sz="1600" dirty="0">
                <a:solidFill>
                  <a:srgbClr val="333333"/>
                </a:solidFill>
                <a:latin typeface="Georgia"/>
              </a:rPr>
            </a:br>
            <a:r>
              <a:rPr lang="ru-RU" sz="1600" dirty="0">
                <a:solidFill>
                  <a:srgbClr val="333333"/>
                </a:solidFill>
                <a:latin typeface="Georgia"/>
              </a:rPr>
              <a:t>Примеры употребления: </a:t>
            </a:r>
            <a:r>
              <a:rPr lang="ru-RU" sz="1600" i="1" dirty="0">
                <a:solidFill>
                  <a:srgbClr val="333333"/>
                </a:solidFill>
                <a:latin typeface="Georgia"/>
              </a:rPr>
              <a:t>обхватить голову руками, сидеть, обхватив колени руками.</a:t>
            </a:r>
            <a:endParaRPr lang="ru-RU" sz="1600" dirty="0">
              <a:solidFill>
                <a:srgbClr val="333333"/>
              </a:solidFill>
              <a:latin typeface="Georgia"/>
            </a:endParaRPr>
          </a:p>
          <a:p>
            <a:r>
              <a:rPr lang="ru-RU" sz="1600" b="1" dirty="0">
                <a:solidFill>
                  <a:srgbClr val="333333"/>
                </a:solidFill>
                <a:latin typeface="Trebuchet MS"/>
              </a:rPr>
              <a:t>Слово-пароним</a:t>
            </a:r>
          </a:p>
          <a:p>
            <a:r>
              <a:rPr lang="ru-RU" sz="1600" b="1" dirty="0">
                <a:solidFill>
                  <a:srgbClr val="333333"/>
                </a:solidFill>
                <a:latin typeface="Georgia"/>
              </a:rPr>
              <a:t>Охватить</a:t>
            </a:r>
            <a:r>
              <a:rPr lang="ru-RU" sz="1600" dirty="0">
                <a:solidFill>
                  <a:srgbClr val="333333"/>
                </a:solidFill>
                <a:latin typeface="Georgia"/>
              </a:rPr>
              <a:t> — 1) обхватить, обнять, 2) расположиться вокруг, поблизости, окружить, 3) распространиться по всей поверхности, по всему пространству, 4) обойти противника с флангов, 5) вовлечь кого-то в какую-либо деятельность, 6) завладеть полностью.</a:t>
            </a:r>
            <a:br>
              <a:rPr lang="ru-RU" sz="1600" dirty="0">
                <a:solidFill>
                  <a:srgbClr val="333333"/>
                </a:solidFill>
                <a:latin typeface="Georgia"/>
              </a:rPr>
            </a:br>
            <a:r>
              <a:rPr lang="ru-RU" sz="1600" dirty="0">
                <a:solidFill>
                  <a:srgbClr val="333333"/>
                </a:solidFill>
                <a:latin typeface="Georgia"/>
              </a:rPr>
              <a:t>Примеры употребления:</a:t>
            </a:r>
            <a:r>
              <a:rPr lang="ru-RU" sz="1600" i="1" dirty="0">
                <a:solidFill>
                  <a:srgbClr val="333333"/>
                </a:solidFill>
                <a:latin typeface="Georgia"/>
              </a:rPr>
              <a:t> бабушка охватила (синонимично: обхватила) руками меня за голову, лес охватил дачу с трёх сторон, степь охватила посёлок со всех сторон, огонь охватил всё здание, меня охватила дрожь, её охватил страх, избирательная компания охватила всю область, перепись населения охватила всю страну, мы охватили немцев с трёх сторон.</a:t>
            </a:r>
            <a:endParaRPr lang="ru-RU" sz="1600" b="0" i="0" dirty="0">
              <a:solidFill>
                <a:srgbClr val="333333"/>
              </a:solidFill>
              <a:effectLst/>
              <a:latin typeface="Georgia"/>
            </a:endParaRPr>
          </a:p>
        </p:txBody>
      </p:sp>
    </p:spTree>
    <p:extLst>
      <p:ext uri="{BB962C8B-B14F-4D97-AF65-F5344CB8AC3E}">
        <p14:creationId xmlns:p14="http://schemas.microsoft.com/office/powerpoint/2010/main" xmlns="" val="213223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646331"/>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Ограничить – отграничить – разграничить </a:t>
            </a:r>
          </a:p>
        </p:txBody>
      </p:sp>
      <p:sp>
        <p:nvSpPr>
          <p:cNvPr id="3" name="Прямоугольник 2"/>
          <p:cNvSpPr/>
          <p:nvPr/>
        </p:nvSpPr>
        <p:spPr>
          <a:xfrm>
            <a:off x="323528" y="620688"/>
            <a:ext cx="8496944" cy="4724370"/>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15000"/>
              </a:lnSpc>
              <a:spcAft>
                <a:spcPts val="1000"/>
              </a:spcAft>
            </a:pPr>
            <a:r>
              <a:rPr lang="ru-RU" sz="2400" b="1" dirty="0">
                <a:solidFill>
                  <a:srgbClr val="FF0000"/>
                </a:solidFill>
                <a:latin typeface="Calibri"/>
                <a:ea typeface="Calibri"/>
                <a:cs typeface="Times New Roman"/>
              </a:rPr>
              <a:t>Ограничить.</a:t>
            </a:r>
            <a:r>
              <a:rPr lang="ru-RU" sz="2400" dirty="0">
                <a:latin typeface="Calibri"/>
                <a:ea typeface="Calibri"/>
                <a:cs typeface="Times New Roman"/>
              </a:rPr>
              <a:t> Поставить в какие-л. границы, рамки; стеснить какими-л. условиями. </a:t>
            </a:r>
            <a:r>
              <a:rPr lang="ru-RU" sz="2400" i="1" dirty="0" smtClean="0">
                <a:latin typeface="Calibri"/>
                <a:ea typeface="Calibri"/>
                <a:cs typeface="Times New Roman"/>
              </a:rPr>
              <a:t>Ограничить в передвижениях по стране.</a:t>
            </a:r>
            <a:endParaRPr lang="ru-RU" sz="2400" dirty="0" smtClean="0">
              <a:latin typeface="Calibri"/>
              <a:ea typeface="Calibri"/>
              <a:cs typeface="Times New Roman"/>
            </a:endParaRPr>
          </a:p>
          <a:p>
            <a:pPr>
              <a:lnSpc>
                <a:spcPct val="115000"/>
              </a:lnSpc>
              <a:spcAft>
                <a:spcPts val="1000"/>
              </a:spcAft>
            </a:pPr>
            <a:r>
              <a:rPr lang="ru-RU" sz="2400" dirty="0" smtClean="0">
                <a:latin typeface="Calibri"/>
                <a:ea typeface="Calibri"/>
                <a:cs typeface="Times New Roman"/>
              </a:rPr>
              <a:t> </a:t>
            </a:r>
            <a:r>
              <a:rPr lang="ru-RU" sz="2400" b="1" dirty="0">
                <a:solidFill>
                  <a:srgbClr val="FF0000"/>
                </a:solidFill>
                <a:latin typeface="Calibri"/>
                <a:ea typeface="Calibri"/>
                <a:cs typeface="Times New Roman"/>
              </a:rPr>
              <a:t>Отграничить.</a:t>
            </a:r>
            <a:r>
              <a:rPr lang="ru-RU" sz="2400" dirty="0">
                <a:latin typeface="Calibri"/>
                <a:ea typeface="Calibri"/>
                <a:cs typeface="Times New Roman"/>
              </a:rPr>
              <a:t> 1)Проведя, установив границу, отделить одно от другого.  </a:t>
            </a:r>
            <a:r>
              <a:rPr lang="ru-RU" sz="2400" i="1" dirty="0" smtClean="0">
                <a:latin typeface="Calibri"/>
                <a:ea typeface="Calibri"/>
                <a:cs typeface="Times New Roman"/>
              </a:rPr>
              <a:t>Отграничить рвом.</a:t>
            </a:r>
            <a:r>
              <a:rPr lang="ru-RU" sz="2400" dirty="0" smtClean="0">
                <a:latin typeface="Calibri"/>
                <a:ea typeface="Calibri"/>
                <a:cs typeface="Times New Roman"/>
              </a:rPr>
              <a:t>2</a:t>
            </a:r>
            <a:r>
              <a:rPr lang="ru-RU" sz="2400" dirty="0">
                <a:latin typeface="Calibri"/>
                <a:ea typeface="Calibri"/>
                <a:cs typeface="Times New Roman"/>
              </a:rPr>
              <a:t>) Установив различия между чем-л., отделить, обособить</a:t>
            </a:r>
            <a:r>
              <a:rPr lang="ru-RU" sz="2400" dirty="0" smtClean="0">
                <a:latin typeface="Calibri"/>
                <a:ea typeface="Calibri"/>
                <a:cs typeface="Times New Roman"/>
              </a:rPr>
              <a:t>.</a:t>
            </a:r>
          </a:p>
          <a:p>
            <a:pPr>
              <a:lnSpc>
                <a:spcPct val="115000"/>
              </a:lnSpc>
              <a:spcAft>
                <a:spcPts val="1000"/>
              </a:spcAft>
            </a:pPr>
            <a:r>
              <a:rPr lang="ru-RU" sz="2400" b="1" dirty="0" smtClean="0">
                <a:solidFill>
                  <a:srgbClr val="FF0000"/>
                </a:solidFill>
                <a:latin typeface="Calibri"/>
                <a:ea typeface="Calibri"/>
                <a:cs typeface="Times New Roman"/>
              </a:rPr>
              <a:t>Разграничить</a:t>
            </a:r>
            <a:r>
              <a:rPr lang="ru-RU" sz="2400" b="1" dirty="0">
                <a:solidFill>
                  <a:srgbClr val="FF0000"/>
                </a:solidFill>
                <a:latin typeface="Calibri"/>
                <a:ea typeface="Calibri"/>
                <a:cs typeface="Times New Roman"/>
              </a:rPr>
              <a:t>.</a:t>
            </a:r>
            <a:r>
              <a:rPr lang="ru-RU" sz="2400" dirty="0">
                <a:latin typeface="Calibri"/>
                <a:ea typeface="Calibri"/>
                <a:cs typeface="Times New Roman"/>
              </a:rPr>
              <a:t>   Разделить, обозначив, установив границы; размежевать. </a:t>
            </a:r>
            <a:r>
              <a:rPr lang="ru-RU" sz="2400" i="1" dirty="0">
                <a:latin typeface="Calibri"/>
                <a:ea typeface="Calibri"/>
                <a:cs typeface="Times New Roman"/>
              </a:rPr>
              <a:t>Разграничить районы. Разграничить земли.</a:t>
            </a:r>
            <a:r>
              <a:rPr lang="ru-RU" sz="2400" dirty="0">
                <a:latin typeface="Calibri"/>
                <a:ea typeface="Calibri"/>
                <a:cs typeface="Times New Roman"/>
              </a:rPr>
              <a:t> </a:t>
            </a:r>
            <a:endParaRPr lang="ru-RU" sz="2400" dirty="0" smtClean="0">
              <a:latin typeface="Calibri"/>
              <a:ea typeface="Calibri"/>
              <a:cs typeface="Times New Roman"/>
            </a:endParaRPr>
          </a:p>
          <a:p>
            <a:pPr>
              <a:lnSpc>
                <a:spcPct val="115000"/>
              </a:lnSpc>
              <a:spcAft>
                <a:spcPts val="1000"/>
              </a:spcAft>
            </a:pPr>
            <a:r>
              <a:rPr lang="ru-RU" sz="2400" dirty="0" smtClean="0">
                <a:latin typeface="Calibri"/>
                <a:ea typeface="Calibri"/>
                <a:cs typeface="Times New Roman"/>
              </a:rPr>
              <a:t>2</a:t>
            </a:r>
            <a:r>
              <a:rPr lang="ru-RU" sz="2400" dirty="0">
                <a:latin typeface="Calibri"/>
                <a:ea typeface="Calibri"/>
                <a:cs typeface="Times New Roman"/>
              </a:rPr>
              <a:t>. перен. Определив, обособить, отделить друг от друга. </a:t>
            </a:r>
            <a:r>
              <a:rPr lang="ru-RU" sz="2400" i="1" dirty="0">
                <a:latin typeface="Calibri"/>
                <a:ea typeface="Calibri"/>
                <a:cs typeface="Times New Roman"/>
              </a:rPr>
              <a:t>Разграничить понятия. Разграничить обязанности.</a:t>
            </a:r>
            <a:endParaRPr lang="ru-RU" sz="2400" dirty="0">
              <a:effectLst/>
              <a:latin typeface="Calibri"/>
              <a:ea typeface="Calibri"/>
              <a:cs typeface="Times New Roman"/>
            </a:endParaRPr>
          </a:p>
        </p:txBody>
      </p:sp>
    </p:spTree>
    <p:extLst>
      <p:ext uri="{BB962C8B-B14F-4D97-AF65-F5344CB8AC3E}">
        <p14:creationId xmlns:p14="http://schemas.microsoft.com/office/powerpoint/2010/main" xmlns="" val="46742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4908716" cy="369332"/>
          </a:xfrm>
          <a:prstGeom prst="rect">
            <a:avLst/>
          </a:prstGeom>
        </p:spPr>
        <p:txBody>
          <a:bodyPr wrap="none">
            <a:spAutoFit/>
          </a:bodyPr>
          <a:lstStyle/>
          <a:p>
            <a:r>
              <a:rPr lang="ru-RU" b="1" dirty="0" smtClean="0"/>
              <a:t>Благодарный – благодарственный </a:t>
            </a:r>
            <a:endParaRPr lang="ru-RU" b="1" dirty="0"/>
          </a:p>
        </p:txBody>
      </p:sp>
      <p:sp>
        <p:nvSpPr>
          <p:cNvPr id="3" name="Прямоугольник 2"/>
          <p:cNvSpPr/>
          <p:nvPr/>
        </p:nvSpPr>
        <p:spPr>
          <a:xfrm>
            <a:off x="395536" y="846004"/>
            <a:ext cx="8568952" cy="5632311"/>
          </a:xfrm>
          <a:prstGeom prst="rect">
            <a:avLst/>
          </a:prstGeom>
        </p:spPr>
        <p:txBody>
          <a:bodyPr wrap="square">
            <a:spAutoFit/>
          </a:bodyPr>
          <a:lstStyle/>
          <a:p>
            <a:r>
              <a:rPr lang="ru-RU" dirty="0" smtClean="0"/>
              <a:t>БЛАГОДАРНЫЙ. 1. Чувствующий или выражающий признательность. Синоним: признательный. 2. перен. Позволяющий ожидать хорошие результаты, оправдывающий затраченные силы, средства. </a:t>
            </a:r>
            <a:r>
              <a:rPr lang="ru-RU" i="1" dirty="0" err="1" smtClean="0">
                <a:solidFill>
                  <a:srgbClr val="002060"/>
                </a:solidFill>
              </a:rPr>
              <a:t>Благодарн|ый</a:t>
            </a:r>
            <a:r>
              <a:rPr lang="ru-RU" i="1" dirty="0" smtClean="0">
                <a:solidFill>
                  <a:srgbClr val="002060"/>
                </a:solidFill>
              </a:rPr>
              <a:t>: 1) ~</a:t>
            </a:r>
            <a:r>
              <a:rPr lang="ru-RU" i="1" dirty="0" err="1" smtClean="0">
                <a:solidFill>
                  <a:srgbClr val="002060"/>
                </a:solidFill>
              </a:rPr>
              <a:t>ый</a:t>
            </a:r>
            <a:r>
              <a:rPr lang="ru-RU" i="1" dirty="0" smtClean="0">
                <a:solidFill>
                  <a:srgbClr val="002060"/>
                </a:solidFill>
              </a:rPr>
              <a:t> человек, народ, взгляд; ~</a:t>
            </a:r>
            <a:r>
              <a:rPr lang="ru-RU" i="1" dirty="0" err="1" smtClean="0">
                <a:solidFill>
                  <a:srgbClr val="002060"/>
                </a:solidFill>
              </a:rPr>
              <a:t>ое</a:t>
            </a:r>
            <a:r>
              <a:rPr lang="ru-RU" i="1" dirty="0" smtClean="0">
                <a:solidFill>
                  <a:srgbClr val="002060"/>
                </a:solidFill>
              </a:rPr>
              <a:t> выражение лица; ~</a:t>
            </a:r>
            <a:r>
              <a:rPr lang="ru-RU" i="1" dirty="0" err="1" smtClean="0">
                <a:solidFill>
                  <a:srgbClr val="002060"/>
                </a:solidFill>
              </a:rPr>
              <a:t>ый</a:t>
            </a:r>
            <a:r>
              <a:rPr lang="ru-RU" i="1" dirty="0" smtClean="0">
                <a:solidFill>
                  <a:srgbClr val="002060"/>
                </a:solidFill>
              </a:rPr>
              <a:t> порыв; ~</a:t>
            </a:r>
            <a:r>
              <a:rPr lang="ru-RU" i="1" dirty="0" err="1" smtClean="0">
                <a:solidFill>
                  <a:srgbClr val="002060"/>
                </a:solidFill>
              </a:rPr>
              <a:t>ое</a:t>
            </a:r>
            <a:r>
              <a:rPr lang="ru-RU" i="1" dirty="0" smtClean="0">
                <a:solidFill>
                  <a:srgbClr val="002060"/>
                </a:solidFill>
              </a:rPr>
              <a:t> чувство, воспоминание; 2) ~</a:t>
            </a:r>
            <a:r>
              <a:rPr lang="ru-RU" i="1" dirty="0" err="1" smtClean="0">
                <a:solidFill>
                  <a:srgbClr val="002060"/>
                </a:solidFill>
              </a:rPr>
              <a:t>ая</a:t>
            </a:r>
            <a:r>
              <a:rPr lang="ru-RU" i="1" dirty="0" smtClean="0">
                <a:solidFill>
                  <a:srgbClr val="002060"/>
                </a:solidFill>
              </a:rPr>
              <a:t> тема, почва; ~</a:t>
            </a:r>
            <a:r>
              <a:rPr lang="ru-RU" i="1" dirty="0" err="1" smtClean="0">
                <a:solidFill>
                  <a:srgbClr val="002060"/>
                </a:solidFill>
              </a:rPr>
              <a:t>ый</a:t>
            </a:r>
            <a:r>
              <a:rPr lang="ru-RU" i="1" dirty="0" smtClean="0">
                <a:solidFill>
                  <a:srgbClr val="002060"/>
                </a:solidFill>
              </a:rPr>
              <a:t> материал. Маша с таким ясным и благодарным лицом пошла навстречу </a:t>
            </a:r>
            <a:r>
              <a:rPr lang="ru-RU" i="1" dirty="0" err="1" smtClean="0">
                <a:solidFill>
                  <a:srgbClr val="002060"/>
                </a:solidFill>
              </a:rPr>
              <a:t>Кистеру</a:t>
            </a:r>
            <a:r>
              <a:rPr lang="ru-RU" i="1" dirty="0" smtClean="0">
                <a:solidFill>
                  <a:srgbClr val="002060"/>
                </a:solidFill>
              </a:rPr>
              <a:t>,  что у него сердце забилось от радости. И. Тургенев. Бретёр. В низком порыве благодарной откровенности я тут же выложил все Витькины секреты. </a:t>
            </a:r>
            <a:r>
              <a:rPr lang="ru-RU" i="1" dirty="0" err="1" smtClean="0">
                <a:solidFill>
                  <a:srgbClr val="002060"/>
                </a:solidFill>
              </a:rPr>
              <a:t>Ю.Нагибин</a:t>
            </a:r>
            <a:r>
              <a:rPr lang="ru-RU" i="1" dirty="0" smtClean="0">
                <a:solidFill>
                  <a:srgbClr val="002060"/>
                </a:solidFill>
              </a:rPr>
              <a:t>. Эхо. Лечение открытых переломов с применением антибиотиков - более благодарная форма лечения, чем без их применения. </a:t>
            </a:r>
          </a:p>
          <a:p>
            <a:r>
              <a:rPr lang="ru-RU" dirty="0" smtClean="0"/>
              <a:t>БЛАГОДАРСТВЕННЫЙ (устар.). только с </a:t>
            </a:r>
            <a:r>
              <a:rPr lang="ru-RU" dirty="0" err="1" smtClean="0"/>
              <a:t>неодуш</a:t>
            </a:r>
            <a:r>
              <a:rPr lang="ru-RU" dirty="0" smtClean="0"/>
              <a:t>. сущ. Содержащий, заключающий в себе благодарность, </a:t>
            </a:r>
            <a:r>
              <a:rPr lang="ru-RU" i="1" dirty="0" err="1" smtClean="0"/>
              <a:t>признательность.Благодарственн|ый</a:t>
            </a:r>
            <a:r>
              <a:rPr lang="ru-RU" i="1" dirty="0" smtClean="0"/>
              <a:t>: ~</a:t>
            </a:r>
            <a:r>
              <a:rPr lang="ru-RU" i="1" dirty="0" err="1" smtClean="0"/>
              <a:t>ое</a:t>
            </a:r>
            <a:r>
              <a:rPr lang="ru-RU" i="1" dirty="0" smtClean="0"/>
              <a:t> письмо; ~</a:t>
            </a:r>
            <a:r>
              <a:rPr lang="ru-RU" i="1" dirty="0" err="1" smtClean="0"/>
              <a:t>ая</a:t>
            </a:r>
            <a:r>
              <a:rPr lang="ru-RU" i="1" dirty="0" smtClean="0"/>
              <a:t> телеграмма; ~</a:t>
            </a:r>
            <a:r>
              <a:rPr lang="ru-RU" i="1" dirty="0" err="1" smtClean="0"/>
              <a:t>ые</a:t>
            </a:r>
            <a:r>
              <a:rPr lang="ru-RU" i="1" dirty="0" smtClean="0"/>
              <a:t> слова, выражения. Когда дошли до края, мы оба с отцом сказали обычное "бог на помощь!" и получили обыкновенный благодарственный ответ многих женских голосов. </a:t>
            </a:r>
            <a:r>
              <a:rPr lang="ru-RU" i="1" dirty="0" err="1" smtClean="0"/>
              <a:t>С.Аксаков</a:t>
            </a:r>
            <a:r>
              <a:rPr lang="ru-RU" i="1" dirty="0" smtClean="0"/>
              <a:t>. Семейная хроника. 14/26 марта Тургенев из Парижа написал И. А. Гончарову благодарственное письмо - - -. А. Розанов. Полина Виардо-Гарсиа.</a:t>
            </a:r>
            <a:endParaRPr lang="ru-RU" i="1" dirty="0"/>
          </a:p>
        </p:txBody>
      </p:sp>
    </p:spTree>
    <p:extLst>
      <p:ext uri="{BB962C8B-B14F-4D97-AF65-F5344CB8AC3E}">
        <p14:creationId xmlns:p14="http://schemas.microsoft.com/office/powerpoint/2010/main" xmlns="" val="18707840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ru-RU" b="1" dirty="0">
                <a:solidFill>
                  <a:srgbClr val="FF0000"/>
                </a:solidFill>
              </a:rPr>
              <a:t>Оклик – отклик </a:t>
            </a:r>
          </a:p>
        </p:txBody>
      </p:sp>
      <p:sp>
        <p:nvSpPr>
          <p:cNvPr id="3" name="Прямоугольник 2"/>
          <p:cNvSpPr/>
          <p:nvPr/>
        </p:nvSpPr>
        <p:spPr>
          <a:xfrm>
            <a:off x="323528" y="620688"/>
            <a:ext cx="8496944" cy="5021567"/>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15000"/>
              </a:lnSpc>
              <a:spcAft>
                <a:spcPts val="1000"/>
              </a:spcAft>
            </a:pPr>
            <a:r>
              <a:rPr lang="ru-RU" sz="2000" b="1" dirty="0">
                <a:solidFill>
                  <a:srgbClr val="FF0000"/>
                </a:solidFill>
                <a:ea typeface="Calibri"/>
                <a:cs typeface="Times New Roman"/>
              </a:rPr>
              <a:t>Оклик </a:t>
            </a:r>
            <a:r>
              <a:rPr lang="ru-RU" sz="2000" dirty="0">
                <a:ea typeface="Calibri"/>
                <a:cs typeface="Times New Roman"/>
              </a:rPr>
              <a:t>. Возглас, которым окликают кого-либо, привлекают чьё-либо внимание, останавливают. </a:t>
            </a:r>
            <a:r>
              <a:rPr lang="ru-RU" sz="2000" i="1" dirty="0" smtClean="0">
                <a:ea typeface="Calibri"/>
                <a:cs typeface="Times New Roman"/>
              </a:rPr>
              <a:t>Отозваться на оклик</a:t>
            </a:r>
            <a:endParaRPr lang="ru-RU" sz="2000" dirty="0" smtClean="0">
              <a:ea typeface="Calibri"/>
              <a:cs typeface="Times New Roman"/>
            </a:endParaRPr>
          </a:p>
          <a:p>
            <a:r>
              <a:rPr lang="ru-RU" sz="2000" b="1" dirty="0" smtClean="0">
                <a:solidFill>
                  <a:srgbClr val="FF0000"/>
                </a:solidFill>
              </a:rPr>
              <a:t>Отклик.</a:t>
            </a:r>
            <a:r>
              <a:rPr lang="ru-RU" sz="2000" b="1" dirty="0" smtClean="0">
                <a:solidFill>
                  <a:srgbClr val="000000"/>
                </a:solidFill>
              </a:rPr>
              <a:t> 1</a:t>
            </a:r>
            <a:r>
              <a:rPr lang="ru-RU" sz="2000" b="1" dirty="0">
                <a:solidFill>
                  <a:srgbClr val="000000"/>
                </a:solidFill>
              </a:rPr>
              <a:t>.</a:t>
            </a:r>
            <a:r>
              <a:rPr lang="ru-RU" sz="2000" dirty="0">
                <a:solidFill>
                  <a:srgbClr val="000000"/>
                </a:solidFill>
              </a:rPr>
              <a:t> Ответ на зов. </a:t>
            </a:r>
            <a:r>
              <a:rPr lang="ru-RU" sz="2000" i="1" dirty="0">
                <a:solidFill>
                  <a:srgbClr val="000000"/>
                </a:solidFill>
              </a:rPr>
              <a:t>«На всякий звук свой отклик в воздухе пустом родишь ты вдруг.»</a:t>
            </a:r>
            <a:r>
              <a:rPr lang="ru-RU" sz="2000" dirty="0">
                <a:solidFill>
                  <a:srgbClr val="000000"/>
                </a:solidFill>
              </a:rPr>
              <a:t> </a:t>
            </a:r>
            <a:r>
              <a:rPr lang="ru-RU" sz="2000" i="1" dirty="0">
                <a:solidFill>
                  <a:srgbClr val="708090"/>
                </a:solidFill>
              </a:rPr>
              <a:t>Пушкин</a:t>
            </a:r>
            <a:r>
              <a:rPr lang="ru-RU" sz="2000" dirty="0">
                <a:solidFill>
                  <a:srgbClr val="000000"/>
                </a:solidFill>
              </a:rPr>
              <a:t>.</a:t>
            </a:r>
          </a:p>
          <a:p>
            <a:r>
              <a:rPr lang="ru-RU" sz="2000" b="1" dirty="0">
                <a:solidFill>
                  <a:srgbClr val="000000"/>
                </a:solidFill>
              </a:rPr>
              <a:t>2.</a:t>
            </a:r>
            <a:r>
              <a:rPr lang="ru-RU" sz="2000" dirty="0">
                <a:solidFill>
                  <a:srgbClr val="000000"/>
                </a:solidFill>
              </a:rPr>
              <a:t> перен. Отзывчивое, сочувственное отношение, выражение солидарности. </a:t>
            </a:r>
            <a:r>
              <a:rPr lang="ru-RU" sz="2000" i="1" dirty="0">
                <a:solidFill>
                  <a:srgbClr val="000000"/>
                </a:solidFill>
              </a:rPr>
              <a:t>«Призыв генералов к бунту не нашел отклика среди солдат и матросов испанской армии…»</a:t>
            </a:r>
            <a:r>
              <a:rPr lang="ru-RU" sz="2000" dirty="0">
                <a:solidFill>
                  <a:srgbClr val="000000"/>
                </a:solidFill>
              </a:rPr>
              <a:t> </a:t>
            </a:r>
            <a:r>
              <a:rPr lang="ru-RU" sz="2000" i="1" dirty="0">
                <a:solidFill>
                  <a:srgbClr val="708090"/>
                </a:solidFill>
              </a:rPr>
              <a:t>Ленин</a:t>
            </a:r>
            <a:r>
              <a:rPr lang="ru-RU" sz="2000" dirty="0">
                <a:solidFill>
                  <a:srgbClr val="000000"/>
                </a:solidFill>
              </a:rPr>
              <a:t> (о генералах-фашистах).</a:t>
            </a:r>
          </a:p>
          <a:p>
            <a:r>
              <a:rPr lang="ru-RU" sz="2000" dirty="0">
                <a:solidFill>
                  <a:srgbClr val="000000"/>
                </a:solidFill>
              </a:rPr>
              <a:t>|| перен. Оценка, отзывы общественности, прессы о каких-нибудь событиях. Юбилей Пушкина вызвал отклики во всем мире.</a:t>
            </a:r>
          </a:p>
          <a:p>
            <a:r>
              <a:rPr lang="ru-RU" sz="2000" b="1" dirty="0">
                <a:solidFill>
                  <a:srgbClr val="000000"/>
                </a:solidFill>
              </a:rPr>
              <a:t>3.</a:t>
            </a:r>
            <a:r>
              <a:rPr lang="ru-RU" sz="2000" dirty="0">
                <a:solidFill>
                  <a:srgbClr val="000000"/>
                </a:solidFill>
              </a:rPr>
              <a:t> перен. Последствие, явление, обусловленное и вызванное другим явлением. В пьесе много откликов событий недавнего прошлого.</a:t>
            </a:r>
          </a:p>
          <a:p>
            <a:pPr>
              <a:lnSpc>
                <a:spcPct val="115000"/>
              </a:lnSpc>
              <a:spcAft>
                <a:spcPts val="1000"/>
              </a:spcAft>
            </a:pPr>
            <a:endParaRPr lang="ru-RU" sz="2400" dirty="0">
              <a:effectLst/>
              <a:latin typeface="Calibri"/>
              <a:ea typeface="Calibri"/>
              <a:cs typeface="Times New Roman"/>
            </a:endParaRPr>
          </a:p>
        </p:txBody>
      </p:sp>
    </p:spTree>
    <p:extLst>
      <p:ext uri="{BB962C8B-B14F-4D97-AF65-F5344CB8AC3E}">
        <p14:creationId xmlns:p14="http://schemas.microsoft.com/office/powerpoint/2010/main" xmlns="" val="285196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5688632"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ru-RU" b="1" dirty="0">
                <a:solidFill>
                  <a:srgbClr val="FF0000"/>
                </a:solidFill>
              </a:rPr>
              <a:t>Отличие – различие </a:t>
            </a:r>
          </a:p>
        </p:txBody>
      </p:sp>
      <p:sp>
        <p:nvSpPr>
          <p:cNvPr id="3" name="Прямоугольник 2"/>
          <p:cNvSpPr/>
          <p:nvPr/>
        </p:nvSpPr>
        <p:spPr>
          <a:xfrm>
            <a:off x="323528" y="620688"/>
            <a:ext cx="8496944" cy="4524315"/>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2400" b="1" dirty="0">
                <a:solidFill>
                  <a:srgbClr val="FF0000"/>
                </a:solidFill>
                <a:latin typeface="Georgia"/>
              </a:rPr>
              <a:t>Отличие</a:t>
            </a:r>
            <a:r>
              <a:rPr lang="ru-RU" sz="2400" dirty="0">
                <a:solidFill>
                  <a:srgbClr val="FF0000"/>
                </a:solidFill>
                <a:latin typeface="Georgia"/>
              </a:rPr>
              <a:t> </a:t>
            </a:r>
            <a:r>
              <a:rPr lang="ru-RU" sz="2400" dirty="0">
                <a:solidFill>
                  <a:srgbClr val="333333"/>
                </a:solidFill>
                <a:latin typeface="Georgia"/>
              </a:rPr>
              <a:t>— 1) признак, создающий разницу, 2) заслуга (устар.), 3) знак, звание, грамота и т.п. показатели признания чьих-либо заслуг.</a:t>
            </a:r>
            <a:br>
              <a:rPr lang="ru-RU" sz="2400" dirty="0">
                <a:solidFill>
                  <a:srgbClr val="333333"/>
                </a:solidFill>
                <a:latin typeface="Georgia"/>
              </a:rPr>
            </a:br>
            <a:r>
              <a:rPr lang="ru-RU" sz="2400" dirty="0">
                <a:solidFill>
                  <a:srgbClr val="333333"/>
                </a:solidFill>
                <a:latin typeface="Georgia"/>
              </a:rPr>
              <a:t>Примеры употребления:</a:t>
            </a:r>
            <a:r>
              <a:rPr lang="ru-RU" sz="2400" i="1" dirty="0">
                <a:solidFill>
                  <a:srgbClr val="333333"/>
                </a:solidFill>
                <a:latin typeface="Georgia"/>
              </a:rPr>
              <a:t> понять отличие, уловить отличие, боевые отличия, окончить университет с отличием.</a:t>
            </a:r>
            <a:br>
              <a:rPr lang="ru-RU" sz="2400" i="1" dirty="0">
                <a:solidFill>
                  <a:srgbClr val="333333"/>
                </a:solidFill>
                <a:latin typeface="Georgia"/>
              </a:rPr>
            </a:br>
            <a:endParaRPr lang="ru-RU" sz="2400" dirty="0">
              <a:solidFill>
                <a:srgbClr val="333333"/>
              </a:solidFill>
              <a:latin typeface="Georgia"/>
            </a:endParaRPr>
          </a:p>
          <a:p>
            <a:r>
              <a:rPr lang="ru-RU" sz="2400" b="1" dirty="0">
                <a:solidFill>
                  <a:srgbClr val="333333"/>
                </a:solidFill>
                <a:latin typeface="Trebuchet MS"/>
              </a:rPr>
              <a:t>Слово-пароним</a:t>
            </a:r>
          </a:p>
          <a:p>
            <a:r>
              <a:rPr lang="ru-RU" sz="2400" b="1" dirty="0">
                <a:solidFill>
                  <a:srgbClr val="FF0000"/>
                </a:solidFill>
                <a:latin typeface="Georgia"/>
              </a:rPr>
              <a:t>Различие</a:t>
            </a:r>
            <a:r>
              <a:rPr lang="ru-RU" sz="2400" dirty="0">
                <a:solidFill>
                  <a:srgbClr val="333333"/>
                </a:solidFill>
                <a:latin typeface="Georgia"/>
              </a:rPr>
              <a:t> — 1) разница, несходство.</a:t>
            </a:r>
            <a:br>
              <a:rPr lang="ru-RU" sz="2400" dirty="0">
                <a:solidFill>
                  <a:srgbClr val="333333"/>
                </a:solidFill>
                <a:latin typeface="Georgia"/>
              </a:rPr>
            </a:br>
            <a:r>
              <a:rPr lang="ru-RU" sz="2400" dirty="0">
                <a:solidFill>
                  <a:srgbClr val="333333"/>
                </a:solidFill>
                <a:latin typeface="Georgia"/>
              </a:rPr>
              <a:t>Примеры употребления: </a:t>
            </a:r>
            <a:r>
              <a:rPr lang="ru-RU" sz="2400" i="1" dirty="0">
                <a:solidFill>
                  <a:srgbClr val="333333"/>
                </a:solidFill>
                <a:latin typeface="Georgia"/>
              </a:rPr>
              <a:t>различие между нами, различие между лирическим героем и автором, различие между фотографией и картиной. </a:t>
            </a:r>
            <a:endParaRPr lang="ru-RU" sz="2400" b="0" i="0" dirty="0">
              <a:solidFill>
                <a:srgbClr val="333333"/>
              </a:solidFill>
              <a:effectLst/>
              <a:latin typeface="Georgia"/>
            </a:endParaRPr>
          </a:p>
        </p:txBody>
      </p:sp>
    </p:spTree>
    <p:extLst>
      <p:ext uri="{BB962C8B-B14F-4D97-AF65-F5344CB8AC3E}">
        <p14:creationId xmlns:p14="http://schemas.microsoft.com/office/powerpoint/2010/main" xmlns="" val="51630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705678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Предоставить – представить </a:t>
            </a:r>
          </a:p>
        </p:txBody>
      </p:sp>
      <p:sp>
        <p:nvSpPr>
          <p:cNvPr id="3" name="Прямоугольник 2"/>
          <p:cNvSpPr/>
          <p:nvPr/>
        </p:nvSpPr>
        <p:spPr>
          <a:xfrm>
            <a:off x="323528" y="620688"/>
            <a:ext cx="8640960" cy="6088590"/>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15000"/>
              </a:lnSpc>
              <a:spcAft>
                <a:spcPts val="1000"/>
              </a:spcAft>
            </a:pPr>
            <a:r>
              <a:rPr lang="ru-RU" sz="2000" b="1" dirty="0">
                <a:solidFill>
                  <a:srgbClr val="FF0000"/>
                </a:solidFill>
                <a:latin typeface="Calibri"/>
                <a:ea typeface="Calibri"/>
                <a:cs typeface="Times New Roman"/>
              </a:rPr>
              <a:t>Предоставить.</a:t>
            </a:r>
            <a:r>
              <a:rPr lang="ru-RU" sz="2000" dirty="0">
                <a:latin typeface="Calibri"/>
                <a:ea typeface="Calibri"/>
                <a:cs typeface="Times New Roman"/>
              </a:rPr>
              <a:t> 1.Дать возможность кому-л. обладать, распоряжаться, пользоваться чем-л. </a:t>
            </a:r>
            <a:r>
              <a:rPr lang="ru-RU" sz="2000" i="1" dirty="0">
                <a:latin typeface="Calibri"/>
                <a:ea typeface="Calibri"/>
                <a:cs typeface="Times New Roman"/>
              </a:rPr>
              <a:t>Предоставить отпуск. Предоставить время для тренировки. Предоставить </a:t>
            </a:r>
            <a:r>
              <a:rPr lang="ru-RU" sz="2000" i="1" dirty="0" smtClean="0">
                <a:latin typeface="Calibri"/>
                <a:ea typeface="Calibri"/>
                <a:cs typeface="Times New Roman"/>
              </a:rPr>
              <a:t>слово. </a:t>
            </a:r>
            <a:r>
              <a:rPr lang="ru-RU" sz="2000" dirty="0" smtClean="0">
                <a:latin typeface="Calibri"/>
                <a:ea typeface="Calibri"/>
                <a:cs typeface="Times New Roman"/>
              </a:rPr>
              <a:t>2</a:t>
            </a:r>
            <a:r>
              <a:rPr lang="ru-RU" sz="2000" dirty="0">
                <a:latin typeface="Calibri"/>
                <a:ea typeface="Calibri"/>
                <a:cs typeface="Times New Roman"/>
              </a:rPr>
              <a:t>. также с неопр. Дать возможность кому-л. делать или сделать что-л. Поручить кому-л., возложить на кого-л. исполнение какого-л. дела. Предоставить самому (самим) себе</a:t>
            </a:r>
            <a:r>
              <a:rPr lang="ru-RU" sz="2000" i="1" dirty="0">
                <a:latin typeface="Calibri"/>
                <a:ea typeface="Calibri"/>
                <a:cs typeface="Times New Roman"/>
              </a:rPr>
              <a:t>. </a:t>
            </a:r>
            <a:r>
              <a:rPr lang="ru-RU" sz="2000" dirty="0">
                <a:latin typeface="Calibri"/>
                <a:ea typeface="Calibri"/>
                <a:cs typeface="Times New Roman"/>
              </a:rPr>
              <a:t>Дать возможность поступать самостоятельно, по своему усмотрению.                                                   </a:t>
            </a:r>
            <a:r>
              <a:rPr lang="ru-RU" sz="2000" b="1" dirty="0">
                <a:solidFill>
                  <a:srgbClr val="FF0000"/>
                </a:solidFill>
                <a:latin typeface="Calibri"/>
                <a:ea typeface="Calibri"/>
                <a:cs typeface="Times New Roman"/>
              </a:rPr>
              <a:t> Представить .</a:t>
            </a:r>
            <a:r>
              <a:rPr lang="ru-RU" sz="2000" dirty="0">
                <a:latin typeface="Calibri"/>
                <a:ea typeface="Calibri"/>
                <a:cs typeface="Times New Roman"/>
              </a:rPr>
              <a:t>  1. Предъявить, сообщить что-либо кому-либо. 2. Познакомить с кем-либо, дать возможность ознакомиться с чем-либо. 3. Признав достойным чего-либо, ходатайствовать о чём-либо (о награде, повышении по службе и т. п.). 4. Воспроизвести в мыслях, вообразить кого-что-либо (обычно со словом «себе»). 5. Изобразить, показать кого-что-либо. Представить: </a:t>
            </a:r>
            <a:r>
              <a:rPr lang="ru-RU" sz="2000" i="1" dirty="0">
                <a:latin typeface="Calibri"/>
                <a:ea typeface="Calibri"/>
                <a:cs typeface="Times New Roman"/>
              </a:rPr>
              <a:t>1) ~ документы, отчёт, заключение, факты, доказательства, список, справку, рукопись; 2) ~ гостя, нового сотрудника, дебютанта, научный труд, характеристику; 3) ~ к награде, к званию, на соискание премии; 4) ~ мысленно; ~ интересную картину; ~ пейзаж; ~ сложность задачи; 5) ~ сцену из спектакля; ~ чью-либо походку; ~ кого-либо шутником, героем; ~ что-либо пустяком; ~ что-либо или кого-либо в смешном виде.</a:t>
            </a:r>
            <a:endParaRPr lang="ru-RU" sz="2000" dirty="0">
              <a:effectLst/>
              <a:latin typeface="Calibri"/>
              <a:ea typeface="Calibri"/>
              <a:cs typeface="Times New Roman"/>
            </a:endParaRPr>
          </a:p>
        </p:txBody>
      </p:sp>
    </p:spTree>
    <p:extLst>
      <p:ext uri="{BB962C8B-B14F-4D97-AF65-F5344CB8AC3E}">
        <p14:creationId xmlns:p14="http://schemas.microsoft.com/office/powerpoint/2010/main" xmlns="" val="3779511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7056784" cy="369332"/>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b="1" dirty="0">
                <a:solidFill>
                  <a:srgbClr val="FF0000"/>
                </a:solidFill>
              </a:rPr>
              <a:t>Сравнимый – сравнительный </a:t>
            </a:r>
          </a:p>
        </p:txBody>
      </p:sp>
      <p:sp>
        <p:nvSpPr>
          <p:cNvPr id="3" name="Прямоугольник 2"/>
          <p:cNvSpPr/>
          <p:nvPr/>
        </p:nvSpPr>
        <p:spPr>
          <a:xfrm>
            <a:off x="323528" y="620688"/>
            <a:ext cx="8640960" cy="6009466"/>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15000"/>
              </a:lnSpc>
              <a:spcAft>
                <a:spcPts val="1000"/>
              </a:spcAft>
            </a:pPr>
            <a:r>
              <a:rPr lang="ru-RU" sz="2800" b="1" dirty="0">
                <a:solidFill>
                  <a:srgbClr val="FF0000"/>
                </a:solidFill>
                <a:latin typeface="Calibri"/>
                <a:ea typeface="Calibri"/>
                <a:cs typeface="Times New Roman"/>
              </a:rPr>
              <a:t>Сравнимый.</a:t>
            </a:r>
            <a:r>
              <a:rPr lang="ru-RU" sz="2800" dirty="0">
                <a:latin typeface="Calibri"/>
                <a:ea typeface="Calibri"/>
                <a:cs typeface="Times New Roman"/>
              </a:rPr>
              <a:t> Такой, который можно сравнивать, сопоставлять с чем-л.  – </a:t>
            </a:r>
            <a:r>
              <a:rPr lang="ru-RU" sz="2800" b="1" dirty="0">
                <a:solidFill>
                  <a:srgbClr val="FF0000"/>
                </a:solidFill>
                <a:latin typeface="Calibri"/>
                <a:ea typeface="Calibri"/>
                <a:cs typeface="Times New Roman"/>
              </a:rPr>
              <a:t>Сравнительный</a:t>
            </a:r>
            <a:r>
              <a:rPr lang="ru-RU" sz="2800" b="1" dirty="0">
                <a:latin typeface="Calibri"/>
                <a:ea typeface="Calibri"/>
                <a:cs typeface="Times New Roman"/>
              </a:rPr>
              <a:t>.</a:t>
            </a:r>
            <a:r>
              <a:rPr lang="ru-RU" sz="2800" dirty="0">
                <a:latin typeface="Calibri"/>
                <a:ea typeface="Calibri"/>
                <a:cs typeface="Times New Roman"/>
              </a:rPr>
              <a:t>   Основанный на сравнении, на установлении соотношений между различными явлениями путем сопоставления их. </a:t>
            </a:r>
            <a:r>
              <a:rPr lang="ru-RU" sz="2800" i="1" dirty="0">
                <a:latin typeface="Calibri"/>
                <a:ea typeface="Calibri"/>
                <a:cs typeface="Times New Roman"/>
              </a:rPr>
              <a:t>Сравнительный метод исследования. Сравнительная анатомия. Сравнительное изучение славянских языков.</a:t>
            </a:r>
            <a:r>
              <a:rPr lang="ru-RU" sz="2800" dirty="0">
                <a:latin typeface="Calibri"/>
                <a:ea typeface="Calibri"/>
                <a:cs typeface="Times New Roman"/>
              </a:rPr>
              <a:t>||Полученный на основании сравнения, в результате сравнения.</a:t>
            </a:r>
            <a:r>
              <a:rPr lang="ru-RU" sz="2800" i="1" dirty="0">
                <a:latin typeface="Calibri"/>
                <a:ea typeface="Calibri"/>
                <a:cs typeface="Times New Roman"/>
              </a:rPr>
              <a:t> Сравнительная таблица. Сравнительные данные</a:t>
            </a:r>
            <a:r>
              <a:rPr lang="ru-RU" sz="2800" b="1" dirty="0">
                <a:latin typeface="Calibri"/>
                <a:ea typeface="Calibri"/>
                <a:cs typeface="Times New Roman"/>
              </a:rPr>
              <a:t>.</a:t>
            </a:r>
            <a:r>
              <a:rPr lang="ru-RU" sz="2800" b="1" i="1" dirty="0">
                <a:latin typeface="Calibri"/>
                <a:ea typeface="Calibri"/>
                <a:cs typeface="Times New Roman"/>
              </a:rPr>
              <a:t> </a:t>
            </a:r>
            <a:r>
              <a:rPr lang="ru-RU" sz="2800" dirty="0">
                <a:latin typeface="Calibri"/>
                <a:ea typeface="Calibri"/>
                <a:cs typeface="Times New Roman"/>
              </a:rPr>
              <a:t>2. грамм.</a:t>
            </a:r>
            <a:r>
              <a:rPr lang="ru-RU" sz="2800" b="1" i="1" dirty="0">
                <a:latin typeface="Calibri"/>
                <a:ea typeface="Calibri"/>
                <a:cs typeface="Times New Roman"/>
              </a:rPr>
              <a:t> </a:t>
            </a:r>
            <a:r>
              <a:rPr lang="ru-RU" sz="2800" dirty="0">
                <a:latin typeface="Calibri"/>
                <a:ea typeface="Calibri"/>
                <a:cs typeface="Times New Roman"/>
              </a:rPr>
              <a:t>Выражающий сравнение, служащий для сравнения.</a:t>
            </a:r>
            <a:r>
              <a:rPr lang="ru-RU" sz="2800" b="1" i="1" dirty="0">
                <a:latin typeface="Calibri"/>
                <a:ea typeface="Calibri"/>
                <a:cs typeface="Times New Roman"/>
              </a:rPr>
              <a:t> </a:t>
            </a:r>
            <a:r>
              <a:rPr lang="ru-RU" sz="2800" i="1" dirty="0">
                <a:latin typeface="Calibri"/>
                <a:ea typeface="Calibri"/>
                <a:cs typeface="Times New Roman"/>
              </a:rPr>
              <a:t>Сравнительные союзы. Сравнительное наречие. Сравнительное придаточное предложение.</a:t>
            </a:r>
            <a:endParaRPr lang="ru-RU" sz="2800" dirty="0">
              <a:effectLst/>
              <a:latin typeface="Calibri"/>
              <a:ea typeface="Calibri"/>
              <a:cs typeface="Times New Roman"/>
            </a:endParaRPr>
          </a:p>
        </p:txBody>
      </p:sp>
    </p:spTree>
    <p:extLst>
      <p:ext uri="{BB962C8B-B14F-4D97-AF65-F5344CB8AC3E}">
        <p14:creationId xmlns:p14="http://schemas.microsoft.com/office/powerpoint/2010/main" xmlns="" val="3651481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571480"/>
            <a:ext cx="4251485"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b="1" dirty="0">
                <a:solidFill>
                  <a:srgbClr val="FF0000"/>
                </a:solidFill>
                <a:latin typeface="Calibri" panose="020F0502020204030204" pitchFamily="34" charset="0"/>
                <a:cs typeface="Calibri" panose="020F0502020204030204" pitchFamily="34" charset="0"/>
              </a:rPr>
              <a:t>Царский – царственный – царствующий </a:t>
            </a:r>
          </a:p>
        </p:txBody>
      </p:sp>
      <p:sp>
        <p:nvSpPr>
          <p:cNvPr id="5" name="Прямоугольник 4"/>
          <p:cNvSpPr/>
          <p:nvPr/>
        </p:nvSpPr>
        <p:spPr>
          <a:xfrm>
            <a:off x="357158" y="1285860"/>
            <a:ext cx="8435760" cy="516417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nSpc>
                <a:spcPct val="115000"/>
              </a:lnSpc>
              <a:spcAft>
                <a:spcPts val="1000"/>
              </a:spcAft>
            </a:pPr>
            <a:r>
              <a:rPr lang="ru-RU" sz="2400" b="1" dirty="0">
                <a:solidFill>
                  <a:srgbClr val="FF0000"/>
                </a:solidFill>
                <a:latin typeface="Calibri" panose="020F0502020204030204" pitchFamily="34" charset="0"/>
                <a:ea typeface="Calibri"/>
                <a:cs typeface="Calibri" panose="020F0502020204030204" pitchFamily="34" charset="0"/>
              </a:rPr>
              <a:t>Царский.</a:t>
            </a:r>
            <a:r>
              <a:rPr lang="ru-RU" sz="2400" dirty="0">
                <a:latin typeface="Calibri" panose="020F0502020204030204" pitchFamily="34" charset="0"/>
                <a:ea typeface="Calibri"/>
                <a:cs typeface="Calibri" panose="020F0502020204030204" pitchFamily="34" charset="0"/>
              </a:rPr>
              <a:t> 1. Относящийся к царю, принадлежащий ему. 2. Относящийся к политическому режиму монархии во главе с царём. 3. перен. Роскошный, </a:t>
            </a:r>
            <a:r>
              <a:rPr lang="ru-RU" sz="2400" dirty="0" err="1">
                <a:latin typeface="Calibri" panose="020F0502020204030204" pitchFamily="34" charset="0"/>
                <a:ea typeface="Calibri"/>
                <a:cs typeface="Calibri" panose="020F0502020204030204" pitchFamily="34" charset="0"/>
              </a:rPr>
              <a:t>богатый.</a:t>
            </a:r>
            <a:r>
              <a:rPr lang="ru-RU" sz="2400" i="1" dirty="0" err="1">
                <a:latin typeface="Calibri" panose="020F0502020204030204" pitchFamily="34" charset="0"/>
                <a:ea typeface="Calibri"/>
                <a:cs typeface="Calibri" panose="020F0502020204030204" pitchFamily="34" charset="0"/>
              </a:rPr>
              <a:t>Царск|ий</a:t>
            </a:r>
            <a:r>
              <a:rPr lang="ru-RU" sz="2400" i="1" dirty="0">
                <a:latin typeface="Calibri" panose="020F0502020204030204" pitchFamily="34" charset="0"/>
                <a:ea typeface="Calibri"/>
                <a:cs typeface="Calibri" panose="020F0502020204030204" pitchFamily="34" charset="0"/>
              </a:rPr>
              <a:t>: 1)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дворец, трон; ~</a:t>
            </a:r>
            <a:r>
              <a:rPr lang="ru-RU" sz="2400" i="1" dirty="0" err="1">
                <a:latin typeface="Calibri" panose="020F0502020204030204" pitchFamily="34" charset="0"/>
                <a:ea typeface="Calibri"/>
                <a:cs typeface="Calibri" panose="020F0502020204030204" pitchFamily="34" charset="0"/>
              </a:rPr>
              <a:t>ие</a:t>
            </a:r>
            <a:r>
              <a:rPr lang="ru-RU" sz="2400" i="1" dirty="0">
                <a:latin typeface="Calibri" panose="020F0502020204030204" pitchFamily="34" charset="0"/>
                <a:ea typeface="Calibri"/>
                <a:cs typeface="Calibri" panose="020F0502020204030204" pitchFamily="34" charset="0"/>
              </a:rPr>
              <a:t> покои;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экипаж, сын;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невеста;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указ;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воля, охрана; 2)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власть;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престол; ~</a:t>
            </a:r>
            <a:r>
              <a:rPr lang="ru-RU" sz="2400" i="1" dirty="0" err="1">
                <a:latin typeface="Calibri" panose="020F0502020204030204" pitchFamily="34" charset="0"/>
                <a:ea typeface="Calibri"/>
                <a:cs typeface="Calibri" panose="020F0502020204030204" pitchFamily="34" charset="0"/>
              </a:rPr>
              <a:t>ое</a:t>
            </a:r>
            <a:r>
              <a:rPr lang="ru-RU" sz="2400" i="1" dirty="0">
                <a:latin typeface="Calibri" panose="020F0502020204030204" pitchFamily="34" charset="0"/>
                <a:ea typeface="Calibri"/>
                <a:cs typeface="Calibri" panose="020F0502020204030204" pitchFamily="34" charset="0"/>
              </a:rPr>
              <a:t> самодержавие;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режим; ~</a:t>
            </a:r>
            <a:r>
              <a:rPr lang="ru-RU" sz="2400" i="1" dirty="0" err="1">
                <a:latin typeface="Calibri" panose="020F0502020204030204" pitchFamily="34" charset="0"/>
                <a:ea typeface="Calibri"/>
                <a:cs typeface="Calibri" panose="020F0502020204030204" pitchFamily="34" charset="0"/>
              </a:rPr>
              <a:t>ое</a:t>
            </a:r>
            <a:r>
              <a:rPr lang="ru-RU" sz="2400" i="1" dirty="0">
                <a:latin typeface="Calibri" panose="020F0502020204030204" pitchFamily="34" charset="0"/>
                <a:ea typeface="Calibri"/>
                <a:cs typeface="Calibri" panose="020F0502020204030204" pitchFamily="34" charset="0"/>
              </a:rPr>
              <a:t> правительство; ~</a:t>
            </a:r>
            <a:r>
              <a:rPr lang="ru-RU" sz="2400" i="1" dirty="0" err="1">
                <a:latin typeface="Calibri" panose="020F0502020204030204" pitchFamily="34" charset="0"/>
                <a:ea typeface="Calibri"/>
                <a:cs typeface="Calibri" panose="020F0502020204030204" pitchFamily="34" charset="0"/>
              </a:rPr>
              <a:t>ие</a:t>
            </a:r>
            <a:r>
              <a:rPr lang="ru-RU" sz="2400" i="1" dirty="0">
                <a:latin typeface="Calibri" panose="020F0502020204030204" pitchFamily="34" charset="0"/>
                <a:ea typeface="Calibri"/>
                <a:cs typeface="Calibri" panose="020F0502020204030204" pitchFamily="34" charset="0"/>
              </a:rPr>
              <a:t> министры;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манифест;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армия; 3)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ужин, подарок; ~</a:t>
            </a:r>
            <a:r>
              <a:rPr lang="ru-RU" sz="2400" i="1" dirty="0" err="1">
                <a:latin typeface="Calibri" panose="020F0502020204030204" pitchFamily="34" charset="0"/>
                <a:ea typeface="Calibri"/>
                <a:cs typeface="Calibri" panose="020F0502020204030204" pitchFamily="34" charset="0"/>
              </a:rPr>
              <a:t>ое</a:t>
            </a:r>
            <a:r>
              <a:rPr lang="ru-RU" sz="2400" i="1" dirty="0">
                <a:latin typeface="Calibri" panose="020F0502020204030204" pitchFamily="34" charset="0"/>
                <a:ea typeface="Calibri"/>
                <a:cs typeface="Calibri" panose="020F0502020204030204" pitchFamily="34" charset="0"/>
              </a:rPr>
              <a:t> убранство; ~</a:t>
            </a:r>
            <a:r>
              <a:rPr lang="ru-RU" sz="2400" i="1" dirty="0" err="1">
                <a:latin typeface="Calibri" panose="020F0502020204030204" pitchFamily="34" charset="0"/>
                <a:ea typeface="Calibri"/>
                <a:cs typeface="Calibri" panose="020F0502020204030204" pitchFamily="34" charset="0"/>
              </a:rPr>
              <a:t>ий</a:t>
            </a:r>
            <a:r>
              <a:rPr lang="ru-RU" sz="2400" i="1" dirty="0">
                <a:latin typeface="Calibri" panose="020F0502020204030204" pitchFamily="34" charset="0"/>
                <a:ea typeface="Calibri"/>
                <a:cs typeface="Calibri" panose="020F0502020204030204" pitchFamily="34" charset="0"/>
              </a:rPr>
              <a:t> наряд;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роскошь. –</a:t>
            </a:r>
            <a:r>
              <a:rPr lang="ru-RU" sz="2400" dirty="0">
                <a:latin typeface="Calibri" panose="020F0502020204030204" pitchFamily="34" charset="0"/>
                <a:ea typeface="Calibri"/>
                <a:cs typeface="Calibri" panose="020F0502020204030204" pitchFamily="34" charset="0"/>
              </a:rPr>
              <a:t> </a:t>
            </a:r>
            <a:r>
              <a:rPr lang="ru-RU" sz="2400" b="1" dirty="0">
                <a:solidFill>
                  <a:srgbClr val="FF0000"/>
                </a:solidFill>
                <a:latin typeface="Calibri" panose="020F0502020204030204" pitchFamily="34" charset="0"/>
                <a:ea typeface="Calibri"/>
                <a:cs typeface="Calibri" panose="020F0502020204030204" pitchFamily="34" charset="0"/>
              </a:rPr>
              <a:t>Царственный</a:t>
            </a:r>
            <a:r>
              <a:rPr lang="ru-RU" sz="2400" dirty="0">
                <a:latin typeface="Calibri" panose="020F0502020204030204" pitchFamily="34" charset="0"/>
                <a:ea typeface="Calibri"/>
                <a:cs typeface="Calibri" panose="020F0502020204030204" pitchFamily="34" charset="0"/>
              </a:rPr>
              <a:t> . Отличающийся величественностью, значительностью по </a:t>
            </a:r>
            <a:r>
              <a:rPr lang="ru-RU" sz="2400" dirty="0" err="1">
                <a:latin typeface="Calibri" panose="020F0502020204030204" pitchFamily="34" charset="0"/>
                <a:ea typeface="Calibri"/>
                <a:cs typeface="Calibri" panose="020F0502020204030204" pitchFamily="34" charset="0"/>
              </a:rPr>
              <a:t>размаху.</a:t>
            </a:r>
            <a:r>
              <a:rPr lang="ru-RU" sz="2400" i="1" dirty="0" err="1">
                <a:latin typeface="Calibri" panose="020F0502020204030204" pitchFamily="34" charset="0"/>
                <a:ea typeface="Calibri"/>
                <a:cs typeface="Calibri" panose="020F0502020204030204" pitchFamily="34" charset="0"/>
              </a:rPr>
              <a:t>Царственный</a:t>
            </a:r>
            <a:r>
              <a:rPr lang="ru-RU" sz="2400" i="1" dirty="0">
                <a:latin typeface="Calibri" panose="020F0502020204030204" pitchFamily="34" charset="0"/>
                <a:ea typeface="Calibri"/>
                <a:cs typeface="Calibri" panose="020F0502020204030204" pitchFamily="34" charset="0"/>
              </a:rPr>
              <a:t>: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особа; ~</a:t>
            </a:r>
            <a:r>
              <a:rPr lang="ru-RU" sz="2400" i="1" dirty="0" err="1">
                <a:latin typeface="Calibri" panose="020F0502020204030204" pitchFamily="34" charset="0"/>
                <a:ea typeface="Calibri"/>
                <a:cs typeface="Calibri" panose="020F0502020204030204" pitchFamily="34" charset="0"/>
              </a:rPr>
              <a:t>ый</a:t>
            </a:r>
            <a:r>
              <a:rPr lang="ru-RU" sz="2400" i="1" dirty="0">
                <a:latin typeface="Calibri" panose="020F0502020204030204" pitchFamily="34" charset="0"/>
                <a:ea typeface="Calibri"/>
                <a:cs typeface="Calibri" panose="020F0502020204030204" pitchFamily="34" charset="0"/>
              </a:rPr>
              <a:t> вид;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походка, осанка, фигура; ~</a:t>
            </a:r>
            <a:r>
              <a:rPr lang="ru-RU" sz="2400" i="1" dirty="0" err="1">
                <a:latin typeface="Calibri" panose="020F0502020204030204" pitchFamily="34" charset="0"/>
                <a:ea typeface="Calibri"/>
                <a:cs typeface="Calibri" panose="020F0502020204030204" pitchFamily="34" charset="0"/>
              </a:rPr>
              <a:t>ый</a:t>
            </a:r>
            <a:r>
              <a:rPr lang="ru-RU" sz="2400" i="1" dirty="0">
                <a:latin typeface="Calibri" panose="020F0502020204030204" pitchFamily="34" charset="0"/>
                <a:ea typeface="Calibri"/>
                <a:cs typeface="Calibri" panose="020F0502020204030204" pitchFamily="34" charset="0"/>
              </a:rPr>
              <a:t> жест; ~</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река; ~</a:t>
            </a:r>
            <a:r>
              <a:rPr lang="ru-RU" sz="2400" i="1" dirty="0" err="1">
                <a:latin typeface="Calibri" panose="020F0502020204030204" pitchFamily="34" charset="0"/>
                <a:ea typeface="Calibri"/>
                <a:cs typeface="Calibri" panose="020F0502020204030204" pitchFamily="34" charset="0"/>
              </a:rPr>
              <a:t>ый</a:t>
            </a:r>
            <a:r>
              <a:rPr lang="ru-RU" sz="2400" i="1" dirty="0">
                <a:latin typeface="Calibri" panose="020F0502020204030204" pitchFamily="34" charset="0"/>
                <a:ea typeface="Calibri"/>
                <a:cs typeface="Calibri" panose="020F0502020204030204" pitchFamily="34" charset="0"/>
              </a:rPr>
              <a:t> конь.</a:t>
            </a:r>
            <a:r>
              <a:rPr lang="ru-RU" sz="2400" dirty="0">
                <a:latin typeface="Calibri" panose="020F0502020204030204" pitchFamily="34" charset="0"/>
                <a:ea typeface="Calibri"/>
                <a:cs typeface="Calibri" panose="020F0502020204030204" pitchFamily="34" charset="0"/>
              </a:rPr>
              <a:t> </a:t>
            </a:r>
            <a:r>
              <a:rPr lang="ru-RU" sz="2400" b="1" dirty="0">
                <a:solidFill>
                  <a:srgbClr val="FF0000"/>
                </a:solidFill>
                <a:latin typeface="Calibri" panose="020F0502020204030204" pitchFamily="34" charset="0"/>
                <a:ea typeface="Calibri"/>
                <a:cs typeface="Calibri" panose="020F0502020204030204" pitchFamily="34" charset="0"/>
              </a:rPr>
              <a:t>Царствующий.</a:t>
            </a:r>
            <a:r>
              <a:rPr lang="ru-RU" sz="2400" dirty="0">
                <a:latin typeface="Calibri" panose="020F0502020204030204" pitchFamily="34" charset="0"/>
                <a:ea typeface="Calibri"/>
                <a:cs typeface="Calibri" panose="020F0502020204030204" pitchFamily="34" charset="0"/>
              </a:rPr>
              <a:t>   Такой, который царствует</a:t>
            </a:r>
            <a:r>
              <a:rPr lang="ru-RU" sz="2400" i="1" dirty="0">
                <a:latin typeface="Calibri" panose="020F0502020204030204" pitchFamily="34" charset="0"/>
                <a:ea typeface="Calibri"/>
                <a:cs typeface="Calibri" panose="020F0502020204030204" pitchFamily="34" charset="0"/>
              </a:rPr>
              <a:t>. Ц-</a:t>
            </a:r>
            <a:r>
              <a:rPr lang="ru-RU" sz="2400" i="1" dirty="0" err="1">
                <a:latin typeface="Calibri" panose="020F0502020204030204" pitchFamily="34" charset="0"/>
                <a:ea typeface="Calibri"/>
                <a:cs typeface="Calibri" panose="020F0502020204030204" pitchFamily="34" charset="0"/>
              </a:rPr>
              <a:t>ая</a:t>
            </a:r>
            <a:r>
              <a:rPr lang="ru-RU" sz="2400" i="1" dirty="0">
                <a:latin typeface="Calibri" panose="020F0502020204030204" pitchFamily="34" charset="0"/>
                <a:ea typeface="Calibri"/>
                <a:cs typeface="Calibri" panose="020F0502020204030204" pitchFamily="34" charset="0"/>
              </a:rPr>
              <a:t> фамилия, династия. Ц. род</a:t>
            </a:r>
            <a:r>
              <a:rPr lang="ru-RU" sz="2400" dirty="0">
                <a:latin typeface="Calibri" panose="020F0502020204030204" pitchFamily="34" charset="0"/>
                <a:ea typeface="Calibri"/>
                <a:cs typeface="Calibri" panose="020F0502020204030204" pitchFamily="34" charset="0"/>
              </a:rPr>
              <a:t>.</a:t>
            </a:r>
            <a:endParaRPr lang="ru-RU" sz="2400" dirty="0">
              <a:effectLst/>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xmlns="" val="134318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7056784" cy="338554"/>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b="1" dirty="0">
                <a:solidFill>
                  <a:srgbClr val="FF0000"/>
                </a:solidFill>
              </a:rPr>
              <a:t>Эффективный – эффектный </a:t>
            </a:r>
          </a:p>
        </p:txBody>
      </p:sp>
      <p:sp>
        <p:nvSpPr>
          <p:cNvPr id="3" name="Прямоугольник 2"/>
          <p:cNvSpPr/>
          <p:nvPr/>
        </p:nvSpPr>
        <p:spPr>
          <a:xfrm>
            <a:off x="323528" y="620688"/>
            <a:ext cx="8640960" cy="2452594"/>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15000"/>
              </a:lnSpc>
              <a:spcAft>
                <a:spcPts val="1000"/>
              </a:spcAft>
            </a:pPr>
            <a:r>
              <a:rPr lang="ru-RU" sz="3200" b="1" dirty="0">
                <a:solidFill>
                  <a:srgbClr val="FF0000"/>
                </a:solidFill>
                <a:latin typeface="Calibri"/>
                <a:ea typeface="Calibri"/>
                <a:cs typeface="Times New Roman"/>
              </a:rPr>
              <a:t>Эффективный</a:t>
            </a:r>
            <a:r>
              <a:rPr lang="ru-RU" sz="3200" dirty="0">
                <a:latin typeface="Calibri"/>
                <a:ea typeface="Calibri"/>
                <a:cs typeface="Times New Roman"/>
              </a:rPr>
              <a:t>.  Приводящий к нужным результатам; действенный </a:t>
            </a:r>
            <a:endParaRPr lang="ru-RU" sz="3200" dirty="0" smtClean="0">
              <a:latin typeface="Calibri"/>
              <a:ea typeface="Calibri"/>
              <a:cs typeface="Times New Roman"/>
            </a:endParaRPr>
          </a:p>
          <a:p>
            <a:pPr>
              <a:lnSpc>
                <a:spcPct val="115000"/>
              </a:lnSpc>
              <a:spcAft>
                <a:spcPts val="1000"/>
              </a:spcAft>
            </a:pPr>
            <a:r>
              <a:rPr lang="ru-RU" sz="3200" dirty="0" smtClean="0">
                <a:latin typeface="Calibri"/>
                <a:ea typeface="Calibri"/>
                <a:cs typeface="Times New Roman"/>
              </a:rPr>
              <a:t> </a:t>
            </a:r>
            <a:r>
              <a:rPr lang="ru-RU" sz="3200" b="1" dirty="0">
                <a:solidFill>
                  <a:srgbClr val="FF0000"/>
                </a:solidFill>
                <a:latin typeface="Calibri"/>
                <a:ea typeface="Calibri"/>
                <a:cs typeface="Times New Roman"/>
              </a:rPr>
              <a:t>Эффектный.  </a:t>
            </a:r>
            <a:r>
              <a:rPr lang="ru-RU" sz="3200" dirty="0">
                <a:latin typeface="Calibri"/>
                <a:ea typeface="Calibri"/>
                <a:cs typeface="Times New Roman"/>
              </a:rPr>
              <a:t>Производящий впечатление на окружающих.  </a:t>
            </a:r>
            <a:endParaRPr lang="ru-RU" sz="3200" dirty="0">
              <a:effectLst/>
              <a:latin typeface="Calibri"/>
              <a:ea typeface="Calibri"/>
              <a:cs typeface="Times New Roman"/>
            </a:endParaRPr>
          </a:p>
        </p:txBody>
      </p:sp>
    </p:spTree>
    <p:extLst>
      <p:ext uri="{BB962C8B-B14F-4D97-AF65-F5344CB8AC3E}">
        <p14:creationId xmlns:p14="http://schemas.microsoft.com/office/powerpoint/2010/main" xmlns="" val="227333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2955"/>
            <a:ext cx="6372200" cy="369332"/>
          </a:xfrm>
          <a:prstGeom prst="rect">
            <a:avLst/>
          </a:prstGeom>
        </p:spPr>
        <p:txBody>
          <a:bodyPr wrap="square">
            <a:spAutoFit/>
          </a:bodyPr>
          <a:lstStyle/>
          <a:p>
            <a:r>
              <a:rPr lang="ru-RU" dirty="0" smtClean="0"/>
              <a:t>Восполнить – дополнить – пополнить-заполнить </a:t>
            </a:r>
            <a:endParaRPr lang="ru-RU" dirty="0"/>
          </a:p>
        </p:txBody>
      </p:sp>
      <p:sp>
        <p:nvSpPr>
          <p:cNvPr id="5" name="Прямоугольник 4"/>
          <p:cNvSpPr/>
          <p:nvPr/>
        </p:nvSpPr>
        <p:spPr>
          <a:xfrm>
            <a:off x="395536" y="365912"/>
            <a:ext cx="828092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b="1" i="0" u="none" strike="noStrike" dirty="0" smtClean="0">
                <a:solidFill>
                  <a:srgbClr val="FF0000"/>
                </a:solidFill>
                <a:effectLst/>
                <a:latin typeface="+mj-lt"/>
              </a:rPr>
              <a:t>ВОСПОЛНИТЬ</a:t>
            </a:r>
          </a:p>
          <a:p>
            <a:r>
              <a:rPr lang="ru-RU" b="0" i="0" dirty="0" smtClean="0">
                <a:solidFill>
                  <a:schemeClr val="accent3">
                    <a:lumMod val="50000"/>
                  </a:schemeClr>
                </a:solidFill>
                <a:effectLst/>
                <a:latin typeface="+mj-lt"/>
              </a:rPr>
              <a:t>Пополнить что-л. утраченное, недостающее; возместить. </a:t>
            </a:r>
            <a:r>
              <a:rPr lang="ru-RU" b="0" i="1" dirty="0" smtClean="0">
                <a:solidFill>
                  <a:schemeClr val="accent3">
                    <a:lumMod val="50000"/>
                  </a:schemeClr>
                </a:solidFill>
                <a:effectLst/>
                <a:latin typeface="+mj-lt"/>
              </a:rPr>
              <a:t>Восполнить недостаток</a:t>
            </a:r>
            <a:endParaRPr lang="ru-RU" b="0" i="0" dirty="0">
              <a:solidFill>
                <a:schemeClr val="accent3">
                  <a:lumMod val="50000"/>
                </a:schemeClr>
              </a:solidFill>
              <a:effectLst/>
              <a:latin typeface="+mj-lt"/>
            </a:endParaRPr>
          </a:p>
        </p:txBody>
      </p:sp>
      <p:sp>
        <p:nvSpPr>
          <p:cNvPr id="6" name="Прямоугольник 5"/>
          <p:cNvSpPr/>
          <p:nvPr/>
        </p:nvSpPr>
        <p:spPr>
          <a:xfrm>
            <a:off x="368255" y="4581128"/>
            <a:ext cx="8280920"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i="0" dirty="0" smtClean="0">
                <a:solidFill>
                  <a:srgbClr val="FF0000"/>
                </a:solidFill>
                <a:effectLst/>
              </a:rPr>
              <a:t>Заполнить </a:t>
            </a:r>
            <a:r>
              <a:rPr lang="ru-RU" b="0" i="0" dirty="0" smtClean="0">
                <a:solidFill>
                  <a:srgbClr val="333333"/>
                </a:solidFill>
                <a:effectLst/>
              </a:rPr>
              <a:t>— 1) занять целиком, наполнить, 2) вписать нужные сведения.</a:t>
            </a:r>
            <a:r>
              <a:rPr lang="ru-RU" dirty="0" smtClean="0"/>
              <a:t/>
            </a:r>
            <a:br>
              <a:rPr lang="ru-RU" dirty="0" smtClean="0"/>
            </a:br>
            <a:r>
              <a:rPr lang="ru-RU" b="0" i="0" dirty="0" smtClean="0">
                <a:solidFill>
                  <a:srgbClr val="333333"/>
                </a:solidFill>
                <a:effectLst/>
              </a:rPr>
              <a:t>Примеры употребления: </a:t>
            </a:r>
            <a:r>
              <a:rPr lang="ru-RU" b="0" i="1" dirty="0" smtClean="0">
                <a:solidFill>
                  <a:srgbClr val="333333"/>
                </a:solidFill>
                <a:effectLst/>
              </a:rPr>
              <a:t>заполнить зал, заполнить все места, заполнить площадь; заполнить бланк, формуляр, форму, анкету. </a:t>
            </a:r>
            <a:endParaRPr lang="ru-RU" dirty="0"/>
          </a:p>
        </p:txBody>
      </p:sp>
      <p:sp>
        <p:nvSpPr>
          <p:cNvPr id="7" name="Прямоугольник 6"/>
          <p:cNvSpPr/>
          <p:nvPr/>
        </p:nvSpPr>
        <p:spPr>
          <a:xfrm>
            <a:off x="389355" y="1556792"/>
            <a:ext cx="828092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b="1" i="0" u="none" strike="noStrike" dirty="0" smtClean="0">
                <a:solidFill>
                  <a:srgbClr val="FF0000"/>
                </a:solidFill>
                <a:effectLst/>
              </a:rPr>
              <a:t>ДОПОЛНИТЬ</a:t>
            </a:r>
          </a:p>
          <a:p>
            <a:r>
              <a:rPr lang="ru-RU" b="0" i="0" dirty="0" smtClean="0">
                <a:solidFill>
                  <a:schemeClr val="tx1"/>
                </a:solidFill>
                <a:effectLst/>
              </a:rPr>
              <a:t>Сделать более полным, добавляя что-л. к имеющемуся. </a:t>
            </a:r>
            <a:r>
              <a:rPr lang="ru-RU" b="0" i="1" dirty="0" smtClean="0">
                <a:solidFill>
                  <a:schemeClr val="tx1"/>
                </a:solidFill>
                <a:effectLst/>
              </a:rPr>
              <a:t>Дополнить ответ.</a:t>
            </a:r>
            <a:endParaRPr lang="ru-RU" b="0" i="0" dirty="0">
              <a:solidFill>
                <a:schemeClr val="tx1"/>
              </a:solidFill>
              <a:effectLst/>
            </a:endParaRPr>
          </a:p>
        </p:txBody>
      </p:sp>
      <p:sp>
        <p:nvSpPr>
          <p:cNvPr id="8" name="Прямоугольник 7"/>
          <p:cNvSpPr/>
          <p:nvPr/>
        </p:nvSpPr>
        <p:spPr>
          <a:xfrm>
            <a:off x="389355" y="2828836"/>
            <a:ext cx="8287101"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b="1" i="0" u="none" strike="noStrike" dirty="0" smtClean="0">
                <a:solidFill>
                  <a:srgbClr val="FF0000"/>
                </a:solidFill>
                <a:effectLst/>
              </a:rPr>
              <a:t>ПОПОЛНИТЬ</a:t>
            </a:r>
          </a:p>
          <a:p>
            <a:r>
              <a:rPr lang="ru-RU" b="0" i="0" dirty="0" smtClean="0">
                <a:solidFill>
                  <a:schemeClr val="tx1"/>
                </a:solidFill>
                <a:effectLst/>
              </a:rPr>
              <a:t>Увеличить что-л. добавлением, прибавлять недостающее. </a:t>
            </a:r>
            <a:r>
              <a:rPr lang="ru-RU" b="0" i="1" dirty="0" smtClean="0">
                <a:solidFill>
                  <a:schemeClr val="tx1"/>
                </a:solidFill>
                <a:effectLst/>
              </a:rPr>
              <a:t>Пополнить счёт</a:t>
            </a:r>
            <a:endParaRPr lang="ru-RU" b="0" i="0" dirty="0">
              <a:solidFill>
                <a:schemeClr val="tx1"/>
              </a:solidFill>
              <a:effectLst/>
            </a:endParaRPr>
          </a:p>
        </p:txBody>
      </p:sp>
    </p:spTree>
    <p:extLst>
      <p:ext uri="{BB962C8B-B14F-4D97-AF65-F5344CB8AC3E}">
        <p14:creationId xmlns:p14="http://schemas.microsoft.com/office/powerpoint/2010/main" xmlns="" val="359911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0"/>
            <a:ext cx="3188693" cy="369332"/>
          </a:xfrm>
          <a:prstGeom prst="rect">
            <a:avLst/>
          </a:prstGeom>
          <a:ln>
            <a:solidFill>
              <a:schemeClr val="accent1"/>
            </a:solidFill>
          </a:ln>
        </p:spPr>
        <p:style>
          <a:lnRef idx="1">
            <a:schemeClr val="accent6"/>
          </a:lnRef>
          <a:fillRef idx="2">
            <a:schemeClr val="accent6"/>
          </a:fillRef>
          <a:effectRef idx="1">
            <a:schemeClr val="accent6"/>
          </a:effectRef>
          <a:fontRef idx="minor">
            <a:schemeClr val="dk1"/>
          </a:fontRef>
        </p:style>
        <p:txBody>
          <a:bodyPr wrap="none">
            <a:spAutoFit/>
          </a:bodyPr>
          <a:lstStyle/>
          <a:p>
            <a:r>
              <a:rPr lang="ru-RU" dirty="0"/>
              <a:t>Выбор – отбор – подбор </a:t>
            </a:r>
          </a:p>
        </p:txBody>
      </p:sp>
      <p:sp>
        <p:nvSpPr>
          <p:cNvPr id="4" name="Прямоугольник 3"/>
          <p:cNvSpPr/>
          <p:nvPr/>
        </p:nvSpPr>
        <p:spPr>
          <a:xfrm>
            <a:off x="395536" y="369332"/>
            <a:ext cx="8280920" cy="5847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r>
              <a:rPr lang="ru-RU" sz="1600" b="1" dirty="0">
                <a:solidFill>
                  <a:srgbClr val="FF0000"/>
                </a:solidFill>
                <a:ea typeface="Calibri"/>
                <a:cs typeface="Times New Roman"/>
              </a:rPr>
              <a:t>Выбор</a:t>
            </a:r>
            <a:r>
              <a:rPr lang="ru-RU" sz="1600" dirty="0">
                <a:ea typeface="Calibri"/>
                <a:cs typeface="Times New Roman"/>
              </a:rPr>
              <a:t> </a:t>
            </a:r>
            <a:r>
              <a:rPr lang="ru-RU" sz="1600" dirty="0" smtClean="0">
                <a:ea typeface="Calibri"/>
                <a:cs typeface="Times New Roman"/>
              </a:rPr>
              <a:t>–</a:t>
            </a:r>
            <a:r>
              <a:rPr lang="ru-RU" sz="1600" dirty="0" smtClean="0">
                <a:solidFill>
                  <a:srgbClr val="000000"/>
                </a:solidFill>
              </a:rPr>
              <a:t>Выделение, отбор </a:t>
            </a:r>
            <a:r>
              <a:rPr lang="ru-RU" sz="1600" dirty="0">
                <a:solidFill>
                  <a:srgbClr val="000000"/>
                </a:solidFill>
              </a:rPr>
              <a:t>из многого (отдавая предпочтение лучшему, более нужному). </a:t>
            </a:r>
            <a:r>
              <a:rPr lang="ru-RU" sz="1600" i="1" dirty="0" smtClean="0">
                <a:solidFill>
                  <a:srgbClr val="000000"/>
                </a:solidFill>
              </a:rPr>
              <a:t>Выбор материи </a:t>
            </a:r>
            <a:r>
              <a:rPr lang="ru-RU" sz="1600" i="1" dirty="0">
                <a:solidFill>
                  <a:srgbClr val="000000"/>
                </a:solidFill>
              </a:rPr>
              <a:t>на платье. </a:t>
            </a:r>
            <a:r>
              <a:rPr lang="ru-RU" sz="1600" i="1" dirty="0" smtClean="0">
                <a:solidFill>
                  <a:srgbClr val="000000"/>
                </a:solidFill>
              </a:rPr>
              <a:t>Выбор </a:t>
            </a:r>
            <a:r>
              <a:rPr lang="ru-RU" sz="1600" i="1" dirty="0">
                <a:solidFill>
                  <a:srgbClr val="000000"/>
                </a:solidFill>
              </a:rPr>
              <a:t>нового помощника</a:t>
            </a:r>
            <a:r>
              <a:rPr lang="ru-RU" sz="1600" i="1" dirty="0" smtClean="0">
                <a:solidFill>
                  <a:srgbClr val="000000"/>
                </a:solidFill>
              </a:rPr>
              <a:t>.</a:t>
            </a:r>
            <a:endParaRPr lang="ru-RU" sz="1600" i="1" dirty="0">
              <a:solidFill>
                <a:prstClr val="black"/>
              </a:solidFill>
            </a:endParaRPr>
          </a:p>
        </p:txBody>
      </p:sp>
      <p:sp>
        <p:nvSpPr>
          <p:cNvPr id="5" name="Прямоугольник 4"/>
          <p:cNvSpPr/>
          <p:nvPr/>
        </p:nvSpPr>
        <p:spPr>
          <a:xfrm>
            <a:off x="397652" y="1052736"/>
            <a:ext cx="8278804" cy="132343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600" b="1" dirty="0" smtClean="0">
                <a:solidFill>
                  <a:srgbClr val="FF0000"/>
                </a:solidFill>
                <a:latin typeface="Arial"/>
              </a:rPr>
              <a:t>ОТБОР</a:t>
            </a:r>
            <a:r>
              <a:rPr lang="ru-RU" sz="1600" dirty="0" smtClean="0">
                <a:solidFill>
                  <a:schemeClr val="tx1"/>
                </a:solidFill>
                <a:latin typeface="Helvetica"/>
              </a:rPr>
              <a:t>1</a:t>
            </a:r>
            <a:r>
              <a:rPr lang="ru-RU" sz="1600" dirty="0">
                <a:solidFill>
                  <a:schemeClr val="tx1"/>
                </a:solidFill>
              </a:rPr>
              <a:t>. Действие по глаг. отобрать во 2 знач. - отбирать. </a:t>
            </a:r>
            <a:r>
              <a:rPr lang="ru-RU" sz="1600" i="1" dirty="0">
                <a:solidFill>
                  <a:schemeClr val="tx1"/>
                </a:solidFill>
              </a:rPr>
              <a:t>Тщательный отбор кандидатов. Отбор годных к военной службе. Отбор яблок. </a:t>
            </a:r>
            <a:r>
              <a:rPr lang="ru-RU" sz="1600" dirty="0">
                <a:solidFill>
                  <a:schemeClr val="tx1"/>
                </a:solidFill>
              </a:rPr>
              <a:t>2. Биологическое явление, при к-ром сохраняют жизнь и получают возможность продолжения рода наиболее приспособленные к данным условиям жизни особи (биол.). </a:t>
            </a:r>
            <a:r>
              <a:rPr lang="ru-RU" sz="1600" i="1" dirty="0">
                <a:solidFill>
                  <a:schemeClr val="tx1"/>
                </a:solidFill>
              </a:rPr>
              <a:t>Естественный отбор. Искусственный отбор.</a:t>
            </a:r>
            <a:endParaRPr lang="ru-RU" sz="1600" b="0" i="1" dirty="0">
              <a:solidFill>
                <a:schemeClr val="tx1"/>
              </a:solidFill>
              <a:effectLst/>
            </a:endParaRPr>
          </a:p>
        </p:txBody>
      </p:sp>
      <p:sp>
        <p:nvSpPr>
          <p:cNvPr id="6" name="Прямоугольник 5"/>
          <p:cNvSpPr/>
          <p:nvPr/>
        </p:nvSpPr>
        <p:spPr>
          <a:xfrm>
            <a:off x="395535" y="2708920"/>
            <a:ext cx="8352929" cy="32932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600" b="1" dirty="0">
                <a:solidFill>
                  <a:srgbClr val="FF0000"/>
                </a:solidFill>
                <a:latin typeface="Helvetica"/>
              </a:rPr>
              <a:t>ПОДБОР</a:t>
            </a:r>
            <a:r>
              <a:rPr lang="ru-RU" sz="1600" dirty="0">
                <a:solidFill>
                  <a:srgbClr val="ADADAD"/>
                </a:solidFill>
                <a:latin typeface="Helvetica"/>
              </a:rPr>
              <a:t> </a:t>
            </a:r>
            <a:r>
              <a:rPr lang="ru-RU" sz="1600" dirty="0" smtClean="0">
                <a:solidFill>
                  <a:srgbClr val="ADADAD"/>
                </a:solidFill>
                <a:latin typeface="Helvetica"/>
              </a:rPr>
              <a:t>1. </a:t>
            </a:r>
            <a:r>
              <a:rPr lang="ru-RU" sz="1600" dirty="0">
                <a:latin typeface="Helvetica"/>
              </a:rPr>
              <a:t>Действие по глаг. подобрать в 1 и 3 знач. - подбирать. </a:t>
            </a:r>
            <a:r>
              <a:rPr lang="ru-RU" sz="1600" i="1" dirty="0">
                <a:latin typeface="Helvetica"/>
              </a:rPr>
              <a:t>Заняться подбором сотрудников. </a:t>
            </a:r>
            <a:endParaRPr lang="ru-RU" sz="1600" i="1" dirty="0" smtClean="0">
              <a:latin typeface="Helvetica"/>
            </a:endParaRPr>
          </a:p>
          <a:p>
            <a:r>
              <a:rPr lang="ru-RU" sz="1600" dirty="0" smtClean="0">
                <a:latin typeface="Helvetica"/>
              </a:rPr>
              <a:t>2</a:t>
            </a:r>
            <a:r>
              <a:rPr lang="ru-RU" sz="1600" dirty="0">
                <a:latin typeface="Helvetica"/>
              </a:rPr>
              <a:t>. Коллекция, собрание, ассортимент. </a:t>
            </a:r>
            <a:r>
              <a:rPr lang="ru-RU" sz="1600" i="1" dirty="0">
                <a:latin typeface="Helvetica"/>
              </a:rPr>
              <a:t>Подбор образцов геологических пород. Интересный подбор книг. Подбор слесарных инструментов. || Состав. Удачный подбор сотрудников. || Сочетание. Приятный для глаза подбор красок. Удачный подбор шелков</a:t>
            </a:r>
            <a:r>
              <a:rPr lang="ru-RU" sz="1600" dirty="0">
                <a:latin typeface="Helvetica"/>
              </a:rPr>
              <a:t>. </a:t>
            </a:r>
            <a:endParaRPr lang="ru-RU" sz="1600" dirty="0" smtClean="0">
              <a:latin typeface="Helvetica"/>
            </a:endParaRPr>
          </a:p>
          <a:p>
            <a:r>
              <a:rPr lang="ru-RU" sz="1600" dirty="0" smtClean="0">
                <a:latin typeface="Helvetica"/>
              </a:rPr>
              <a:t>3</a:t>
            </a:r>
            <a:r>
              <a:rPr lang="ru-RU" sz="1600" dirty="0">
                <a:latin typeface="Helvetica"/>
              </a:rPr>
              <a:t>. То же, что отбор (во 2 знач.; биол.). половой подбор (см. половой 2). естественный подбор (см. естественный). </a:t>
            </a:r>
            <a:endParaRPr lang="ru-RU" sz="1600" dirty="0" smtClean="0">
              <a:latin typeface="Helvetica"/>
            </a:endParaRPr>
          </a:p>
          <a:p>
            <a:r>
              <a:rPr lang="ru-RU" sz="1600" dirty="0" smtClean="0">
                <a:latin typeface="Helvetica"/>
              </a:rPr>
              <a:t>4</a:t>
            </a:r>
            <a:r>
              <a:rPr lang="ru-RU" sz="1600" dirty="0">
                <a:latin typeface="Helvetica"/>
              </a:rPr>
              <a:t>. Подгибание под себя (спорт.). </a:t>
            </a:r>
            <a:r>
              <a:rPr lang="ru-RU" sz="1600" i="1" dirty="0">
                <a:latin typeface="Helvetica"/>
              </a:rPr>
              <a:t>Лошадь возьмет это препятствие при большом подборе ног.</a:t>
            </a:r>
            <a:r>
              <a:rPr lang="ru-RU" sz="1600" dirty="0">
                <a:latin typeface="Helvetica"/>
              </a:rPr>
              <a:t> </a:t>
            </a:r>
            <a:endParaRPr lang="ru-RU" sz="1600" dirty="0" smtClean="0">
              <a:latin typeface="Helvetica"/>
            </a:endParaRPr>
          </a:p>
          <a:p>
            <a:r>
              <a:rPr lang="ru-RU" sz="1600" b="1" dirty="0" smtClean="0">
                <a:latin typeface="Helvetica"/>
              </a:rPr>
              <a:t>На </a:t>
            </a:r>
            <a:r>
              <a:rPr lang="ru-RU" sz="1600" b="1" dirty="0">
                <a:latin typeface="Helvetica"/>
              </a:rPr>
              <a:t>подбор или как на подбор</a:t>
            </a:r>
            <a:r>
              <a:rPr lang="ru-RU" sz="1600" dirty="0">
                <a:latin typeface="Helvetica"/>
              </a:rPr>
              <a:t> - 1) одинаковые по своим качествам, величине</a:t>
            </a:r>
            <a:r>
              <a:rPr lang="ru-RU" sz="1600" i="1" dirty="0">
                <a:latin typeface="Helvetica"/>
              </a:rPr>
              <a:t>. Все равны, как на подбор, с ними дядька Черномор. Пушкин (о витязях). </a:t>
            </a:r>
            <a:r>
              <a:rPr lang="ru-RU" sz="1600" dirty="0">
                <a:latin typeface="Helvetica"/>
              </a:rPr>
              <a:t>2) очень хорошие. </a:t>
            </a:r>
            <a:r>
              <a:rPr lang="ru-RU" sz="1600" i="1" dirty="0">
                <a:latin typeface="Helvetica"/>
              </a:rPr>
              <a:t>Яблоки, как на подбор</a:t>
            </a:r>
            <a:r>
              <a:rPr lang="ru-RU" sz="1600" dirty="0">
                <a:latin typeface="Helvetica"/>
              </a:rPr>
              <a:t>. </a:t>
            </a:r>
            <a:endParaRPr lang="ru-RU" sz="1600" dirty="0"/>
          </a:p>
        </p:txBody>
      </p:sp>
    </p:spTree>
    <p:extLst>
      <p:ext uri="{BB962C8B-B14F-4D97-AF65-F5344CB8AC3E}">
        <p14:creationId xmlns:p14="http://schemas.microsoft.com/office/powerpoint/2010/main" xmlns="" val="235823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375"/>
            <a:ext cx="2361544"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dirty="0"/>
              <a:t>Выбрать–избрать </a:t>
            </a:r>
          </a:p>
        </p:txBody>
      </p:sp>
      <p:sp>
        <p:nvSpPr>
          <p:cNvPr id="3" name="Прямоугольник 2"/>
          <p:cNvSpPr/>
          <p:nvPr/>
        </p:nvSpPr>
        <p:spPr>
          <a:xfrm>
            <a:off x="374629" y="562590"/>
            <a:ext cx="8424936"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2000" b="1" dirty="0">
                <a:solidFill>
                  <a:srgbClr val="FF0000"/>
                </a:solidFill>
                <a:latin typeface="Times New Roman" panose="02020603050405020304" pitchFamily="18" charset="0"/>
                <a:cs typeface="Times New Roman" panose="02020603050405020304" pitchFamily="18" charset="0"/>
              </a:rPr>
              <a:t>Выбрать –</a:t>
            </a:r>
            <a:r>
              <a:rPr lang="ru-RU" sz="2000" dirty="0">
                <a:latin typeface="Times New Roman" panose="02020603050405020304" pitchFamily="18" charset="0"/>
                <a:cs typeface="Times New Roman" panose="02020603050405020304" pitchFamily="18" charset="0"/>
              </a:rPr>
              <a:t> 1) Отобрать по какому-л. признаку, отдать предпочтение кому-л., чему-л. </a:t>
            </a:r>
            <a:r>
              <a:rPr lang="ru-RU" sz="2000" i="1" dirty="0" smtClean="0">
                <a:latin typeface="Times New Roman" panose="02020603050405020304" pitchFamily="18" charset="0"/>
                <a:cs typeface="Times New Roman" panose="02020603050405020304" pitchFamily="18" charset="0"/>
              </a:rPr>
              <a:t> </a:t>
            </a:r>
            <a:r>
              <a:rPr lang="ru-RU" sz="2000" i="1" dirty="0" smtClean="0">
                <a:solidFill>
                  <a:schemeClr val="accent2">
                    <a:lumMod val="75000"/>
                  </a:schemeClr>
                </a:solidFill>
                <a:latin typeface="Times New Roman" panose="02020603050405020304" pitchFamily="18" charset="0"/>
                <a:cs typeface="Times New Roman" panose="02020603050405020304" pitchFamily="18" charset="0"/>
              </a:rPr>
              <a:t>Выбрать фильм для просмотра.</a:t>
            </a:r>
          </a:p>
          <a:p>
            <a:r>
              <a:rPr lang="ru-RU" sz="2000" dirty="0" smtClean="0">
                <a:latin typeface="Times New Roman" panose="02020603050405020304" pitchFamily="18" charset="0"/>
                <a:cs typeface="Times New Roman" panose="02020603050405020304" pitchFamily="18" charset="0"/>
              </a:rPr>
              <a:t>2</a:t>
            </a:r>
            <a:r>
              <a:rPr lang="ru-RU" sz="2000" dirty="0">
                <a:latin typeface="Times New Roman" panose="02020603050405020304" pitchFamily="18" charset="0"/>
                <a:cs typeface="Times New Roman" panose="02020603050405020304" pitchFamily="18" charset="0"/>
              </a:rPr>
              <a:t>) Голосованием избрать кого-л. для выполнения каких-л. обязанностей. </a:t>
            </a:r>
            <a:r>
              <a:rPr lang="ru-RU" sz="2000" i="1" dirty="0" smtClean="0">
                <a:solidFill>
                  <a:schemeClr val="accent2">
                    <a:lumMod val="75000"/>
                  </a:schemeClr>
                </a:solidFill>
                <a:latin typeface="Times New Roman" panose="02020603050405020304" pitchFamily="18" charset="0"/>
                <a:cs typeface="Times New Roman" panose="02020603050405020304" pitchFamily="18" charset="0"/>
              </a:rPr>
              <a:t>Выбрать старосту класса</a:t>
            </a:r>
          </a:p>
          <a:p>
            <a:r>
              <a:rPr lang="ru-RU" sz="2000" dirty="0" smtClean="0">
                <a:latin typeface="Times New Roman" panose="02020603050405020304" pitchFamily="18" charset="0"/>
                <a:cs typeface="Times New Roman" panose="02020603050405020304" pitchFamily="18" charset="0"/>
              </a:rPr>
              <a:t>3</a:t>
            </a:r>
            <a:r>
              <a:rPr lang="ru-RU" sz="2000" dirty="0">
                <a:latin typeface="Times New Roman" panose="02020603050405020304" pitchFamily="18" charset="0"/>
                <a:cs typeface="Times New Roman" panose="02020603050405020304" pitchFamily="18" charset="0"/>
              </a:rPr>
              <a:t>) разговорный Извлечь откуда-л. все, без остатка или какую-л. часть. </a:t>
            </a:r>
            <a:r>
              <a:rPr lang="ru-RU" sz="2000" i="1" dirty="0" smtClean="0">
                <a:solidFill>
                  <a:schemeClr val="accent2">
                    <a:lumMod val="75000"/>
                  </a:schemeClr>
                </a:solidFill>
                <a:latin typeface="Times New Roman" panose="02020603050405020304" pitchFamily="18" charset="0"/>
                <a:cs typeface="Times New Roman" panose="02020603050405020304" pitchFamily="18" charset="0"/>
              </a:rPr>
              <a:t>Выбрать картофель из погреба</a:t>
            </a:r>
          </a:p>
          <a:p>
            <a:r>
              <a:rPr lang="ru-RU" sz="2000" dirty="0" smtClean="0">
                <a:latin typeface="Times New Roman" panose="02020603050405020304" pitchFamily="18" charset="0"/>
                <a:cs typeface="Times New Roman" panose="02020603050405020304" pitchFamily="18" charset="0"/>
              </a:rPr>
              <a:t>4</a:t>
            </a:r>
            <a:r>
              <a:rPr lang="ru-RU" sz="2000" dirty="0">
                <a:latin typeface="Times New Roman" panose="02020603050405020304" pitchFamily="18" charset="0"/>
                <a:cs typeface="Times New Roman" panose="02020603050405020304" pitchFamily="18" charset="0"/>
              </a:rPr>
              <a:t>) перен. Найти свободное время или удобный момент для осуществления чего- л., для занятий чем-л. </a:t>
            </a:r>
            <a:r>
              <a:rPr lang="ru-RU" sz="2000" i="1" dirty="0" smtClean="0">
                <a:solidFill>
                  <a:srgbClr val="7030A0"/>
                </a:solidFill>
                <a:latin typeface="Times New Roman" panose="02020603050405020304" pitchFamily="18" charset="0"/>
                <a:cs typeface="Times New Roman" panose="02020603050405020304" pitchFamily="18" charset="0"/>
              </a:rPr>
              <a:t>Выбрать время встречи</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b="1" dirty="0" smtClean="0">
                <a:solidFill>
                  <a:srgbClr val="FF0000"/>
                </a:solidFill>
                <a:latin typeface="Times New Roman" panose="02020603050405020304" pitchFamily="18" charset="0"/>
                <a:cs typeface="Times New Roman" panose="02020603050405020304" pitchFamily="18" charset="0"/>
              </a:rPr>
              <a:t>Избрать</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1) Произвести выборы какого-л. лица</a:t>
            </a:r>
            <a:r>
              <a:rPr lang="ru-RU" sz="2000" dirty="0" smtClean="0">
                <a:latin typeface="Times New Roman" panose="02020603050405020304" pitchFamily="18" charset="0"/>
                <a:cs typeface="Times New Roman" panose="02020603050405020304" pitchFamily="18" charset="0"/>
              </a:rPr>
              <a:t>.</a:t>
            </a:r>
            <a:r>
              <a:rPr lang="ru-RU" sz="2000" i="1"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000" i="1" dirty="0" smtClean="0">
                <a:solidFill>
                  <a:srgbClr val="7030A0"/>
                </a:solidFill>
                <a:latin typeface="Times New Roman" panose="02020603050405020304" pitchFamily="18" charset="0"/>
                <a:cs typeface="Times New Roman" panose="02020603050405020304" pitchFamily="18" charset="0"/>
              </a:rPr>
              <a:t>Избрать губернатора</a:t>
            </a:r>
            <a:r>
              <a:rPr lang="ru-RU" sz="2000" dirty="0" smtClean="0">
                <a:solidFill>
                  <a:srgbClr val="7030A0"/>
                </a:solidFill>
                <a:latin typeface="Times New Roman" panose="02020603050405020304" pitchFamily="18" charset="0"/>
                <a:cs typeface="Times New Roman" panose="02020603050405020304" pitchFamily="18" charset="0"/>
              </a:rPr>
              <a:t> </a:t>
            </a:r>
          </a:p>
          <a:p>
            <a:r>
              <a:rPr lang="ru-RU" sz="2000" dirty="0" smtClean="0">
                <a:latin typeface="Times New Roman" panose="02020603050405020304" pitchFamily="18" charset="0"/>
                <a:cs typeface="Times New Roman" panose="02020603050405020304" pitchFamily="18" charset="0"/>
              </a:rPr>
              <a:t>2</a:t>
            </a:r>
            <a:r>
              <a:rPr lang="ru-RU" sz="2000" dirty="0">
                <a:latin typeface="Times New Roman" panose="02020603050405020304" pitchFamily="18" charset="0"/>
                <a:cs typeface="Times New Roman" panose="02020603050405020304" pitchFamily="18" charset="0"/>
              </a:rPr>
              <a:t>) Выбрать, отдавая предпочтение кому-л., чему-л</a:t>
            </a:r>
            <a:r>
              <a:rPr lang="ru-RU" sz="2000" dirty="0" smtClean="0">
                <a:latin typeface="Times New Roman" panose="02020603050405020304" pitchFamily="18" charset="0"/>
                <a:cs typeface="Times New Roman" panose="02020603050405020304" pitchFamily="18" charset="0"/>
              </a:rPr>
              <a:t>. </a:t>
            </a:r>
            <a:r>
              <a:rPr lang="ru-RU" sz="2000" i="1" dirty="0" smtClean="0">
                <a:solidFill>
                  <a:srgbClr val="7030A0"/>
                </a:solidFill>
                <a:latin typeface="Times New Roman" panose="02020603050405020304" pitchFamily="18" charset="0"/>
                <a:cs typeface="Times New Roman" panose="02020603050405020304" pitchFamily="18" charset="0"/>
              </a:rPr>
              <a:t>Избрать профессию</a:t>
            </a:r>
            <a:endParaRPr lang="ru-RU" sz="20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71080" y="4719530"/>
            <a:ext cx="8205376" cy="163121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sz="2000" b="1" dirty="0">
                <a:solidFill>
                  <a:srgbClr val="FF0000"/>
                </a:solidFill>
                <a:latin typeface="Times New Roman" panose="02020603050405020304" pitchFamily="18" charset="0"/>
                <a:cs typeface="Times New Roman" panose="02020603050405020304" pitchFamily="18" charset="0"/>
              </a:rPr>
              <a:t>Выгода </a:t>
            </a:r>
            <a:r>
              <a:rPr lang="ru-RU" sz="2000" dirty="0">
                <a:latin typeface="Times New Roman" panose="02020603050405020304" pitchFamily="18" charset="0"/>
                <a:cs typeface="Times New Roman" panose="02020603050405020304" pitchFamily="18" charset="0"/>
              </a:rPr>
              <a:t>– 1) Прибыль, доход, извлекаемые из чего-л. </a:t>
            </a:r>
            <a:r>
              <a:rPr lang="ru-RU" sz="2000" dirty="0">
                <a:solidFill>
                  <a:srgbClr val="7030A0"/>
                </a:solidFill>
                <a:latin typeface="Times New Roman" panose="02020603050405020304" pitchFamily="18" charset="0"/>
                <a:cs typeface="Times New Roman" panose="02020603050405020304" pitchFamily="18" charset="0"/>
              </a:rPr>
              <a:t>УПУЩЕННАЯ ВЫГОДА</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2</a:t>
            </a:r>
            <a:r>
              <a:rPr lang="ru-RU" sz="2000" dirty="0">
                <a:latin typeface="Times New Roman" panose="02020603050405020304" pitchFamily="18" charset="0"/>
                <a:cs typeface="Times New Roman" panose="02020603050405020304" pitchFamily="18" charset="0"/>
              </a:rPr>
              <a:t>) а) Польза, прок, личный интерес</a:t>
            </a:r>
            <a:r>
              <a:rPr lang="ru-RU" sz="2000" dirty="0" smtClean="0">
                <a:latin typeface="Times New Roman" panose="02020603050405020304" pitchFamily="18" charset="0"/>
                <a:cs typeface="Times New Roman" panose="02020603050405020304" pitchFamily="18" charset="0"/>
              </a:rPr>
              <a:t>. </a:t>
            </a:r>
            <a:r>
              <a:rPr lang="ru-RU" sz="2000" i="1" dirty="0" smtClean="0">
                <a:solidFill>
                  <a:srgbClr val="7030A0"/>
                </a:solidFill>
                <a:latin typeface="Times New Roman" panose="02020603050405020304" pitchFamily="18" charset="0"/>
                <a:cs typeface="Times New Roman" panose="02020603050405020304" pitchFamily="18" charset="0"/>
              </a:rPr>
              <a:t>Выгода от предложения скидок</a:t>
            </a:r>
          </a:p>
          <a:p>
            <a:r>
              <a:rPr lang="ru-RU" sz="2000" dirty="0" smtClean="0">
                <a:latin typeface="Times New Roman" panose="02020603050405020304" pitchFamily="18" charset="0"/>
                <a:cs typeface="Times New Roman" panose="02020603050405020304" pitchFamily="18" charset="0"/>
              </a:rPr>
              <a:t>б</a:t>
            </a:r>
            <a:r>
              <a:rPr lang="ru-RU" sz="2000" dirty="0">
                <a:latin typeface="Times New Roman" panose="02020603050405020304" pitchFamily="18" charset="0"/>
                <a:cs typeface="Times New Roman" panose="02020603050405020304" pitchFamily="18" charset="0"/>
              </a:rPr>
              <a:t>) Преимущество одного перед другим.  </a:t>
            </a:r>
            <a:r>
              <a:rPr lang="ru-RU" sz="2000" i="1" dirty="0" smtClean="0">
                <a:latin typeface="Times New Roman" panose="02020603050405020304" pitchFamily="18" charset="0"/>
                <a:cs typeface="Times New Roman" panose="02020603050405020304" pitchFamily="18" charset="0"/>
              </a:rPr>
              <a:t>Явная выгода</a:t>
            </a:r>
          </a:p>
          <a:p>
            <a:r>
              <a:rPr lang="ru-RU" sz="2000" b="1" dirty="0" smtClean="0">
                <a:solidFill>
                  <a:srgbClr val="FF0000"/>
                </a:solidFill>
                <a:latin typeface="Times New Roman" panose="02020603050405020304" pitchFamily="18" charset="0"/>
                <a:cs typeface="Times New Roman" panose="02020603050405020304" pitchFamily="18" charset="0"/>
              </a:rPr>
              <a:t>Выгодность</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отвлеч</a:t>
            </a:r>
            <a:r>
              <a:rPr lang="ru-RU" sz="2000" dirty="0">
                <a:latin typeface="Times New Roman" panose="02020603050405020304" pitchFamily="18" charset="0"/>
                <a:cs typeface="Times New Roman" panose="02020603050405020304" pitchFamily="18" charset="0"/>
              </a:rPr>
              <a:t>. сущ. к выгодный. </a:t>
            </a:r>
            <a:r>
              <a:rPr lang="ru-RU" sz="2000" i="1" dirty="0">
                <a:solidFill>
                  <a:srgbClr val="7030A0"/>
                </a:solidFill>
                <a:latin typeface="Times New Roman" panose="02020603050405020304" pitchFamily="18" charset="0"/>
                <a:cs typeface="Times New Roman" panose="02020603050405020304" pitchFamily="18" charset="0"/>
              </a:rPr>
              <a:t>Выгодность дела, предприятия. </a:t>
            </a:r>
          </a:p>
        </p:txBody>
      </p:sp>
      <p:sp>
        <p:nvSpPr>
          <p:cNvPr id="5" name="Прямоугольник 4"/>
          <p:cNvSpPr/>
          <p:nvPr/>
        </p:nvSpPr>
        <p:spPr>
          <a:xfrm>
            <a:off x="471080" y="4077072"/>
            <a:ext cx="2818400" cy="3693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dirty="0"/>
              <a:t>Выгода – выгодность </a:t>
            </a:r>
          </a:p>
        </p:txBody>
      </p:sp>
    </p:spTree>
    <p:extLst>
      <p:ext uri="{BB962C8B-B14F-4D97-AF65-F5344CB8AC3E}">
        <p14:creationId xmlns:p14="http://schemas.microsoft.com/office/powerpoint/2010/main" xmlns="" val="53740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6048672"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dirty="0"/>
              <a:t>Выдача – отдача – передача – раздача </a:t>
            </a:r>
          </a:p>
        </p:txBody>
      </p:sp>
      <p:sp>
        <p:nvSpPr>
          <p:cNvPr id="3" name="Прямоугольник 2"/>
          <p:cNvSpPr/>
          <p:nvPr/>
        </p:nvSpPr>
        <p:spPr>
          <a:xfrm>
            <a:off x="355315" y="836712"/>
            <a:ext cx="8280920" cy="4801314"/>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ru-RU" b="1" dirty="0">
                <a:solidFill>
                  <a:srgbClr val="FF0000"/>
                </a:solidFill>
                <a:latin typeface="Calibri"/>
                <a:ea typeface="Calibri"/>
                <a:cs typeface="Times New Roman"/>
              </a:rPr>
              <a:t>Выдача</a:t>
            </a:r>
            <a:r>
              <a:rPr lang="ru-RU" dirty="0">
                <a:latin typeface="Calibri"/>
                <a:ea typeface="Calibri"/>
                <a:cs typeface="Times New Roman"/>
              </a:rPr>
              <a:t> – 1) Действие по знач. глаг.: выдавать , выдать. </a:t>
            </a:r>
            <a:r>
              <a:rPr lang="ru-RU" i="1" dirty="0" smtClean="0">
                <a:solidFill>
                  <a:srgbClr val="7030A0"/>
                </a:solidFill>
                <a:latin typeface="Calibri"/>
                <a:ea typeface="Calibri"/>
                <a:cs typeface="Times New Roman"/>
              </a:rPr>
              <a:t>Выдачи загранпаспорта</a:t>
            </a:r>
          </a:p>
          <a:p>
            <a:r>
              <a:rPr lang="ru-RU" dirty="0" smtClean="0">
                <a:latin typeface="Calibri"/>
                <a:ea typeface="Calibri"/>
                <a:cs typeface="Times New Roman"/>
              </a:rPr>
              <a:t>2</a:t>
            </a:r>
            <a:r>
              <a:rPr lang="ru-RU" dirty="0">
                <a:latin typeface="Calibri"/>
                <a:ea typeface="Calibri"/>
                <a:cs typeface="Times New Roman"/>
              </a:rPr>
              <a:t>) Место, где выдается что-л. </a:t>
            </a:r>
            <a:r>
              <a:rPr lang="ru-RU" dirty="0" smtClean="0">
                <a:latin typeface="Calibri"/>
                <a:ea typeface="Calibri"/>
                <a:cs typeface="Times New Roman"/>
              </a:rPr>
              <a:t> </a:t>
            </a:r>
            <a:r>
              <a:rPr lang="ru-RU" i="1" dirty="0" smtClean="0">
                <a:solidFill>
                  <a:srgbClr val="7030A0"/>
                </a:solidFill>
                <a:latin typeface="Calibri"/>
                <a:ea typeface="Calibri"/>
                <a:cs typeface="Times New Roman"/>
              </a:rPr>
              <a:t>Выдача билетов в кассе</a:t>
            </a:r>
          </a:p>
          <a:p>
            <a:r>
              <a:rPr lang="ru-RU" dirty="0" smtClean="0">
                <a:latin typeface="Calibri"/>
                <a:ea typeface="Calibri"/>
                <a:cs typeface="Times New Roman"/>
              </a:rPr>
              <a:t>3</a:t>
            </a:r>
            <a:r>
              <a:rPr lang="ru-RU" dirty="0">
                <a:latin typeface="Calibri"/>
                <a:ea typeface="Calibri"/>
                <a:cs typeface="Times New Roman"/>
              </a:rPr>
              <a:t>) разговорный Выданные деньги, товар. </a:t>
            </a:r>
            <a:endParaRPr lang="ru-RU" dirty="0" smtClean="0">
              <a:latin typeface="Calibri"/>
              <a:ea typeface="Calibri"/>
              <a:cs typeface="Times New Roman"/>
            </a:endParaRPr>
          </a:p>
          <a:p>
            <a:r>
              <a:rPr lang="ru-RU" b="1" dirty="0" smtClean="0">
                <a:solidFill>
                  <a:srgbClr val="FF0000"/>
                </a:solidFill>
                <a:latin typeface="Calibri"/>
                <a:ea typeface="Calibri"/>
                <a:cs typeface="Times New Roman"/>
              </a:rPr>
              <a:t>Отдача </a:t>
            </a:r>
            <a:r>
              <a:rPr lang="ru-RU" dirty="0">
                <a:latin typeface="Calibri"/>
                <a:ea typeface="Calibri"/>
                <a:cs typeface="Times New Roman"/>
              </a:rPr>
              <a:t>– 1) Действие по знач. глаг.: отдавать, отдать, отдаваться, отдаться. </a:t>
            </a:r>
            <a:r>
              <a:rPr lang="ru-RU" i="1" dirty="0" smtClean="0">
                <a:solidFill>
                  <a:srgbClr val="7030A0"/>
                </a:solidFill>
                <a:latin typeface="Calibri"/>
                <a:ea typeface="Calibri"/>
                <a:cs typeface="Times New Roman"/>
              </a:rPr>
              <a:t>Отдача от масштабов производства должна увеличиться.</a:t>
            </a:r>
            <a:endParaRPr lang="ru-RU" dirty="0" smtClean="0">
              <a:latin typeface="Calibri"/>
              <a:ea typeface="Calibri"/>
              <a:cs typeface="Times New Roman"/>
            </a:endParaRPr>
          </a:p>
          <a:p>
            <a:r>
              <a:rPr lang="ru-RU" dirty="0" smtClean="0">
                <a:latin typeface="Calibri"/>
                <a:ea typeface="Calibri"/>
                <a:cs typeface="Times New Roman"/>
              </a:rPr>
              <a:t>2</a:t>
            </a:r>
            <a:r>
              <a:rPr lang="ru-RU" dirty="0">
                <a:latin typeface="Calibri"/>
                <a:ea typeface="Calibri"/>
                <a:cs typeface="Times New Roman"/>
              </a:rPr>
              <a:t>) Короткое движение назад (огнестрельного оружия после выстрела, работающего механизма и т.п.).  </a:t>
            </a:r>
            <a:r>
              <a:rPr lang="ru-RU" i="1" dirty="0" smtClean="0">
                <a:solidFill>
                  <a:srgbClr val="7030A0"/>
                </a:solidFill>
                <a:latin typeface="Calibri"/>
                <a:ea typeface="Calibri"/>
                <a:cs typeface="Times New Roman"/>
              </a:rPr>
              <a:t>Отдача в плечо от выстрела была болезненной.</a:t>
            </a:r>
            <a:r>
              <a:rPr lang="ru-RU" dirty="0" smtClean="0">
                <a:latin typeface="Calibri"/>
                <a:ea typeface="Calibri"/>
                <a:cs typeface="Times New Roman"/>
              </a:rPr>
              <a:t>      </a:t>
            </a:r>
            <a:r>
              <a:rPr lang="ru-RU" dirty="0">
                <a:latin typeface="Calibri"/>
                <a:ea typeface="Calibri"/>
                <a:cs typeface="Times New Roman"/>
              </a:rPr>
              <a:t>3) Коэффициент полезного действия механизма. </a:t>
            </a:r>
            <a:endParaRPr lang="ru-RU" dirty="0" smtClean="0">
              <a:latin typeface="Calibri"/>
              <a:ea typeface="Calibri"/>
              <a:cs typeface="Times New Roman"/>
            </a:endParaRPr>
          </a:p>
          <a:p>
            <a:pPr algn="ctr"/>
            <a:r>
              <a:rPr lang="ru-RU" b="1" dirty="0" smtClean="0">
                <a:solidFill>
                  <a:srgbClr val="FF0000"/>
                </a:solidFill>
                <a:latin typeface="Calibri"/>
                <a:ea typeface="Calibri"/>
                <a:cs typeface="Times New Roman"/>
              </a:rPr>
              <a:t>Передача</a:t>
            </a:r>
            <a:r>
              <a:rPr lang="ru-RU" dirty="0" smtClean="0">
                <a:latin typeface="Calibri"/>
                <a:ea typeface="Calibri"/>
                <a:cs typeface="Times New Roman"/>
              </a:rPr>
              <a:t> </a:t>
            </a:r>
            <a:r>
              <a:rPr lang="ru-RU" dirty="0">
                <a:latin typeface="Calibri"/>
                <a:ea typeface="Calibri"/>
                <a:cs typeface="Times New Roman"/>
              </a:rPr>
              <a:t>– 1) Действие по знач. глаг.: передавать , передать. </a:t>
            </a:r>
            <a:r>
              <a:rPr lang="ru-RU" i="1" dirty="0" smtClean="0">
                <a:solidFill>
                  <a:srgbClr val="7030A0"/>
                </a:solidFill>
                <a:latin typeface="Calibri"/>
                <a:ea typeface="Calibri"/>
                <a:cs typeface="Times New Roman"/>
              </a:rPr>
              <a:t>Передача товаров</a:t>
            </a:r>
          </a:p>
          <a:p>
            <a:r>
              <a:rPr lang="ru-RU" dirty="0" smtClean="0">
                <a:latin typeface="Calibri"/>
                <a:ea typeface="Calibri"/>
                <a:cs typeface="Times New Roman"/>
              </a:rPr>
              <a:t>2</a:t>
            </a:r>
            <a:r>
              <a:rPr lang="ru-RU" dirty="0">
                <a:latin typeface="Calibri"/>
                <a:ea typeface="Calibri"/>
                <a:cs typeface="Times New Roman"/>
              </a:rPr>
              <a:t>) Концерт, лекция и т.п., передаваемые по радио, телевизору. </a:t>
            </a:r>
            <a:r>
              <a:rPr lang="ru-RU" i="1" dirty="0" smtClean="0">
                <a:solidFill>
                  <a:srgbClr val="7030A0"/>
                </a:solidFill>
                <a:latin typeface="Calibri"/>
                <a:ea typeface="Calibri"/>
                <a:cs typeface="Times New Roman"/>
              </a:rPr>
              <a:t>Популярные телепередачи</a:t>
            </a:r>
          </a:p>
          <a:p>
            <a:r>
              <a:rPr lang="ru-RU" dirty="0" smtClean="0">
                <a:latin typeface="Calibri"/>
                <a:ea typeface="Calibri"/>
                <a:cs typeface="Times New Roman"/>
              </a:rPr>
              <a:t>3</a:t>
            </a:r>
            <a:r>
              <a:rPr lang="ru-RU" dirty="0">
                <a:latin typeface="Calibri"/>
                <a:ea typeface="Calibri"/>
                <a:cs typeface="Times New Roman"/>
              </a:rPr>
              <a:t>) Вещи, продукты, передаваемые кому-л. (в тюрьму, больницу и т.п.). </a:t>
            </a:r>
            <a:r>
              <a:rPr lang="ru-RU" i="1" dirty="0" smtClean="0">
                <a:solidFill>
                  <a:srgbClr val="7030A0"/>
                </a:solidFill>
                <a:latin typeface="Calibri"/>
                <a:ea typeface="Calibri"/>
                <a:cs typeface="Times New Roman"/>
              </a:rPr>
              <a:t>Приём передач больным запрещён из-за карантина</a:t>
            </a:r>
            <a:endParaRPr lang="ru-RU" dirty="0" smtClean="0">
              <a:latin typeface="Calibri"/>
              <a:ea typeface="Calibri"/>
              <a:cs typeface="Times New Roman"/>
            </a:endParaRPr>
          </a:p>
          <a:p>
            <a:r>
              <a:rPr lang="ru-RU" dirty="0" smtClean="0">
                <a:latin typeface="Calibri"/>
                <a:ea typeface="Calibri"/>
                <a:cs typeface="Times New Roman"/>
              </a:rPr>
              <a:t>4</a:t>
            </a:r>
            <a:r>
              <a:rPr lang="ru-RU" dirty="0">
                <a:latin typeface="Calibri"/>
                <a:ea typeface="Calibri"/>
                <a:cs typeface="Times New Roman"/>
              </a:rPr>
              <a:t>) Механизм, передающий движение от одной части устройства, машины к другой</a:t>
            </a:r>
            <a:r>
              <a:rPr lang="ru-RU" b="1" dirty="0">
                <a:solidFill>
                  <a:srgbClr val="FF0000"/>
                </a:solidFill>
                <a:latin typeface="Calibri"/>
                <a:ea typeface="Calibri"/>
                <a:cs typeface="Times New Roman"/>
              </a:rPr>
              <a:t>. </a:t>
            </a:r>
            <a:r>
              <a:rPr lang="ru-RU" i="1" dirty="0" smtClean="0">
                <a:solidFill>
                  <a:srgbClr val="7030A0"/>
                </a:solidFill>
                <a:latin typeface="Calibri"/>
                <a:ea typeface="Calibri"/>
                <a:cs typeface="Times New Roman"/>
              </a:rPr>
              <a:t>Автоматическая коробка передач</a:t>
            </a:r>
            <a:endParaRPr lang="ru-RU" b="1" dirty="0" smtClean="0">
              <a:solidFill>
                <a:srgbClr val="FF0000"/>
              </a:solidFill>
              <a:latin typeface="Calibri"/>
              <a:ea typeface="Calibri"/>
              <a:cs typeface="Times New Roman"/>
            </a:endParaRPr>
          </a:p>
          <a:p>
            <a:r>
              <a:rPr lang="ru-RU" b="1" dirty="0" smtClean="0">
                <a:solidFill>
                  <a:srgbClr val="FF0000"/>
                </a:solidFill>
                <a:latin typeface="Calibri"/>
                <a:ea typeface="Calibri"/>
                <a:cs typeface="Times New Roman"/>
              </a:rPr>
              <a:t>Раздача - </a:t>
            </a:r>
            <a:r>
              <a:rPr lang="ru-RU" dirty="0" smtClean="0">
                <a:latin typeface="Calibri"/>
                <a:ea typeface="Calibri"/>
                <a:cs typeface="Times New Roman"/>
              </a:rPr>
              <a:t> </a:t>
            </a:r>
            <a:r>
              <a:rPr lang="ru-RU" dirty="0">
                <a:latin typeface="Calibri"/>
                <a:ea typeface="Calibri"/>
                <a:cs typeface="Times New Roman"/>
              </a:rPr>
              <a:t>Действие по знач. глаг.: раздавать , раздать . </a:t>
            </a:r>
            <a:r>
              <a:rPr lang="ru-RU" i="1" dirty="0" smtClean="0">
                <a:solidFill>
                  <a:srgbClr val="7030A0"/>
                </a:solidFill>
                <a:latin typeface="Calibri"/>
                <a:ea typeface="Calibri"/>
                <a:cs typeface="Times New Roman"/>
              </a:rPr>
              <a:t>Раздача листовок – невыгодное дело.</a:t>
            </a:r>
            <a:endParaRPr lang="ru-RU" dirty="0">
              <a:effectLst/>
              <a:latin typeface="Calibri"/>
              <a:ea typeface="Calibri"/>
              <a:cs typeface="Times New Roman"/>
            </a:endParaRPr>
          </a:p>
        </p:txBody>
      </p:sp>
    </p:spTree>
    <p:extLst>
      <p:ext uri="{BB962C8B-B14F-4D97-AF65-F5344CB8AC3E}">
        <p14:creationId xmlns:p14="http://schemas.microsoft.com/office/powerpoint/2010/main" xmlns="" val="359364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0"/>
            <a:ext cx="7272808" cy="338554"/>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dirty="0"/>
              <a:t>Выплатить – заплатить – оплатить – отплатить – уплатить </a:t>
            </a:r>
          </a:p>
        </p:txBody>
      </p:sp>
      <p:sp>
        <p:nvSpPr>
          <p:cNvPr id="3" name="Прямоугольник 2"/>
          <p:cNvSpPr/>
          <p:nvPr/>
        </p:nvSpPr>
        <p:spPr>
          <a:xfrm>
            <a:off x="251520" y="338554"/>
            <a:ext cx="8568952" cy="280076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ru-RU" sz="1600" b="1" dirty="0">
                <a:solidFill>
                  <a:srgbClr val="FF0000"/>
                </a:solidFill>
                <a:latin typeface="Calibri"/>
                <a:ea typeface="Calibri"/>
                <a:cs typeface="Times New Roman"/>
              </a:rPr>
              <a:t>Выплатить </a:t>
            </a:r>
            <a:r>
              <a:rPr lang="ru-RU" sz="1600" b="1" dirty="0" smtClean="0">
                <a:solidFill>
                  <a:srgbClr val="FF0000"/>
                </a:solidFill>
                <a:latin typeface="Calibri"/>
                <a:ea typeface="Calibri"/>
                <a:cs typeface="Times New Roman"/>
              </a:rPr>
              <a:t> (что?)</a:t>
            </a:r>
            <a:r>
              <a:rPr lang="ru-RU" sz="1600" dirty="0" smtClean="0">
                <a:latin typeface="Calibri"/>
                <a:ea typeface="Calibri"/>
                <a:cs typeface="Times New Roman"/>
              </a:rPr>
              <a:t>–1</a:t>
            </a:r>
            <a:r>
              <a:rPr lang="ru-RU" sz="1600" dirty="0">
                <a:latin typeface="Calibri"/>
                <a:ea typeface="Calibri"/>
                <a:cs typeface="Times New Roman"/>
              </a:rPr>
              <a:t>) Выдать плату за что-л</a:t>
            </a:r>
            <a:r>
              <a:rPr lang="ru-RU" sz="1600" dirty="0" smtClean="0">
                <a:latin typeface="Calibri"/>
                <a:ea typeface="Calibri"/>
                <a:cs typeface="Times New Roman"/>
              </a:rPr>
              <a:t>.  </a:t>
            </a:r>
            <a:r>
              <a:rPr lang="ru-RU" sz="1600" i="1" dirty="0" smtClean="0">
                <a:solidFill>
                  <a:srgbClr val="7030A0"/>
                </a:solidFill>
                <a:latin typeface="Calibri"/>
                <a:ea typeface="Calibri"/>
                <a:cs typeface="Times New Roman"/>
              </a:rPr>
              <a:t>Выплатить зарплату.</a:t>
            </a:r>
          </a:p>
          <a:p>
            <a:r>
              <a:rPr lang="ru-RU" sz="1600" dirty="0" smtClean="0">
                <a:latin typeface="Calibri"/>
                <a:ea typeface="Calibri"/>
                <a:cs typeface="Times New Roman"/>
              </a:rPr>
              <a:t>2</a:t>
            </a:r>
            <a:r>
              <a:rPr lang="ru-RU" sz="1600" dirty="0">
                <a:latin typeface="Calibri"/>
                <a:ea typeface="Calibri"/>
                <a:cs typeface="Times New Roman"/>
              </a:rPr>
              <a:t>) Возвратить долг, ссуду частями или полностью. </a:t>
            </a:r>
            <a:r>
              <a:rPr lang="ru-RU" sz="1600" i="1" dirty="0">
                <a:solidFill>
                  <a:srgbClr val="7030A0"/>
                </a:solidFill>
                <a:latin typeface="Calibri"/>
                <a:ea typeface="Calibri"/>
                <a:cs typeface="Times New Roman"/>
              </a:rPr>
              <a:t>Выплатить компенсацию </a:t>
            </a:r>
            <a:r>
              <a:rPr lang="ru-RU" sz="1600" i="1" dirty="0" smtClean="0">
                <a:solidFill>
                  <a:srgbClr val="7030A0"/>
                </a:solidFill>
                <a:latin typeface="Calibri"/>
                <a:ea typeface="Calibri"/>
                <a:cs typeface="Times New Roman"/>
              </a:rPr>
              <a:t>за неиспользованный отпуск.</a:t>
            </a:r>
          </a:p>
          <a:p>
            <a:r>
              <a:rPr lang="ru-RU" sz="1600" i="1" dirty="0" smtClean="0">
                <a:solidFill>
                  <a:srgbClr val="FF0000"/>
                </a:solidFill>
                <a:latin typeface="Calibri"/>
                <a:ea typeface="Calibri"/>
                <a:cs typeface="Times New Roman"/>
              </a:rPr>
              <a:t>З</a:t>
            </a:r>
            <a:r>
              <a:rPr lang="ru-RU" sz="1600" b="1" dirty="0" smtClean="0">
                <a:solidFill>
                  <a:srgbClr val="FF0000"/>
                </a:solidFill>
                <a:latin typeface="Calibri"/>
                <a:ea typeface="Calibri"/>
                <a:cs typeface="Times New Roman"/>
              </a:rPr>
              <a:t>аплатить (за что-л.) </a:t>
            </a:r>
            <a:r>
              <a:rPr lang="ru-RU" sz="1600" b="1" dirty="0">
                <a:solidFill>
                  <a:srgbClr val="FF0000"/>
                </a:solidFill>
                <a:latin typeface="Calibri"/>
                <a:ea typeface="Calibri"/>
                <a:cs typeface="Times New Roman"/>
              </a:rPr>
              <a:t>–</a:t>
            </a:r>
            <a:r>
              <a:rPr lang="ru-RU" sz="1600" dirty="0">
                <a:latin typeface="Calibri"/>
                <a:ea typeface="Calibri"/>
                <a:cs typeface="Times New Roman"/>
              </a:rPr>
              <a:t> 1) Внести плату за что-л., в возмещение чего-л. </a:t>
            </a:r>
            <a:r>
              <a:rPr lang="ru-RU" sz="1600" i="1" dirty="0" smtClean="0">
                <a:solidFill>
                  <a:srgbClr val="7030A0"/>
                </a:solidFill>
                <a:latin typeface="Calibri"/>
                <a:ea typeface="Calibri"/>
                <a:cs typeface="Times New Roman"/>
              </a:rPr>
              <a:t>Заплатить  штраф ГИББД.</a:t>
            </a:r>
            <a:endParaRPr lang="ru-RU" sz="1600" dirty="0" smtClean="0">
              <a:latin typeface="Calibri"/>
              <a:ea typeface="Calibri"/>
              <a:cs typeface="Times New Roman"/>
            </a:endParaRPr>
          </a:p>
          <a:p>
            <a:r>
              <a:rPr lang="ru-RU" sz="1600" dirty="0" smtClean="0">
                <a:latin typeface="Calibri"/>
                <a:ea typeface="Calibri"/>
                <a:cs typeface="Times New Roman"/>
              </a:rPr>
              <a:t>2</a:t>
            </a:r>
            <a:r>
              <a:rPr lang="ru-RU" sz="1600" dirty="0">
                <a:latin typeface="Calibri"/>
                <a:ea typeface="Calibri"/>
                <a:cs typeface="Times New Roman"/>
              </a:rPr>
              <a:t>) перен. Совершить, сделать что-л. в ответ на какой-л. поступок; отплатить. </a:t>
            </a:r>
            <a:r>
              <a:rPr lang="ru-RU" sz="1600" i="1" dirty="0" smtClean="0">
                <a:solidFill>
                  <a:srgbClr val="7030A0"/>
                </a:solidFill>
                <a:latin typeface="Calibri"/>
                <a:ea typeface="Calibri"/>
                <a:cs typeface="Times New Roman"/>
              </a:rPr>
              <a:t>Заплатить за  обман.</a:t>
            </a:r>
          </a:p>
          <a:p>
            <a:r>
              <a:rPr lang="ru-RU" sz="1600" b="1" dirty="0" smtClean="0">
                <a:solidFill>
                  <a:srgbClr val="FF0000"/>
                </a:solidFill>
                <a:latin typeface="Calibri"/>
                <a:ea typeface="Calibri"/>
                <a:cs typeface="Times New Roman"/>
              </a:rPr>
              <a:t>Оплатить (что?, кого?) </a:t>
            </a:r>
            <a:r>
              <a:rPr lang="ru-RU" sz="1600" dirty="0" smtClean="0">
                <a:latin typeface="Calibri"/>
                <a:ea typeface="Calibri"/>
                <a:cs typeface="Times New Roman"/>
              </a:rPr>
              <a:t> </a:t>
            </a:r>
            <a:r>
              <a:rPr lang="ru-RU" sz="1600" dirty="0">
                <a:latin typeface="Calibri"/>
                <a:ea typeface="Calibri"/>
                <a:cs typeface="Times New Roman"/>
              </a:rPr>
              <a:t>Заплатить за что- </a:t>
            </a:r>
            <a:r>
              <a:rPr lang="ru-RU" sz="1600" dirty="0" err="1">
                <a:latin typeface="Calibri"/>
                <a:ea typeface="Calibri"/>
                <a:cs typeface="Times New Roman"/>
              </a:rPr>
              <a:t>нибудь</a:t>
            </a:r>
            <a:r>
              <a:rPr lang="ru-RU" sz="1600" dirty="0">
                <a:latin typeface="Calibri"/>
                <a:ea typeface="Calibri"/>
                <a:cs typeface="Times New Roman"/>
              </a:rPr>
              <a:t>. </a:t>
            </a:r>
            <a:r>
              <a:rPr lang="ru-RU" sz="1600" i="1" dirty="0">
                <a:solidFill>
                  <a:srgbClr val="7030A0"/>
                </a:solidFill>
                <a:latin typeface="Calibri"/>
                <a:ea typeface="Calibri"/>
                <a:cs typeface="Times New Roman"/>
              </a:rPr>
              <a:t>Оплатить работу</a:t>
            </a:r>
            <a:r>
              <a:rPr lang="ru-RU" sz="1600" dirty="0">
                <a:latin typeface="Calibri"/>
                <a:ea typeface="Calibri"/>
                <a:cs typeface="Times New Roman"/>
              </a:rPr>
              <a:t>. </a:t>
            </a:r>
            <a:r>
              <a:rPr lang="ru-RU" sz="1600" i="1" dirty="0">
                <a:latin typeface="Calibri"/>
                <a:ea typeface="Calibri"/>
                <a:cs typeface="Times New Roman"/>
              </a:rPr>
              <a:t>|| </a:t>
            </a:r>
            <a:r>
              <a:rPr lang="ru-RU" sz="1600" dirty="0">
                <a:latin typeface="Calibri"/>
                <a:ea typeface="Calibri"/>
                <a:cs typeface="Times New Roman"/>
              </a:rPr>
              <a:t>Заплатить </a:t>
            </a:r>
            <a:r>
              <a:rPr lang="ru-RU" sz="1600" dirty="0" smtClean="0">
                <a:latin typeface="Calibri"/>
                <a:ea typeface="Calibri"/>
                <a:cs typeface="Times New Roman"/>
              </a:rPr>
              <a:t>кому- </a:t>
            </a:r>
            <a:r>
              <a:rPr lang="ru-RU" sz="1600" dirty="0" err="1">
                <a:latin typeface="Calibri"/>
                <a:ea typeface="Calibri"/>
                <a:cs typeface="Times New Roman"/>
              </a:rPr>
              <a:t>нибудь</a:t>
            </a:r>
            <a:r>
              <a:rPr lang="ru-RU" sz="1600" i="1" dirty="0">
                <a:latin typeface="Calibri"/>
                <a:ea typeface="Calibri"/>
                <a:cs typeface="Times New Roman"/>
              </a:rPr>
              <a:t>. Оплатить рабочих</a:t>
            </a:r>
            <a:r>
              <a:rPr lang="ru-RU" sz="1600" dirty="0">
                <a:latin typeface="Calibri"/>
                <a:ea typeface="Calibri"/>
                <a:cs typeface="Times New Roman"/>
              </a:rPr>
              <a:t>. </a:t>
            </a:r>
            <a:endParaRPr lang="ru-RU" sz="1600" dirty="0" smtClean="0">
              <a:latin typeface="Calibri"/>
              <a:ea typeface="Calibri"/>
              <a:cs typeface="Times New Roman"/>
            </a:endParaRPr>
          </a:p>
          <a:p>
            <a:r>
              <a:rPr lang="ru-RU" sz="1600" dirty="0" smtClean="0">
                <a:latin typeface="Calibri"/>
                <a:ea typeface="Calibri"/>
                <a:cs typeface="Times New Roman"/>
              </a:rPr>
              <a:t>2</a:t>
            </a:r>
            <a:r>
              <a:rPr lang="ru-RU" sz="1600" dirty="0">
                <a:latin typeface="Calibri"/>
                <a:ea typeface="Calibri"/>
                <a:cs typeface="Times New Roman"/>
              </a:rPr>
              <a:t>. что кому чему. Уплатить в погашение чего- </a:t>
            </a:r>
            <a:r>
              <a:rPr lang="ru-RU" sz="1600" dirty="0" err="1">
                <a:latin typeface="Calibri"/>
                <a:ea typeface="Calibri"/>
                <a:cs typeface="Times New Roman"/>
              </a:rPr>
              <a:t>нибудь</a:t>
            </a:r>
            <a:r>
              <a:rPr lang="ru-RU" sz="1600" dirty="0">
                <a:latin typeface="Calibri"/>
                <a:ea typeface="Calibri"/>
                <a:cs typeface="Times New Roman"/>
              </a:rPr>
              <a:t>. </a:t>
            </a:r>
            <a:r>
              <a:rPr lang="ru-RU" sz="1600" i="1" dirty="0">
                <a:latin typeface="Calibri"/>
                <a:ea typeface="Calibri"/>
                <a:cs typeface="Times New Roman"/>
              </a:rPr>
              <a:t>Оплатить расходы</a:t>
            </a:r>
            <a:r>
              <a:rPr lang="ru-RU" sz="1600" dirty="0">
                <a:latin typeface="Calibri"/>
                <a:ea typeface="Calibri"/>
                <a:cs typeface="Times New Roman"/>
              </a:rPr>
              <a:t>…–– </a:t>
            </a:r>
            <a:r>
              <a:rPr lang="ru-RU" sz="1600" b="1" dirty="0">
                <a:solidFill>
                  <a:srgbClr val="FF0000"/>
                </a:solidFill>
                <a:latin typeface="Calibri"/>
                <a:ea typeface="Calibri"/>
                <a:cs typeface="Times New Roman"/>
              </a:rPr>
              <a:t>Уплатить . </a:t>
            </a:r>
            <a:r>
              <a:rPr lang="ru-RU" sz="1600" dirty="0">
                <a:latin typeface="Calibri"/>
                <a:ea typeface="Calibri"/>
                <a:cs typeface="Times New Roman"/>
              </a:rPr>
              <a:t>Внести плату за что-л.; заплатить. </a:t>
            </a:r>
            <a:r>
              <a:rPr lang="ru-RU" sz="1600" i="1" dirty="0">
                <a:solidFill>
                  <a:srgbClr val="7030A0"/>
                </a:solidFill>
                <a:latin typeface="Calibri"/>
                <a:ea typeface="Calibri"/>
                <a:cs typeface="Times New Roman"/>
              </a:rPr>
              <a:t>Уплатить членский взнос. По счету уплачено сполна.</a:t>
            </a:r>
            <a:endParaRPr lang="ru-RU" sz="1600" i="1" dirty="0">
              <a:solidFill>
                <a:srgbClr val="7030A0"/>
              </a:solidFill>
              <a:effectLst/>
              <a:latin typeface="Calibri"/>
              <a:ea typeface="Calibri"/>
              <a:cs typeface="Times New Roman"/>
            </a:endParaRPr>
          </a:p>
        </p:txBody>
      </p:sp>
      <p:sp>
        <p:nvSpPr>
          <p:cNvPr id="4" name="Прямоугольник 3"/>
          <p:cNvSpPr/>
          <p:nvPr/>
        </p:nvSpPr>
        <p:spPr>
          <a:xfrm>
            <a:off x="251520" y="3139321"/>
            <a:ext cx="4060727" cy="338554"/>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sz="1600" dirty="0"/>
              <a:t>Выплата – оплата – плата – уплата </a:t>
            </a:r>
          </a:p>
        </p:txBody>
      </p:sp>
      <p:sp>
        <p:nvSpPr>
          <p:cNvPr id="5" name="Прямоугольник 4"/>
          <p:cNvSpPr/>
          <p:nvPr/>
        </p:nvSpPr>
        <p:spPr>
          <a:xfrm>
            <a:off x="107504" y="3481497"/>
            <a:ext cx="9036496" cy="34901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nSpc>
                <a:spcPct val="115000"/>
              </a:lnSpc>
              <a:spcAft>
                <a:spcPts val="0"/>
              </a:spcAft>
            </a:pPr>
            <a:r>
              <a:rPr lang="ru-RU" sz="1600" b="1" dirty="0">
                <a:solidFill>
                  <a:srgbClr val="FF0000"/>
                </a:solidFill>
                <a:latin typeface="Calibri"/>
                <a:ea typeface="Calibri"/>
                <a:cs typeface="Times New Roman"/>
              </a:rPr>
              <a:t>Выплата </a:t>
            </a:r>
            <a:r>
              <a:rPr lang="ru-RU" sz="1600" b="1" dirty="0" smtClean="0">
                <a:solidFill>
                  <a:srgbClr val="FF0000"/>
                </a:solidFill>
                <a:latin typeface="Calibri"/>
                <a:ea typeface="Calibri"/>
                <a:cs typeface="Times New Roman"/>
              </a:rPr>
              <a:t> (чего?</a:t>
            </a:r>
            <a:r>
              <a:rPr lang="ru-RU" sz="1600" dirty="0" smtClean="0">
                <a:latin typeface="Calibri"/>
                <a:ea typeface="Calibri"/>
                <a:cs typeface="Times New Roman"/>
              </a:rPr>
              <a:t>– </a:t>
            </a:r>
            <a:r>
              <a:rPr lang="ru-RU" sz="1600" dirty="0">
                <a:latin typeface="Calibri"/>
                <a:ea typeface="Calibri"/>
                <a:cs typeface="Times New Roman"/>
              </a:rPr>
              <a:t>1) Действие по знач. глаг.: выплатить. </a:t>
            </a:r>
            <a:r>
              <a:rPr lang="ru-RU" sz="1600" i="1" dirty="0" smtClean="0">
                <a:solidFill>
                  <a:srgbClr val="7030A0"/>
                </a:solidFill>
                <a:latin typeface="Calibri"/>
                <a:ea typeface="Calibri"/>
                <a:cs typeface="Times New Roman"/>
              </a:rPr>
              <a:t>Выплата вознаграждения.</a:t>
            </a:r>
            <a:endParaRPr lang="ru-RU" sz="1600" dirty="0" smtClean="0">
              <a:latin typeface="Calibri"/>
              <a:ea typeface="Calibri"/>
              <a:cs typeface="Times New Roman"/>
            </a:endParaRPr>
          </a:p>
          <a:p>
            <a:pPr>
              <a:lnSpc>
                <a:spcPct val="115000"/>
              </a:lnSpc>
              <a:spcAft>
                <a:spcPts val="0"/>
              </a:spcAft>
            </a:pPr>
            <a:r>
              <a:rPr lang="ru-RU" sz="1600" dirty="0" smtClean="0">
                <a:latin typeface="Calibri"/>
                <a:ea typeface="Calibri"/>
                <a:cs typeface="Times New Roman"/>
              </a:rPr>
              <a:t>2</a:t>
            </a:r>
            <a:r>
              <a:rPr lang="ru-RU" sz="1600" dirty="0">
                <a:latin typeface="Calibri"/>
                <a:ea typeface="Calibri"/>
                <a:cs typeface="Times New Roman"/>
              </a:rPr>
              <a:t>) разговорный.  Выплаченная сумма. </a:t>
            </a:r>
            <a:r>
              <a:rPr lang="ru-RU" sz="1600" i="1" dirty="0" smtClean="0">
                <a:solidFill>
                  <a:srgbClr val="7030A0"/>
                </a:solidFill>
                <a:latin typeface="Calibri"/>
                <a:ea typeface="Calibri"/>
                <a:cs typeface="Times New Roman"/>
              </a:rPr>
              <a:t>Выплаты по задолженности были мизерными.</a:t>
            </a:r>
            <a:endParaRPr lang="ru-RU" sz="1600" dirty="0" smtClean="0">
              <a:latin typeface="Calibri"/>
              <a:ea typeface="Calibri"/>
              <a:cs typeface="Times New Roman"/>
            </a:endParaRPr>
          </a:p>
          <a:p>
            <a:pPr>
              <a:lnSpc>
                <a:spcPct val="115000"/>
              </a:lnSpc>
              <a:spcAft>
                <a:spcPts val="0"/>
              </a:spcAft>
            </a:pPr>
            <a:r>
              <a:rPr lang="ru-RU" sz="1600" b="1" dirty="0">
                <a:solidFill>
                  <a:srgbClr val="FF0000"/>
                </a:solidFill>
                <a:latin typeface="Calibri"/>
                <a:ea typeface="Calibri"/>
                <a:cs typeface="Times New Roman"/>
              </a:rPr>
              <a:t>Оплата </a:t>
            </a:r>
            <a:r>
              <a:rPr lang="ru-RU" sz="1600" b="1" dirty="0" smtClean="0">
                <a:solidFill>
                  <a:srgbClr val="FF0000"/>
                </a:solidFill>
                <a:latin typeface="Calibri"/>
                <a:ea typeface="Calibri"/>
                <a:cs typeface="Times New Roman"/>
              </a:rPr>
              <a:t>(чего </a:t>
            </a:r>
            <a:r>
              <a:rPr lang="ru-RU" sz="1600" b="1" dirty="0">
                <a:solidFill>
                  <a:srgbClr val="FF0000"/>
                </a:solidFill>
                <a:latin typeface="Calibri"/>
                <a:ea typeface="Calibri"/>
                <a:cs typeface="Times New Roman"/>
              </a:rPr>
              <a:t>и з а </a:t>
            </a:r>
            <a:r>
              <a:rPr lang="ru-RU" sz="1600" b="1" dirty="0" smtClean="0">
                <a:solidFill>
                  <a:srgbClr val="FF0000"/>
                </a:solidFill>
                <a:latin typeface="Calibri"/>
                <a:ea typeface="Calibri"/>
                <a:cs typeface="Times New Roman"/>
              </a:rPr>
              <a:t>что) </a:t>
            </a:r>
            <a:r>
              <a:rPr lang="ru-RU" sz="1600" b="1" dirty="0">
                <a:solidFill>
                  <a:srgbClr val="FF0000"/>
                </a:solidFill>
                <a:latin typeface="Calibri"/>
                <a:ea typeface="Calibri"/>
                <a:cs typeface="Times New Roman"/>
              </a:rPr>
              <a:t>. </a:t>
            </a:r>
            <a:r>
              <a:rPr lang="ru-RU" sz="1600" dirty="0">
                <a:solidFill>
                  <a:schemeClr val="tx1"/>
                </a:solidFill>
                <a:latin typeface="Calibri"/>
                <a:ea typeface="Calibri"/>
                <a:cs typeface="Times New Roman"/>
              </a:rPr>
              <a:t>1. чего (в значении действия). </a:t>
            </a:r>
            <a:r>
              <a:rPr lang="ru-RU" sz="1600" i="1" dirty="0">
                <a:solidFill>
                  <a:srgbClr val="7030A0"/>
                </a:solidFill>
                <a:latin typeface="Calibri"/>
                <a:ea typeface="Calibri"/>
                <a:cs typeface="Times New Roman"/>
              </a:rPr>
              <a:t>Оплата труда рабочих. </a:t>
            </a:r>
          </a:p>
          <a:p>
            <a:pPr>
              <a:lnSpc>
                <a:spcPct val="115000"/>
              </a:lnSpc>
              <a:spcAft>
                <a:spcPts val="0"/>
              </a:spcAft>
            </a:pPr>
            <a:r>
              <a:rPr lang="ru-RU" sz="1600" i="1" dirty="0">
                <a:solidFill>
                  <a:srgbClr val="7030A0"/>
                </a:solidFill>
                <a:latin typeface="Calibri"/>
                <a:ea typeface="Calibri"/>
                <a:cs typeface="Times New Roman"/>
              </a:rPr>
              <a:t>Оплата расходов по командировке</a:t>
            </a:r>
            <a:r>
              <a:rPr lang="ru-RU" sz="1600" b="1" dirty="0">
                <a:solidFill>
                  <a:srgbClr val="FF0000"/>
                </a:solidFill>
                <a:latin typeface="Calibri"/>
                <a:ea typeface="Calibri"/>
                <a:cs typeface="Times New Roman"/>
              </a:rPr>
              <a:t>. </a:t>
            </a:r>
            <a:endParaRPr lang="ru-RU" sz="1600" b="1" dirty="0" smtClean="0">
              <a:solidFill>
                <a:srgbClr val="FF0000"/>
              </a:solidFill>
              <a:latin typeface="Calibri"/>
              <a:ea typeface="Calibri"/>
              <a:cs typeface="Times New Roman"/>
            </a:endParaRPr>
          </a:p>
          <a:p>
            <a:pPr>
              <a:lnSpc>
                <a:spcPct val="115000"/>
              </a:lnSpc>
              <a:spcAft>
                <a:spcPts val="0"/>
              </a:spcAft>
            </a:pPr>
            <a:r>
              <a:rPr lang="ru-RU" sz="1600" dirty="0" smtClean="0">
                <a:solidFill>
                  <a:schemeClr val="tx1"/>
                </a:solidFill>
                <a:latin typeface="Calibri"/>
                <a:ea typeface="Calibri"/>
                <a:cs typeface="Times New Roman"/>
              </a:rPr>
              <a:t>2</a:t>
            </a:r>
            <a:r>
              <a:rPr lang="ru-RU" sz="1600" dirty="0">
                <a:solidFill>
                  <a:schemeClr val="tx1"/>
                </a:solidFill>
                <a:latin typeface="Calibri"/>
                <a:ea typeface="Calibri"/>
                <a:cs typeface="Times New Roman"/>
              </a:rPr>
              <a:t>. з а что (уплачиваемые за что-л. деньги). </a:t>
            </a:r>
            <a:r>
              <a:rPr lang="ru-RU" sz="1600" i="1" dirty="0" smtClean="0">
                <a:solidFill>
                  <a:schemeClr val="tx1"/>
                </a:solidFill>
                <a:latin typeface="Calibri"/>
                <a:ea typeface="Calibri"/>
                <a:cs typeface="Times New Roman"/>
              </a:rPr>
              <a:t>Высокая оплата </a:t>
            </a:r>
            <a:r>
              <a:rPr lang="ru-RU" sz="1600" i="1" dirty="0">
                <a:solidFill>
                  <a:schemeClr val="tx1"/>
                </a:solidFill>
                <a:latin typeface="Calibri"/>
                <a:ea typeface="Calibri"/>
                <a:cs typeface="Times New Roman"/>
              </a:rPr>
              <a:t>за срочную работу. Сдельная оплата за труд.</a:t>
            </a:r>
            <a:endParaRPr lang="ru-RU" sz="1600" i="1" dirty="0" smtClean="0">
              <a:solidFill>
                <a:schemeClr val="tx1"/>
              </a:solidFill>
              <a:latin typeface="Calibri"/>
              <a:ea typeface="Calibri"/>
              <a:cs typeface="Times New Roman"/>
            </a:endParaRPr>
          </a:p>
          <a:p>
            <a:pPr>
              <a:lnSpc>
                <a:spcPct val="115000"/>
              </a:lnSpc>
              <a:spcAft>
                <a:spcPts val="0"/>
              </a:spcAft>
            </a:pPr>
            <a:r>
              <a:rPr lang="ru-RU" sz="1600" b="1" dirty="0" smtClean="0">
                <a:solidFill>
                  <a:srgbClr val="FF0000"/>
                </a:solidFill>
                <a:latin typeface="Calibri"/>
                <a:ea typeface="Calibri"/>
                <a:cs typeface="Times New Roman"/>
              </a:rPr>
              <a:t>Плата </a:t>
            </a:r>
            <a:r>
              <a:rPr lang="ru-RU" sz="1600" dirty="0">
                <a:latin typeface="Calibri"/>
                <a:ea typeface="Calibri"/>
                <a:cs typeface="Times New Roman"/>
              </a:rPr>
              <a:t>– 1) а) Вознаграждение за труд, службу, какие-л. услуги и т.п.; </a:t>
            </a:r>
            <a:r>
              <a:rPr lang="ru-RU" sz="1600" dirty="0">
                <a:solidFill>
                  <a:srgbClr val="7030A0"/>
                </a:solidFill>
                <a:latin typeface="Calibri"/>
                <a:ea typeface="Calibri"/>
                <a:cs typeface="Times New Roman"/>
              </a:rPr>
              <a:t>заработная плата</a:t>
            </a:r>
            <a:r>
              <a:rPr lang="ru-RU" sz="1600" dirty="0">
                <a:latin typeface="Calibri"/>
                <a:ea typeface="Calibri"/>
                <a:cs typeface="Times New Roman"/>
              </a:rPr>
              <a:t>. б) перен. Воздаяние, награда за что-л. </a:t>
            </a:r>
            <a:r>
              <a:rPr lang="ru-RU" sz="1600" i="1" dirty="0" smtClean="0">
                <a:solidFill>
                  <a:srgbClr val="7030A0"/>
                </a:solidFill>
                <a:latin typeface="Calibri"/>
                <a:ea typeface="Calibri"/>
                <a:cs typeface="Times New Roman"/>
              </a:rPr>
              <a:t>Плата злом за добро.</a:t>
            </a:r>
          </a:p>
          <a:p>
            <a:pPr>
              <a:lnSpc>
                <a:spcPct val="115000"/>
              </a:lnSpc>
              <a:spcAft>
                <a:spcPts val="0"/>
              </a:spcAft>
            </a:pPr>
            <a:r>
              <a:rPr lang="ru-RU" sz="1600" dirty="0" smtClean="0">
                <a:latin typeface="Calibri"/>
                <a:ea typeface="Calibri"/>
                <a:cs typeface="Times New Roman"/>
              </a:rPr>
              <a:t>2</a:t>
            </a:r>
            <a:r>
              <a:rPr lang="ru-RU" sz="1600" dirty="0">
                <a:latin typeface="Calibri"/>
                <a:ea typeface="Calibri"/>
                <a:cs typeface="Times New Roman"/>
              </a:rPr>
              <a:t>) </a:t>
            </a:r>
            <a:r>
              <a:rPr lang="ru-RU" sz="1600" dirty="0" smtClean="0">
                <a:latin typeface="Calibri"/>
                <a:ea typeface="Calibri"/>
                <a:cs typeface="Times New Roman"/>
              </a:rPr>
              <a:t>Возмещение </a:t>
            </a:r>
            <a:r>
              <a:rPr lang="ru-RU" sz="1600" dirty="0">
                <a:latin typeface="Calibri"/>
                <a:ea typeface="Calibri"/>
                <a:cs typeface="Times New Roman"/>
              </a:rPr>
              <a:t>стоимости полученного или использованного; то, чем возмещают. </a:t>
            </a:r>
            <a:r>
              <a:rPr lang="ru-RU" sz="1600" dirty="0" smtClean="0">
                <a:latin typeface="Calibri"/>
                <a:ea typeface="Calibri"/>
                <a:cs typeface="Times New Roman"/>
              </a:rPr>
              <a:t>Внесение </a:t>
            </a:r>
            <a:r>
              <a:rPr lang="ru-RU" sz="1600" dirty="0">
                <a:latin typeface="Calibri"/>
                <a:ea typeface="Calibri"/>
                <a:cs typeface="Times New Roman"/>
              </a:rPr>
              <a:t>денег за что-л.; </a:t>
            </a:r>
            <a:r>
              <a:rPr lang="ru-RU" sz="1600" dirty="0" smtClean="0">
                <a:latin typeface="Calibri"/>
                <a:ea typeface="Calibri"/>
                <a:cs typeface="Times New Roman"/>
              </a:rPr>
              <a:t>платеж .</a:t>
            </a:r>
            <a:r>
              <a:rPr lang="ru-RU" sz="1600" i="1" dirty="0" smtClean="0">
                <a:solidFill>
                  <a:srgbClr val="7030A0"/>
                </a:solidFill>
                <a:latin typeface="Calibri"/>
                <a:ea typeface="Calibri"/>
                <a:cs typeface="Times New Roman"/>
              </a:rPr>
              <a:t> </a:t>
            </a:r>
            <a:r>
              <a:rPr lang="ru-RU" sz="1600" i="1" dirty="0">
                <a:solidFill>
                  <a:srgbClr val="7030A0"/>
                </a:solidFill>
                <a:latin typeface="Calibri"/>
                <a:ea typeface="Calibri"/>
                <a:cs typeface="Times New Roman"/>
              </a:rPr>
              <a:t>Плата за </a:t>
            </a:r>
            <a:r>
              <a:rPr lang="ru-RU" sz="1600" i="1" dirty="0" smtClean="0">
                <a:solidFill>
                  <a:srgbClr val="7030A0"/>
                </a:solidFill>
                <a:latin typeface="Calibri"/>
                <a:ea typeface="Calibri"/>
                <a:cs typeface="Times New Roman"/>
              </a:rPr>
              <a:t>проезд. Плата за услуги. </a:t>
            </a:r>
            <a:endParaRPr lang="ru-RU" sz="1600" dirty="0" smtClean="0">
              <a:latin typeface="Calibri"/>
              <a:ea typeface="Calibri"/>
              <a:cs typeface="Times New Roman"/>
            </a:endParaRPr>
          </a:p>
          <a:p>
            <a:pPr>
              <a:lnSpc>
                <a:spcPct val="115000"/>
              </a:lnSpc>
              <a:spcAft>
                <a:spcPts val="0"/>
              </a:spcAft>
            </a:pPr>
            <a:r>
              <a:rPr lang="ru-RU" sz="1600" dirty="0" smtClean="0">
                <a:latin typeface="Calibri"/>
                <a:ea typeface="Calibri"/>
                <a:cs typeface="Times New Roman"/>
              </a:rPr>
              <a:t> </a:t>
            </a:r>
            <a:r>
              <a:rPr lang="ru-RU" sz="1600" b="1" dirty="0">
                <a:solidFill>
                  <a:srgbClr val="FF0000"/>
                </a:solidFill>
                <a:latin typeface="Calibri"/>
                <a:ea typeface="Calibri"/>
                <a:cs typeface="Times New Roman"/>
              </a:rPr>
              <a:t>Уплата.</a:t>
            </a:r>
            <a:r>
              <a:rPr lang="ru-RU" sz="1600" dirty="0">
                <a:latin typeface="Calibri"/>
                <a:ea typeface="Calibri"/>
                <a:cs typeface="Times New Roman"/>
              </a:rPr>
              <a:t>   1) Действие по знач. глаг.: уплатить. </a:t>
            </a:r>
            <a:r>
              <a:rPr lang="ru-RU" sz="1600" i="1" dirty="0">
                <a:solidFill>
                  <a:srgbClr val="7030A0"/>
                </a:solidFill>
                <a:latin typeface="Calibri"/>
                <a:ea typeface="Calibri"/>
                <a:cs typeface="Times New Roman"/>
              </a:rPr>
              <a:t>Уплата налогов физических лиц                     </a:t>
            </a:r>
            <a:endParaRPr lang="ru-RU" sz="1600" i="1" dirty="0" smtClean="0">
              <a:solidFill>
                <a:srgbClr val="7030A0"/>
              </a:solidFill>
              <a:latin typeface="Calibri"/>
              <a:ea typeface="Calibri"/>
              <a:cs typeface="Times New Roman"/>
            </a:endParaRPr>
          </a:p>
          <a:p>
            <a:pPr>
              <a:lnSpc>
                <a:spcPct val="115000"/>
              </a:lnSpc>
              <a:spcAft>
                <a:spcPts val="0"/>
              </a:spcAft>
            </a:pPr>
            <a:r>
              <a:rPr lang="ru-RU" sz="1600" dirty="0" smtClean="0">
                <a:latin typeface="Calibri"/>
                <a:ea typeface="Calibri"/>
                <a:cs typeface="Times New Roman"/>
              </a:rPr>
              <a:t>2</a:t>
            </a:r>
            <a:r>
              <a:rPr lang="ru-RU" sz="1600" dirty="0">
                <a:latin typeface="Calibri"/>
                <a:ea typeface="Calibri"/>
                <a:cs typeface="Times New Roman"/>
              </a:rPr>
              <a:t>) разговорный.  Плата, денежное возмещение за что-л</a:t>
            </a:r>
            <a:r>
              <a:rPr lang="ru-RU" sz="1600" dirty="0" smtClean="0">
                <a:latin typeface="Calibri"/>
                <a:ea typeface="Calibri"/>
                <a:cs typeface="Times New Roman"/>
              </a:rPr>
              <a:t>. </a:t>
            </a:r>
            <a:endParaRPr lang="ru-RU" sz="1600" dirty="0">
              <a:effectLst/>
              <a:latin typeface="Calibri"/>
              <a:ea typeface="Calibri"/>
              <a:cs typeface="Times New Roman"/>
            </a:endParaRPr>
          </a:p>
        </p:txBody>
      </p:sp>
    </p:spTree>
    <p:extLst>
      <p:ext uri="{BB962C8B-B14F-4D97-AF65-F5344CB8AC3E}">
        <p14:creationId xmlns:p14="http://schemas.microsoft.com/office/powerpoint/2010/main" xmlns="" val="283645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0"/>
            <a:ext cx="3023585" cy="3693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dirty="0"/>
              <a:t>Глинистый – глиняный </a:t>
            </a:r>
          </a:p>
        </p:txBody>
      </p:sp>
      <p:sp>
        <p:nvSpPr>
          <p:cNvPr id="3" name="Прямоугольник 2"/>
          <p:cNvSpPr/>
          <p:nvPr/>
        </p:nvSpPr>
        <p:spPr>
          <a:xfrm>
            <a:off x="364738" y="476672"/>
            <a:ext cx="8311718" cy="7294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ru-RU" b="1" dirty="0">
                <a:solidFill>
                  <a:srgbClr val="FF0000"/>
                </a:solidFill>
                <a:latin typeface="Calibri"/>
                <a:ea typeface="Calibri"/>
                <a:cs typeface="Times New Roman"/>
              </a:rPr>
              <a:t>Глинистый</a:t>
            </a:r>
            <a:r>
              <a:rPr lang="ru-RU" dirty="0">
                <a:latin typeface="Calibri"/>
                <a:ea typeface="Calibri"/>
                <a:cs typeface="Times New Roman"/>
              </a:rPr>
              <a:t> – с примесью глины; изобилующий глиной</a:t>
            </a:r>
            <a:r>
              <a:rPr lang="ru-RU" i="1" dirty="0">
                <a:latin typeface="Calibri"/>
                <a:ea typeface="Calibri"/>
                <a:cs typeface="Times New Roman"/>
              </a:rPr>
              <a:t>. Глинистая почва.</a:t>
            </a:r>
            <a:r>
              <a:rPr lang="ru-RU" dirty="0">
                <a:latin typeface="Calibri"/>
                <a:ea typeface="Calibri"/>
                <a:cs typeface="Times New Roman"/>
              </a:rPr>
              <a:t> </a:t>
            </a:r>
            <a:r>
              <a:rPr lang="ru-RU" b="1" dirty="0">
                <a:solidFill>
                  <a:srgbClr val="FF0000"/>
                </a:solidFill>
                <a:latin typeface="Calibri"/>
                <a:ea typeface="Calibri"/>
                <a:cs typeface="Times New Roman"/>
              </a:rPr>
              <a:t>Глиняный  - </a:t>
            </a:r>
            <a:r>
              <a:rPr lang="ru-RU" dirty="0">
                <a:latin typeface="Calibri"/>
                <a:ea typeface="Calibri"/>
                <a:cs typeface="Times New Roman"/>
              </a:rPr>
              <a:t>сделанный из глины</a:t>
            </a:r>
            <a:r>
              <a:rPr lang="ru-RU" i="1" dirty="0">
                <a:latin typeface="Calibri"/>
                <a:ea typeface="Calibri"/>
                <a:cs typeface="Times New Roman"/>
              </a:rPr>
              <a:t>. Глиняный кувшин.</a:t>
            </a:r>
            <a:endParaRPr lang="ru-RU" dirty="0">
              <a:effectLst/>
              <a:latin typeface="Calibri"/>
              <a:ea typeface="Calibri"/>
              <a:cs typeface="Times New Roman"/>
            </a:endParaRPr>
          </a:p>
        </p:txBody>
      </p:sp>
      <p:sp>
        <p:nvSpPr>
          <p:cNvPr id="4" name="Прямоугольник 3"/>
          <p:cNvSpPr/>
          <p:nvPr/>
        </p:nvSpPr>
        <p:spPr>
          <a:xfrm>
            <a:off x="395536" y="1412776"/>
            <a:ext cx="4305987"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dirty="0"/>
              <a:t>Годичный – годовалый – годовой </a:t>
            </a:r>
          </a:p>
        </p:txBody>
      </p:sp>
      <p:sp>
        <p:nvSpPr>
          <p:cNvPr id="5" name="Прямоугольник 4"/>
          <p:cNvSpPr/>
          <p:nvPr/>
        </p:nvSpPr>
        <p:spPr>
          <a:xfrm>
            <a:off x="392267" y="1916832"/>
            <a:ext cx="8200890" cy="35963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nSpc>
                <a:spcPct val="115000"/>
              </a:lnSpc>
              <a:spcAft>
                <a:spcPts val="0"/>
              </a:spcAft>
            </a:pPr>
            <a:r>
              <a:rPr lang="ru-RU" b="1" dirty="0">
                <a:solidFill>
                  <a:srgbClr val="FF0000"/>
                </a:solidFill>
                <a:ea typeface="Calibri"/>
                <a:cs typeface="Times New Roman"/>
              </a:rPr>
              <a:t>Годичный</a:t>
            </a:r>
            <a:r>
              <a:rPr lang="ru-RU" dirty="0">
                <a:ea typeface="Calibri"/>
                <a:cs typeface="Times New Roman"/>
              </a:rPr>
              <a:t> 1) а) Продолжающийся в течение одного года </a:t>
            </a:r>
            <a:r>
              <a:rPr lang="ru-RU" dirty="0" smtClean="0">
                <a:ea typeface="Calibri"/>
                <a:cs typeface="Times New Roman"/>
              </a:rPr>
              <a:t>.</a:t>
            </a:r>
            <a:r>
              <a:rPr lang="ru-RU" dirty="0">
                <a:solidFill>
                  <a:srgbClr val="000000"/>
                </a:solidFill>
              </a:rPr>
              <a:t> . </a:t>
            </a:r>
            <a:r>
              <a:rPr lang="ru-RU" i="1" dirty="0">
                <a:solidFill>
                  <a:srgbClr val="7030A0"/>
                </a:solidFill>
              </a:rPr>
              <a:t>Годичный срок. Годичное путешествие.</a:t>
            </a:r>
            <a:r>
              <a:rPr lang="ru-RU" i="1" dirty="0" smtClean="0">
                <a:solidFill>
                  <a:srgbClr val="7030A0"/>
                </a:solidFill>
                <a:ea typeface="Calibri"/>
                <a:cs typeface="Times New Roman"/>
              </a:rPr>
              <a:t> </a:t>
            </a:r>
            <a:r>
              <a:rPr lang="ru-RU" dirty="0">
                <a:ea typeface="Calibri"/>
                <a:cs typeface="Times New Roman"/>
              </a:rPr>
              <a:t>б) Продолжающийся в течение целого года. </a:t>
            </a:r>
            <a:r>
              <a:rPr lang="ru-RU" i="1" dirty="0">
                <a:solidFill>
                  <a:srgbClr val="7030A0"/>
                </a:solidFill>
                <a:ea typeface="Calibri"/>
                <a:cs typeface="Times New Roman"/>
              </a:rPr>
              <a:t>Годичный план</a:t>
            </a:r>
            <a:r>
              <a:rPr lang="ru-RU" dirty="0" smtClean="0">
                <a:solidFill>
                  <a:srgbClr val="7030A0"/>
                </a:solidFill>
                <a:ea typeface="Calibri"/>
                <a:cs typeface="Times New Roman"/>
              </a:rPr>
              <a:t>.</a:t>
            </a:r>
          </a:p>
          <a:p>
            <a:pPr algn="ctr">
              <a:lnSpc>
                <a:spcPct val="115000"/>
              </a:lnSpc>
              <a:spcAft>
                <a:spcPts val="0"/>
              </a:spcAft>
            </a:pPr>
            <a:r>
              <a:rPr lang="ru-RU" dirty="0" smtClean="0">
                <a:ea typeface="Calibri"/>
                <a:cs typeface="Times New Roman"/>
              </a:rPr>
              <a:t>2</a:t>
            </a:r>
            <a:r>
              <a:rPr lang="ru-RU" dirty="0">
                <a:ea typeface="Calibri"/>
                <a:cs typeface="Times New Roman"/>
              </a:rPr>
              <a:t>) а) Рассчитанный на один </a:t>
            </a:r>
            <a:r>
              <a:rPr lang="ru-RU" dirty="0" smtClean="0">
                <a:ea typeface="Calibri"/>
                <a:cs typeface="Times New Roman"/>
              </a:rPr>
              <a:t>год. </a:t>
            </a:r>
            <a:r>
              <a:rPr lang="ru-RU" i="1" dirty="0">
                <a:solidFill>
                  <a:srgbClr val="7030A0"/>
                </a:solidFill>
                <a:ea typeface="Calibri"/>
                <a:cs typeface="Times New Roman"/>
              </a:rPr>
              <a:t>Годичное собрание ученого общества. Годичный отчет</a:t>
            </a:r>
            <a:r>
              <a:rPr lang="ru-RU" i="1" dirty="0" smtClean="0">
                <a:solidFill>
                  <a:srgbClr val="7030A0"/>
                </a:solidFill>
                <a:ea typeface="Calibri"/>
                <a:cs typeface="Times New Roman"/>
              </a:rPr>
              <a:t>.</a:t>
            </a:r>
            <a:r>
              <a:rPr lang="ru-RU" dirty="0" smtClean="0">
                <a:ea typeface="Calibri"/>
                <a:cs typeface="Times New Roman"/>
              </a:rPr>
              <a:t> </a:t>
            </a:r>
            <a:r>
              <a:rPr lang="ru-RU" dirty="0">
                <a:ea typeface="Calibri"/>
                <a:cs typeface="Times New Roman"/>
              </a:rPr>
              <a:t>б) Рассчитанный на целый год</a:t>
            </a:r>
            <a:r>
              <a:rPr lang="ru-RU" dirty="0" smtClean="0">
                <a:ea typeface="Calibri"/>
                <a:cs typeface="Times New Roman"/>
              </a:rPr>
              <a:t>.</a:t>
            </a:r>
          </a:p>
          <a:p>
            <a:pPr>
              <a:lnSpc>
                <a:spcPct val="115000"/>
              </a:lnSpc>
              <a:spcAft>
                <a:spcPts val="0"/>
              </a:spcAft>
            </a:pPr>
            <a:r>
              <a:rPr lang="ru-RU" b="1" dirty="0" smtClean="0">
                <a:solidFill>
                  <a:srgbClr val="FF0000"/>
                </a:solidFill>
                <a:ea typeface="Calibri"/>
                <a:cs typeface="Times New Roman"/>
              </a:rPr>
              <a:t>Годовалый</a:t>
            </a:r>
            <a:r>
              <a:rPr lang="ru-RU" b="1" dirty="0">
                <a:solidFill>
                  <a:srgbClr val="FF0000"/>
                </a:solidFill>
                <a:ea typeface="Calibri"/>
                <a:cs typeface="Times New Roman"/>
              </a:rPr>
              <a:t>. </a:t>
            </a:r>
            <a:r>
              <a:rPr lang="ru-RU" dirty="0">
                <a:ea typeface="Calibri"/>
                <a:cs typeface="Times New Roman"/>
              </a:rPr>
              <a:t> 1) Проживший один год после рождения.                           </a:t>
            </a:r>
            <a:endParaRPr lang="ru-RU" dirty="0" smtClean="0">
              <a:ea typeface="Calibri"/>
              <a:cs typeface="Times New Roman"/>
            </a:endParaRPr>
          </a:p>
          <a:p>
            <a:pPr>
              <a:lnSpc>
                <a:spcPct val="115000"/>
              </a:lnSpc>
              <a:spcAft>
                <a:spcPts val="0"/>
              </a:spcAft>
            </a:pPr>
            <a:r>
              <a:rPr lang="ru-RU" dirty="0" smtClean="0">
                <a:ea typeface="Calibri"/>
                <a:cs typeface="Times New Roman"/>
              </a:rPr>
              <a:t> 2) </a:t>
            </a:r>
            <a:r>
              <a:rPr lang="ru-RU" dirty="0">
                <a:ea typeface="Calibri"/>
                <a:cs typeface="Times New Roman"/>
              </a:rPr>
              <a:t>Имеющий возраст, равный одному году.– </a:t>
            </a:r>
          </a:p>
          <a:p>
            <a:pPr>
              <a:lnSpc>
                <a:spcPct val="115000"/>
              </a:lnSpc>
              <a:spcAft>
                <a:spcPts val="0"/>
              </a:spcAft>
            </a:pPr>
            <a:r>
              <a:rPr lang="ru-RU" b="1" dirty="0">
                <a:solidFill>
                  <a:srgbClr val="FF0000"/>
                </a:solidFill>
                <a:ea typeface="Calibri"/>
                <a:cs typeface="Times New Roman"/>
              </a:rPr>
              <a:t>Годовой</a:t>
            </a:r>
            <a:r>
              <a:rPr lang="ru-RU" dirty="0">
                <a:ea typeface="Calibri"/>
                <a:cs typeface="Times New Roman"/>
              </a:rPr>
              <a:t>  1) Соотносящийся по знач. с существительным  «год» , связанный с ним. </a:t>
            </a:r>
            <a:r>
              <a:rPr lang="ru-RU" i="1" dirty="0" smtClean="0">
                <a:solidFill>
                  <a:srgbClr val="7030A0"/>
                </a:solidFill>
                <a:ea typeface="Calibri"/>
                <a:cs typeface="Times New Roman"/>
              </a:rPr>
              <a:t>Годовой </a:t>
            </a:r>
            <a:r>
              <a:rPr lang="ru-RU" i="1" dirty="0">
                <a:solidFill>
                  <a:srgbClr val="7030A0"/>
                </a:solidFill>
                <a:ea typeface="Calibri"/>
                <a:cs typeface="Times New Roman"/>
              </a:rPr>
              <a:t>доход. Годовое жалованье. Годовой отчет.</a:t>
            </a:r>
          </a:p>
          <a:p>
            <a:pPr>
              <a:lnSpc>
                <a:spcPct val="115000"/>
              </a:lnSpc>
              <a:spcAft>
                <a:spcPts val="0"/>
              </a:spcAft>
            </a:pPr>
            <a:r>
              <a:rPr lang="ru-RU" dirty="0" smtClean="0">
                <a:ea typeface="Calibri"/>
                <a:cs typeface="Times New Roman"/>
              </a:rPr>
              <a:t>2</a:t>
            </a:r>
            <a:r>
              <a:rPr lang="ru-RU" dirty="0">
                <a:ea typeface="Calibri"/>
                <a:cs typeface="Times New Roman"/>
              </a:rPr>
              <a:t>) Рассчитанный на один год.</a:t>
            </a:r>
            <a:endParaRPr lang="ru-RU" dirty="0">
              <a:effectLst/>
              <a:ea typeface="Calibri"/>
              <a:cs typeface="Times New Roman"/>
            </a:endParaRPr>
          </a:p>
        </p:txBody>
      </p:sp>
    </p:spTree>
    <p:extLst>
      <p:ext uri="{BB962C8B-B14F-4D97-AF65-F5344CB8AC3E}">
        <p14:creationId xmlns:p14="http://schemas.microsoft.com/office/powerpoint/2010/main" xmlns="" val="2085561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0728" y="188640"/>
            <a:ext cx="4908716" cy="523220"/>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a:spAutoFit/>
          </a:bodyPr>
          <a:lstStyle/>
          <a:p>
            <a:r>
              <a:rPr lang="ru-RU" sz="2800" b="1" dirty="0">
                <a:solidFill>
                  <a:srgbClr val="FF0000"/>
                </a:solidFill>
              </a:rPr>
              <a:t>Горделивый – гордый </a:t>
            </a:r>
          </a:p>
        </p:txBody>
      </p:sp>
      <p:sp>
        <p:nvSpPr>
          <p:cNvPr id="3" name="Rectangle 1"/>
          <p:cNvSpPr>
            <a:spLocks noChangeArrowheads="1"/>
          </p:cNvSpPr>
          <p:nvPr/>
        </p:nvSpPr>
        <p:spPr bwMode="auto">
          <a:xfrm>
            <a:off x="0" y="-200055"/>
            <a:ext cx="65" cy="40011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414108" y="908720"/>
            <a:ext cx="8278145" cy="452431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sz="2400" b="1" dirty="0" smtClean="0">
                <a:solidFill>
                  <a:srgbClr val="FF0000"/>
                </a:solidFill>
              </a:rPr>
              <a:t>ГО́РДЫЙ</a:t>
            </a:r>
            <a:r>
              <a:rPr lang="ru-RU" sz="2400" dirty="0" smtClean="0"/>
              <a:t>1</a:t>
            </a:r>
            <a:r>
              <a:rPr lang="ru-RU" sz="2400" dirty="0"/>
              <a:t>. Исполненный гордости, чувства своего достоинства, сознающий свое превосходство. </a:t>
            </a:r>
            <a:r>
              <a:rPr lang="ru-RU" sz="2400" i="1" dirty="0">
                <a:solidFill>
                  <a:srgbClr val="7030A0"/>
                </a:solidFill>
              </a:rPr>
              <a:t>«Неприступная, гордая, действительно достойная девушка.» Достоевский.</a:t>
            </a:r>
          </a:p>
          <a:p>
            <a:r>
              <a:rPr lang="ru-RU" sz="2400" dirty="0"/>
              <a:t>2. Высокомерный, презрительно относящийся к другим. </a:t>
            </a:r>
            <a:r>
              <a:rPr lang="ru-RU" sz="2400" i="1" dirty="0">
                <a:solidFill>
                  <a:srgbClr val="7030A0"/>
                </a:solidFill>
              </a:rPr>
              <a:t>«Он горд был, не ужился с нами.» Лермонтов.</a:t>
            </a:r>
          </a:p>
          <a:p>
            <a:r>
              <a:rPr lang="ru-RU" sz="2400" dirty="0"/>
              <a:t>3. Торжественно-важный, величавый. </a:t>
            </a:r>
            <a:r>
              <a:rPr lang="ru-RU" sz="2400" i="1" dirty="0">
                <a:solidFill>
                  <a:srgbClr val="7030A0"/>
                </a:solidFill>
              </a:rPr>
              <a:t>Гордая поступь</a:t>
            </a:r>
            <a:r>
              <a:rPr lang="ru-RU" sz="2400" i="1" dirty="0" smtClean="0">
                <a:solidFill>
                  <a:srgbClr val="7030A0"/>
                </a:solidFill>
              </a:rPr>
              <a:t>.</a:t>
            </a:r>
          </a:p>
          <a:p>
            <a:r>
              <a:rPr lang="ru-RU" sz="2400" b="1" dirty="0" smtClean="0">
                <a:solidFill>
                  <a:srgbClr val="FF0000"/>
                </a:solidFill>
                <a:latin typeface="Helvetica"/>
              </a:rPr>
              <a:t>ГОРДЕЛИ́ВЫЙ </a:t>
            </a:r>
            <a:r>
              <a:rPr lang="ru-RU" sz="2400" dirty="0" smtClean="0">
                <a:solidFill>
                  <a:srgbClr val="000000"/>
                </a:solidFill>
                <a:latin typeface="Helvetica"/>
              </a:rPr>
              <a:t>(</a:t>
            </a:r>
            <a:r>
              <a:rPr lang="ru-RU" sz="2400" dirty="0">
                <a:solidFill>
                  <a:srgbClr val="000000"/>
                </a:solidFill>
                <a:latin typeface="Helvetica"/>
              </a:rPr>
              <a:t>книжн.). Выказывающий убеждение в собственном превосходстве и достоинстве, надменный. </a:t>
            </a:r>
            <a:r>
              <a:rPr lang="ru-RU" sz="2400" i="1" dirty="0">
                <a:solidFill>
                  <a:srgbClr val="7030A0"/>
                </a:solidFill>
                <a:latin typeface="Helvetica"/>
              </a:rPr>
              <a:t>Горделивая знать. Горделивая осанка.</a:t>
            </a:r>
            <a:endParaRPr lang="ru-RU" sz="2400" i="1" dirty="0">
              <a:solidFill>
                <a:srgbClr val="7030A0"/>
              </a:solidFill>
            </a:endParaRPr>
          </a:p>
        </p:txBody>
      </p:sp>
    </p:spTree>
    <p:extLst>
      <p:ext uri="{BB962C8B-B14F-4D97-AF65-F5344CB8AC3E}">
        <p14:creationId xmlns:p14="http://schemas.microsoft.com/office/powerpoint/2010/main" xmlns="" val="242128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2231</Words>
  <Application>Microsoft Office PowerPoint</Application>
  <PresentationFormat>Экран (4:3)</PresentationFormat>
  <Paragraphs>172</Paragraphs>
  <Slides>25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25</vt:i4>
      </vt:variant>
    </vt:vector>
  </HeadingPairs>
  <TitlesOfParts>
    <vt:vector size="27" baseType="lpstr">
      <vt:lpstr>Тема Office</vt:lpstr>
      <vt:lpstr>Аспект</vt:lpstr>
      <vt:lpstr>КИМ 5 ЕГЭ 2020. Самые трудные случаи выбора паронимов</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КИМ 5 ЕГЭ 2015. Самые трудные случаи выбора паронимов</dc:title>
  <dc:creator>Андрей</dc:creator>
  <cp:lastModifiedBy>Admin</cp:lastModifiedBy>
  <cp:revision>44</cp:revision>
  <dcterms:created xsi:type="dcterms:W3CDTF">2014-09-12T15:27:20Z</dcterms:created>
  <dcterms:modified xsi:type="dcterms:W3CDTF">2019-09-19T13:40:04Z</dcterms:modified>
</cp:coreProperties>
</file>