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5" r:id="rId9"/>
    <p:sldId id="265" r:id="rId10"/>
    <p:sldId id="267" r:id="rId11"/>
    <p:sldId id="268" r:id="rId12"/>
    <p:sldId id="264" r:id="rId13"/>
    <p:sldId id="276" r:id="rId14"/>
    <p:sldId id="269" r:id="rId15"/>
    <p:sldId id="263" r:id="rId16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1" d="100"/>
          <a:sy n="81" d="100"/>
        </p:scale>
        <p:origin x="-834" y="-144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5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7340"/>
            <a:ext cx="7772400" cy="1584176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</a:t>
            </a: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r>
              <a:rPr lang="en-US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ЕГЭ </a:t>
            </a: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</a:t>
            </a:r>
            <a:r>
              <a:rPr lang="en-US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</a:t>
            </a: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г.</a:t>
            </a:r>
            <a:r>
              <a:rPr lang="ru-RU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Правописание -Н- и -НН-  </a:t>
            </a:r>
            <a:br>
              <a:rPr lang="ru-RU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различных частях речи 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93204"/>
            <a:ext cx="87129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Правописание Н и НН в суффиксах отглагольных прилагательных и причастий</a:t>
            </a:r>
            <a:endParaRPr lang="ru-RU" sz="2800" dirty="0">
              <a:solidFill>
                <a:srgbClr val="FF0000"/>
              </a:solidFill>
            </a:endParaRPr>
          </a:p>
          <a:p>
            <a:r>
              <a:rPr lang="ru-RU" sz="2800" b="1" dirty="0">
                <a:solidFill>
                  <a:srgbClr val="FF0000"/>
                </a:solidFill>
              </a:rPr>
              <a:t>Алгоритм</a:t>
            </a:r>
            <a:r>
              <a:rPr lang="ru-RU" sz="2800" dirty="0">
                <a:solidFill>
                  <a:srgbClr val="FF0000"/>
                </a:solidFill>
              </a:rPr>
              <a:t>, </a:t>
            </a:r>
            <a:r>
              <a:rPr lang="ru-RU" sz="2800" dirty="0"/>
              <a:t>по которому можно отличить причастие от отглагольного прилагательного</a:t>
            </a:r>
          </a:p>
          <a:p>
            <a:r>
              <a:rPr lang="ru-RU" sz="2800" dirty="0"/>
              <a:t>1. Наличие в слове приставки (кроме НЕ): </a:t>
            </a:r>
            <a:r>
              <a:rPr lang="ru-RU" sz="2800" i="1" dirty="0">
                <a:solidFill>
                  <a:srgbClr val="800000"/>
                </a:solidFill>
              </a:rPr>
              <a:t>покраш</a:t>
            </a:r>
            <a:r>
              <a:rPr lang="ru-RU" sz="2800" b="1" i="1" dirty="0">
                <a:solidFill>
                  <a:srgbClr val="800000"/>
                </a:solidFill>
              </a:rPr>
              <a:t>енн</a:t>
            </a:r>
            <a:r>
              <a:rPr lang="ru-RU" sz="2800" i="1" dirty="0">
                <a:solidFill>
                  <a:srgbClr val="800000"/>
                </a:solidFill>
              </a:rPr>
              <a:t>ый пол, отглаж</a:t>
            </a:r>
            <a:r>
              <a:rPr lang="ru-RU" sz="2800" b="1" i="1" dirty="0">
                <a:solidFill>
                  <a:srgbClr val="800000"/>
                </a:solidFill>
              </a:rPr>
              <a:t>енн</a:t>
            </a:r>
            <a:r>
              <a:rPr lang="ru-RU" sz="2800" i="1" dirty="0">
                <a:solidFill>
                  <a:srgbClr val="800000"/>
                </a:solidFill>
              </a:rPr>
              <a:t>ая рубашка</a:t>
            </a:r>
            <a:r>
              <a:rPr lang="ru-RU" sz="2800" dirty="0">
                <a:solidFill>
                  <a:srgbClr val="800000"/>
                </a:solidFill>
              </a:rPr>
              <a:t>.</a:t>
            </a:r>
          </a:p>
          <a:p>
            <a:r>
              <a:rPr lang="ru-RU" sz="2800" dirty="0"/>
              <a:t>2. Наличие зависимого слова</a:t>
            </a:r>
            <a:r>
              <a:rPr lang="ru-RU" sz="2800" dirty="0">
                <a:solidFill>
                  <a:srgbClr val="800000"/>
                </a:solidFill>
              </a:rPr>
              <a:t>: краш</a:t>
            </a:r>
            <a:r>
              <a:rPr lang="ru-RU" sz="2800" b="1" dirty="0">
                <a:solidFill>
                  <a:srgbClr val="800000"/>
                </a:solidFill>
              </a:rPr>
              <a:t>енн</a:t>
            </a:r>
            <a:r>
              <a:rPr lang="ru-RU" sz="2800" dirty="0">
                <a:solidFill>
                  <a:srgbClr val="800000"/>
                </a:solidFill>
              </a:rPr>
              <a:t>ый (</a:t>
            </a:r>
            <a:r>
              <a:rPr lang="ru-RU" sz="2800" i="1" dirty="0">
                <a:solidFill>
                  <a:srgbClr val="800000"/>
                </a:solidFill>
              </a:rPr>
              <a:t>когда?) вчера пол, глаж</a:t>
            </a:r>
            <a:r>
              <a:rPr lang="ru-RU" sz="2800" b="1" i="1" dirty="0">
                <a:solidFill>
                  <a:srgbClr val="800000"/>
                </a:solidFill>
              </a:rPr>
              <a:t>енн</a:t>
            </a:r>
            <a:r>
              <a:rPr lang="ru-RU" sz="2800" i="1" dirty="0">
                <a:solidFill>
                  <a:srgbClr val="800000"/>
                </a:solidFill>
              </a:rPr>
              <a:t>ая (кем?) мамой рубашка.</a:t>
            </a:r>
          </a:p>
          <a:p>
            <a:r>
              <a:rPr lang="ru-RU" sz="2800" dirty="0"/>
              <a:t>3. Наличие - </a:t>
            </a:r>
            <a:r>
              <a:rPr lang="ru-RU" sz="2800" dirty="0" err="1"/>
              <a:t>ованный</a:t>
            </a:r>
            <a:r>
              <a:rPr lang="ru-RU" sz="2800" dirty="0"/>
              <a:t>, </a:t>
            </a:r>
            <a:r>
              <a:rPr lang="ru-RU" sz="2800" dirty="0" err="1"/>
              <a:t>еванный</a:t>
            </a:r>
            <a:r>
              <a:rPr lang="ru-RU" sz="2800" dirty="0"/>
              <a:t>: </a:t>
            </a:r>
            <a:r>
              <a:rPr lang="ru-RU" sz="2800" i="1" dirty="0">
                <a:solidFill>
                  <a:srgbClr val="800000"/>
                </a:solidFill>
              </a:rPr>
              <a:t>марин</a:t>
            </a:r>
            <a:r>
              <a:rPr lang="ru-RU" sz="2800" b="1" i="1" dirty="0">
                <a:solidFill>
                  <a:srgbClr val="800000"/>
                </a:solidFill>
              </a:rPr>
              <a:t>ованный,</a:t>
            </a:r>
            <a:r>
              <a:rPr lang="ru-RU" sz="2800" i="1" dirty="0">
                <a:solidFill>
                  <a:srgbClr val="800000"/>
                </a:solidFill>
              </a:rPr>
              <a:t> </a:t>
            </a:r>
            <a:r>
              <a:rPr lang="ru-RU" sz="2800" b="1" i="1" dirty="0">
                <a:solidFill>
                  <a:srgbClr val="800000"/>
                </a:solidFill>
              </a:rPr>
              <a:t>тренированный.</a:t>
            </a:r>
          </a:p>
          <a:p>
            <a:r>
              <a:rPr lang="ru-RU" sz="2800" dirty="0"/>
              <a:t>4. Образовано от глагола совершенного времени: </a:t>
            </a:r>
            <a:r>
              <a:rPr lang="ru-RU" sz="2800" b="1" i="1" dirty="0">
                <a:solidFill>
                  <a:srgbClr val="800000"/>
                </a:solidFill>
              </a:rPr>
              <a:t>решить</a:t>
            </a:r>
            <a:r>
              <a:rPr lang="ru-RU" sz="2800" i="1" dirty="0">
                <a:solidFill>
                  <a:srgbClr val="800000"/>
                </a:solidFill>
              </a:rPr>
              <a:t> (что сделать?) - реш</a:t>
            </a:r>
            <a:r>
              <a:rPr lang="ru-RU" sz="2800" b="1" i="1" dirty="0">
                <a:solidFill>
                  <a:srgbClr val="800000"/>
                </a:solidFill>
              </a:rPr>
              <a:t>енн</a:t>
            </a:r>
            <a:r>
              <a:rPr lang="ru-RU" sz="2800" i="1" dirty="0">
                <a:solidFill>
                  <a:srgbClr val="800000"/>
                </a:solidFill>
              </a:rPr>
              <a:t>ый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63801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0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</a:pPr>
            <a:r>
              <a:rPr lang="ru-RU" sz="24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Краткие прилагательные и причастия</a:t>
            </a:r>
            <a:endParaRPr lang="ru-RU" sz="2400" dirty="0">
              <a:solidFill>
                <a:srgbClr val="FF0000"/>
              </a:solidFill>
              <a:latin typeface="+mj-lt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</a:pPr>
            <a:r>
              <a:rPr lang="ru-RU" sz="2400" b="1" dirty="0">
                <a:solidFill>
                  <a:prstClr val="black"/>
                </a:solidFill>
                <a:latin typeface="+mj-lt"/>
                <a:ea typeface="Calibri" pitchFamily="34" charset="0"/>
                <a:cs typeface="Times New Roman" pitchFamily="18" charset="0"/>
              </a:rPr>
              <a:t>Чтобы справиться с этой частью правила, необходимо знать признаки каждой из частей речи.</a:t>
            </a:r>
            <a:endParaRPr lang="ru-RU" sz="2400" b="1" dirty="0">
              <a:solidFill>
                <a:prstClr val="black"/>
              </a:solidFill>
              <a:latin typeface="+mj-lt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0" y="1057300"/>
            <a:ext cx="9624087" cy="4952295"/>
            <a:chOff x="-207619" y="831592"/>
            <a:chExt cx="10079400" cy="6149459"/>
          </a:xfrm>
        </p:grpSpPr>
        <p:sp>
          <p:nvSpPr>
            <p:cNvPr id="5" name="TextBox 23"/>
            <p:cNvSpPr txBox="1"/>
            <p:nvPr/>
          </p:nvSpPr>
          <p:spPr>
            <a:xfrm>
              <a:off x="857224" y="928670"/>
              <a:ext cx="2751486" cy="57326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dirty="0" smtClean="0">
                  <a:solidFill>
                    <a:prstClr val="black"/>
                  </a:solidFill>
                </a:rPr>
                <a:t>краткое причастие</a:t>
              </a:r>
              <a:endParaRPr lang="ru-RU" sz="2400" dirty="0">
                <a:solidFill>
                  <a:prstClr val="black"/>
                </a:solidFill>
              </a:endParaRPr>
            </a:p>
          </p:txBody>
        </p:sp>
        <p:sp>
          <p:nvSpPr>
            <p:cNvPr id="6" name="TextBox 24"/>
            <p:cNvSpPr txBox="1"/>
            <p:nvPr/>
          </p:nvSpPr>
          <p:spPr>
            <a:xfrm>
              <a:off x="4279022" y="831592"/>
              <a:ext cx="3528655" cy="57326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2400" dirty="0" smtClean="0">
                  <a:solidFill>
                    <a:prstClr val="black"/>
                  </a:solidFill>
                </a:rPr>
                <a:t>краткое прилагательное</a:t>
              </a:r>
              <a:endParaRPr lang="ru-RU" sz="2400" dirty="0">
                <a:solidFill>
                  <a:prstClr val="black"/>
                </a:solidFill>
              </a:endParaRPr>
            </a:p>
          </p:txBody>
        </p:sp>
        <p:sp>
          <p:nvSpPr>
            <p:cNvPr id="7" name="TextBox 25"/>
            <p:cNvSpPr txBox="1"/>
            <p:nvPr/>
          </p:nvSpPr>
          <p:spPr>
            <a:xfrm>
              <a:off x="-207619" y="1636329"/>
              <a:ext cx="5165373" cy="1031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dirty="0" smtClean="0">
                  <a:solidFill>
                    <a:prstClr val="black"/>
                  </a:solidFill>
                </a:rPr>
                <a:t>1) отвечает на вопрос: </a:t>
              </a:r>
              <a:r>
                <a:rPr lang="ru-RU" sz="2400" b="1" dirty="0" smtClean="0">
                  <a:solidFill>
                    <a:srgbClr val="00B050"/>
                  </a:solidFill>
                </a:rPr>
                <a:t>ЧТО СДЕЛАН?</a:t>
              </a:r>
            </a:p>
          </p:txBody>
        </p:sp>
        <p:sp>
          <p:nvSpPr>
            <p:cNvPr id="8" name="TextBox 26"/>
            <p:cNvSpPr txBox="1"/>
            <p:nvPr/>
          </p:nvSpPr>
          <p:spPr>
            <a:xfrm>
              <a:off x="-207619" y="2530480"/>
              <a:ext cx="3883324" cy="1031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ru-RU" sz="2400" dirty="0" smtClean="0">
                  <a:solidFill>
                    <a:prstClr val="black"/>
                  </a:solidFill>
                </a:rPr>
                <a:t>2) можно заменить глаголом</a:t>
              </a:r>
              <a:endParaRPr lang="ru-RU" sz="2400" i="1" dirty="0">
                <a:solidFill>
                  <a:srgbClr val="0000FF"/>
                </a:solidFill>
              </a:endParaRPr>
            </a:p>
          </p:txBody>
        </p:sp>
        <p:sp>
          <p:nvSpPr>
            <p:cNvPr id="11" name="TextBox 78"/>
            <p:cNvSpPr txBox="1"/>
            <p:nvPr/>
          </p:nvSpPr>
          <p:spPr>
            <a:xfrm>
              <a:off x="55800" y="3514047"/>
              <a:ext cx="3500431" cy="57326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2400" dirty="0" smtClean="0">
                  <a:solidFill>
                    <a:prstClr val="black"/>
                  </a:solidFill>
                </a:rPr>
                <a:t>Пиши </a:t>
              </a:r>
              <a:r>
                <a:rPr lang="ru-RU" sz="2400" b="1" dirty="0" smtClean="0">
                  <a:solidFill>
                    <a:srgbClr val="FF0000"/>
                  </a:solidFill>
                </a:rPr>
                <a:t>одну Н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Box 82"/>
            <p:cNvSpPr txBox="1"/>
            <p:nvPr/>
          </p:nvSpPr>
          <p:spPr>
            <a:xfrm>
              <a:off x="3751120" y="2977556"/>
              <a:ext cx="5316203" cy="1031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2400" dirty="0" smtClean="0">
                  <a:solidFill>
                    <a:prstClr val="black"/>
                  </a:solidFill>
                </a:rPr>
                <a:t>Пиши </a:t>
              </a:r>
              <a:r>
                <a:rPr lang="ru-RU" sz="2400" b="1" dirty="0" smtClean="0">
                  <a:solidFill>
                    <a:srgbClr val="FF0000"/>
                  </a:solidFill>
                </a:rPr>
                <a:t>столько, сколько в полной форме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3" name="Прямая со стрелкой 12"/>
            <p:cNvCxnSpPr>
              <a:stCxn id="5" idx="2"/>
            </p:cNvCxnSpPr>
            <p:nvPr/>
          </p:nvCxnSpPr>
          <p:spPr>
            <a:xfrm>
              <a:off x="2232967" y="1501938"/>
              <a:ext cx="9859" cy="22380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07"/>
            <p:cNvSpPr txBox="1"/>
            <p:nvPr/>
          </p:nvSpPr>
          <p:spPr>
            <a:xfrm>
              <a:off x="4203608" y="1546913"/>
              <a:ext cx="5165374" cy="57326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dirty="0" smtClean="0">
                  <a:solidFill>
                    <a:prstClr val="black"/>
                  </a:solidFill>
                </a:rPr>
                <a:t>1) отвечает на вопрос: </a:t>
              </a:r>
              <a:r>
                <a:rPr lang="ru-RU" sz="2400" b="1" dirty="0" smtClean="0">
                  <a:solidFill>
                    <a:srgbClr val="00B050"/>
                  </a:solidFill>
                </a:rPr>
                <a:t>КАКОВ?</a:t>
              </a:r>
            </a:p>
          </p:txBody>
        </p:sp>
        <p:sp>
          <p:nvSpPr>
            <p:cNvPr id="15" name="TextBox 108"/>
            <p:cNvSpPr txBox="1"/>
            <p:nvPr/>
          </p:nvSpPr>
          <p:spPr>
            <a:xfrm>
              <a:off x="4293364" y="1993989"/>
              <a:ext cx="5075617" cy="1031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dirty="0" smtClean="0">
                  <a:solidFill>
                    <a:prstClr val="black"/>
                  </a:solidFill>
                </a:rPr>
                <a:t>2) можно заменить полным прилагательным</a:t>
              </a:r>
              <a:endParaRPr lang="ru-RU" sz="2400" i="1" dirty="0">
                <a:solidFill>
                  <a:srgbClr val="0000FF"/>
                </a:solidFill>
              </a:endParaRPr>
            </a:p>
          </p:txBody>
        </p:sp>
        <p:cxnSp>
          <p:nvCxnSpPr>
            <p:cNvPr id="17" name="Прямая со стрелкой 16"/>
            <p:cNvCxnSpPr>
              <a:stCxn id="6" idx="2"/>
            </p:cNvCxnSpPr>
            <p:nvPr/>
          </p:nvCxnSpPr>
          <p:spPr>
            <a:xfrm>
              <a:off x="6043350" y="1404860"/>
              <a:ext cx="2447" cy="31322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13"/>
            <p:cNvSpPr txBox="1"/>
            <p:nvPr/>
          </p:nvSpPr>
          <p:spPr>
            <a:xfrm>
              <a:off x="-207619" y="4229368"/>
              <a:ext cx="4109568" cy="27516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dirty="0" smtClean="0">
                  <a:solidFill>
                    <a:srgbClr val="0000FF"/>
                  </a:solidFill>
                </a:rPr>
                <a:t>поле </a:t>
              </a:r>
              <a:r>
                <a:rPr lang="ru-RU" sz="2400" dirty="0" err="1" smtClean="0">
                  <a:solidFill>
                    <a:srgbClr val="0000FF"/>
                  </a:solidFill>
                </a:rPr>
                <a:t>засея</a:t>
              </a:r>
              <a:r>
                <a:rPr lang="ru-RU" sz="2400" b="1" dirty="0" err="1" smtClean="0">
                  <a:solidFill>
                    <a:srgbClr val="FF00FF"/>
                  </a:solidFill>
                </a:rPr>
                <a:t>?</a:t>
              </a:r>
              <a:r>
                <a:rPr lang="ru-RU" sz="2400" dirty="0" err="1" smtClean="0">
                  <a:solidFill>
                    <a:srgbClr val="0000FF"/>
                  </a:solidFill>
                </a:rPr>
                <a:t>о</a:t>
              </a:r>
              <a:r>
                <a:rPr lang="ru-RU" sz="2400" dirty="0" smtClean="0">
                  <a:solidFill>
                    <a:srgbClr val="0000FF"/>
                  </a:solidFill>
                </a:rPr>
                <a:t> </a:t>
              </a:r>
            </a:p>
            <a:p>
              <a:pPr marL="342900" indent="-342900">
                <a:buFontTx/>
                <a:buAutoNum type="arabicParenR"/>
              </a:pPr>
              <a:r>
                <a:rPr lang="ru-RU" sz="2400" dirty="0" smtClean="0">
                  <a:solidFill>
                    <a:prstClr val="black"/>
                  </a:solidFill>
                </a:rPr>
                <a:t>что сделано?</a:t>
              </a:r>
            </a:p>
            <a:p>
              <a:pPr marL="342900" indent="-342900">
                <a:buFontTx/>
                <a:buAutoNum type="arabicParenR"/>
              </a:pPr>
              <a:r>
                <a:rPr lang="ru-RU" sz="2400" dirty="0" smtClean="0">
                  <a:solidFill>
                    <a:prstClr val="black"/>
                  </a:solidFill>
                </a:rPr>
                <a:t>= поле засеяли (глагол)</a:t>
              </a:r>
            </a:p>
            <a:p>
              <a:pPr marL="342900" indent="-342900"/>
              <a:r>
                <a:rPr lang="ru-RU" sz="2400" dirty="0" smtClean="0">
                  <a:solidFill>
                    <a:prstClr val="black"/>
                  </a:solidFill>
                </a:rPr>
                <a:t>Значит,</a:t>
              </a:r>
            </a:p>
            <a:p>
              <a:pPr marL="342900" indent="-342900"/>
              <a:r>
                <a:rPr lang="ru-RU" sz="2400" dirty="0" smtClean="0">
                  <a:solidFill>
                    <a:srgbClr val="0000FF"/>
                  </a:solidFill>
                </a:rPr>
                <a:t>поле </a:t>
              </a:r>
              <a:r>
                <a:rPr lang="ru-RU" sz="2400" dirty="0" err="1" smtClean="0">
                  <a:solidFill>
                    <a:srgbClr val="0000FF"/>
                  </a:solidFill>
                </a:rPr>
                <a:t>засея</a:t>
              </a:r>
              <a:r>
                <a:rPr lang="ru-RU" sz="2400" b="1" dirty="0" err="1" smtClean="0">
                  <a:solidFill>
                    <a:srgbClr val="FF00FF"/>
                  </a:solidFill>
                </a:rPr>
                <a:t>Н</a:t>
              </a:r>
              <a:r>
                <a:rPr lang="ru-RU" sz="2400" dirty="0" err="1" smtClean="0">
                  <a:solidFill>
                    <a:srgbClr val="0000FF"/>
                  </a:solidFill>
                </a:rPr>
                <a:t>о</a:t>
              </a:r>
              <a:endParaRPr lang="ru-RU" sz="2400" dirty="0" smtClean="0">
                <a:solidFill>
                  <a:srgbClr val="0000FF"/>
                </a:solidFill>
              </a:endParaRPr>
            </a:p>
            <a:p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" name="TextBox 118"/>
            <p:cNvSpPr txBox="1"/>
            <p:nvPr/>
          </p:nvSpPr>
          <p:spPr>
            <a:xfrm>
              <a:off x="3977364" y="3748904"/>
              <a:ext cx="5894417" cy="28663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dirty="0" smtClean="0">
                  <a:solidFill>
                    <a:srgbClr val="0000FF"/>
                  </a:solidFill>
                </a:rPr>
                <a:t>девочка </a:t>
              </a:r>
              <a:r>
                <a:rPr lang="ru-RU" sz="2400" dirty="0" err="1" smtClean="0">
                  <a:solidFill>
                    <a:srgbClr val="0000FF"/>
                  </a:solidFill>
                </a:rPr>
                <a:t>рассея</a:t>
              </a:r>
              <a:r>
                <a:rPr lang="ru-RU" sz="2400" b="1" dirty="0" err="1" smtClean="0">
                  <a:solidFill>
                    <a:srgbClr val="FF00FF"/>
                  </a:solidFill>
                </a:rPr>
                <a:t>?</a:t>
              </a:r>
              <a:r>
                <a:rPr lang="ru-RU" sz="2400" dirty="0" err="1" smtClean="0">
                  <a:solidFill>
                    <a:srgbClr val="0000FF"/>
                  </a:solidFill>
                </a:rPr>
                <a:t>а</a:t>
              </a:r>
              <a:r>
                <a:rPr lang="ru-RU" sz="2400" dirty="0" smtClean="0">
                  <a:solidFill>
                    <a:srgbClr val="0000FF"/>
                  </a:solidFill>
                </a:rPr>
                <a:t> </a:t>
              </a:r>
            </a:p>
            <a:p>
              <a:pPr marL="342900" indent="-342900">
                <a:buFontTx/>
                <a:buAutoNum type="arabicParenR"/>
              </a:pPr>
              <a:r>
                <a:rPr lang="ru-RU" sz="2400" dirty="0" smtClean="0">
                  <a:solidFill>
                    <a:prstClr val="black"/>
                  </a:solidFill>
                </a:rPr>
                <a:t>какова?</a:t>
              </a:r>
            </a:p>
            <a:p>
              <a:pPr marL="342900" indent="-342900">
                <a:buFontTx/>
                <a:buAutoNum type="arabicParenR"/>
              </a:pPr>
              <a:r>
                <a:rPr lang="ru-RU" sz="2400" dirty="0" smtClean="0">
                  <a:solidFill>
                    <a:prstClr val="black"/>
                  </a:solidFill>
                </a:rPr>
                <a:t>= девочка рассеянная </a:t>
              </a:r>
            </a:p>
            <a:p>
              <a:pPr marL="342900" indent="-342900"/>
              <a:r>
                <a:rPr lang="ru-RU" sz="2400" dirty="0" smtClean="0">
                  <a:solidFill>
                    <a:prstClr val="black"/>
                  </a:solidFill>
                </a:rPr>
                <a:t>(нельзя!  девочку рассеяли)</a:t>
              </a:r>
            </a:p>
            <a:p>
              <a:pPr marL="342900" indent="-342900"/>
              <a:r>
                <a:rPr lang="ru-RU" sz="2400" dirty="0" smtClean="0">
                  <a:solidFill>
                    <a:prstClr val="black"/>
                  </a:solidFill>
                </a:rPr>
                <a:t>Значит, </a:t>
              </a:r>
              <a:r>
                <a:rPr lang="ru-RU" sz="2400" dirty="0" err="1" smtClean="0">
                  <a:solidFill>
                    <a:srgbClr val="0000FF"/>
                  </a:solidFill>
                </a:rPr>
                <a:t>рассея</a:t>
              </a:r>
              <a:r>
                <a:rPr lang="ru-RU" sz="2400" b="1" dirty="0" err="1" smtClean="0">
                  <a:solidFill>
                    <a:srgbClr val="FF00FF"/>
                  </a:solidFill>
                </a:rPr>
                <a:t>?</a:t>
              </a:r>
              <a:r>
                <a:rPr lang="ru-RU" sz="2400" dirty="0" err="1" smtClean="0">
                  <a:solidFill>
                    <a:srgbClr val="0000FF"/>
                  </a:solidFill>
                </a:rPr>
                <a:t>а</a:t>
              </a:r>
              <a:r>
                <a:rPr lang="ru-RU" sz="2400" dirty="0" smtClean="0">
                  <a:solidFill>
                    <a:srgbClr val="0000FF"/>
                  </a:solidFill>
                </a:rPr>
                <a:t> = </a:t>
              </a:r>
              <a:r>
                <a:rPr lang="ru-RU" sz="2400" dirty="0" err="1" smtClean="0">
                  <a:solidFill>
                    <a:srgbClr val="0000FF"/>
                  </a:solidFill>
                </a:rPr>
                <a:t>рассея</a:t>
              </a:r>
              <a:r>
                <a:rPr lang="ru-RU" sz="2400" b="1" dirty="0" err="1" smtClean="0">
                  <a:solidFill>
                    <a:srgbClr val="FF00FF"/>
                  </a:solidFill>
                </a:rPr>
                <a:t>НН</a:t>
              </a:r>
              <a:r>
                <a:rPr lang="ru-RU" sz="2400" dirty="0" err="1" smtClean="0">
                  <a:solidFill>
                    <a:srgbClr val="0000FF"/>
                  </a:solidFill>
                </a:rPr>
                <a:t>ая</a:t>
              </a:r>
              <a:r>
                <a:rPr lang="ru-RU" sz="2400" dirty="0" smtClean="0">
                  <a:solidFill>
                    <a:srgbClr val="0000FF"/>
                  </a:solidFill>
                </a:rPr>
                <a:t> РАССЕЯННА</a:t>
              </a:r>
              <a:endParaRPr lang="ru-RU" sz="2400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2749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rgbClr val="FF0000"/>
                </a:solidFill>
              </a:rPr>
              <a:t>Н</a:t>
            </a:r>
            <a:r>
              <a:rPr lang="ru-RU" sz="3200" dirty="0">
                <a:solidFill>
                  <a:srgbClr val="FF0000"/>
                </a:solidFill>
              </a:rPr>
              <a:t> и </a:t>
            </a:r>
            <a:r>
              <a:rPr lang="ru-RU" sz="3200" b="1" dirty="0">
                <a:solidFill>
                  <a:srgbClr val="FF0000"/>
                </a:solidFill>
              </a:rPr>
              <a:t>НН в сложных словах </a:t>
            </a:r>
            <a:r>
              <a:rPr lang="ru-RU" sz="3200" dirty="0">
                <a:solidFill>
                  <a:srgbClr val="FF0000"/>
                </a:solidFill>
              </a:rPr>
              <a:t>(прилагательных и причастиях)</a:t>
            </a:r>
          </a:p>
          <a:p>
            <a:pPr lvl="0"/>
            <a:r>
              <a:rPr lang="ru-RU" sz="3200" dirty="0">
                <a:solidFill>
                  <a:prstClr val="black"/>
                </a:solidFill>
              </a:rPr>
              <a:t>Чтобы не ошибиться в написании слов типа послеобеденный, </a:t>
            </a:r>
            <a:r>
              <a:rPr lang="ru-RU" sz="3200" i="1" dirty="0">
                <a:solidFill>
                  <a:srgbClr val="800000"/>
                </a:solidFill>
              </a:rPr>
              <a:t>свежемороженый, златотканый, </a:t>
            </a:r>
            <a:r>
              <a:rPr lang="ru-RU" sz="3200" dirty="0">
                <a:solidFill>
                  <a:prstClr val="black"/>
                </a:solidFill>
              </a:rPr>
              <a:t>поступайте так:</a:t>
            </a:r>
          </a:p>
          <a:p>
            <a:pPr lvl="0"/>
            <a:r>
              <a:rPr lang="ru-RU" sz="3200" dirty="0">
                <a:solidFill>
                  <a:prstClr val="black"/>
                </a:solidFill>
              </a:rPr>
              <a:t>уберите часть слова без орфограммы, а к остальной части примените правило.</a:t>
            </a:r>
          </a:p>
          <a:p>
            <a:pPr lvl="0"/>
            <a:r>
              <a:rPr lang="ru-RU" sz="3200" b="1" dirty="0">
                <a:solidFill>
                  <a:prstClr val="black"/>
                </a:solidFill>
              </a:rPr>
              <a:t>Например:</a:t>
            </a:r>
            <a:r>
              <a:rPr lang="ru-RU" sz="3200" dirty="0">
                <a:solidFill>
                  <a:prstClr val="black"/>
                </a:solidFill>
              </a:rPr>
              <a:t> </a:t>
            </a:r>
            <a:r>
              <a:rPr lang="ru-RU" sz="3200" i="1" dirty="0">
                <a:solidFill>
                  <a:srgbClr val="800000"/>
                </a:solidFill>
              </a:rPr>
              <a:t>послеобеденный - (после)обеденный - обед + </a:t>
            </a:r>
            <a:r>
              <a:rPr lang="ru-RU" sz="3200" b="1" i="1" dirty="0" err="1">
                <a:solidFill>
                  <a:srgbClr val="800000"/>
                </a:solidFill>
              </a:rPr>
              <a:t>енн</a:t>
            </a:r>
            <a:r>
              <a:rPr lang="ru-RU" sz="3200" i="1" dirty="0">
                <a:solidFill>
                  <a:srgbClr val="800000"/>
                </a:solidFill>
              </a:rPr>
              <a:t> +</a:t>
            </a:r>
            <a:r>
              <a:rPr lang="ru-RU" sz="3200" i="1" dirty="0" err="1">
                <a:solidFill>
                  <a:srgbClr val="800000"/>
                </a:solidFill>
              </a:rPr>
              <a:t>ый</a:t>
            </a:r>
            <a:endParaRPr lang="ru-RU" sz="3200" i="1" dirty="0">
              <a:solidFill>
                <a:srgbClr val="800000"/>
              </a:solidFill>
            </a:endParaRPr>
          </a:p>
          <a:p>
            <a:pPr lvl="0"/>
            <a:r>
              <a:rPr lang="ru-RU" sz="3200" i="1" dirty="0">
                <a:solidFill>
                  <a:srgbClr val="800000"/>
                </a:solidFill>
              </a:rPr>
              <a:t>златотканый - (злато)тканый - тка</a:t>
            </a:r>
            <a:r>
              <a:rPr lang="ru-RU" sz="3200" b="1" i="1" dirty="0">
                <a:solidFill>
                  <a:srgbClr val="800000"/>
                </a:solidFill>
              </a:rPr>
              <a:t>н</a:t>
            </a:r>
            <a:r>
              <a:rPr lang="ru-RU" sz="3200" i="1" dirty="0">
                <a:solidFill>
                  <a:srgbClr val="800000"/>
                </a:solidFill>
              </a:rPr>
              <a:t>ый (от "ткать").</a:t>
            </a:r>
            <a:endParaRPr lang="ru-RU" sz="2000" i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587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238844"/>
            <a:ext cx="9144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sym typeface="Wingdings 2" pitchFamily="18" charset="2"/>
              </a:rPr>
              <a:t></a:t>
            </a:r>
            <a:r>
              <a:rPr lang="ru-RU" sz="2400" b="1" dirty="0" err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Помни!</a:t>
            </a:r>
            <a:r>
              <a:rPr lang="ru-RU" sz="2400" b="1" dirty="0" err="1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Wingdings 2" pitchFamily="18" charset="2"/>
              </a:rPr>
              <a:t>Прежде</a:t>
            </a:r>
            <a:r>
              <a:rPr lang="ru-RU" sz="2400" b="1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Wingdings 2" pitchFamily="18" charset="2"/>
              </a:rPr>
              <a:t> чем будешь применять правило, посмотри, не является ли это слово исключением! К ним относятся: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  <a:sym typeface="Wingdings 2" pitchFamily="18" charset="2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58500351"/>
              </p:ext>
            </p:extLst>
          </p:nvPr>
        </p:nvGraphicFramePr>
        <p:xfrm>
          <a:off x="0" y="897682"/>
          <a:ext cx="9144000" cy="563880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4499992"/>
                <a:gridCol w="4644008"/>
              </a:tblGrid>
              <a:tr h="37757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>
                          <a:solidFill>
                            <a:srgbClr val="FF0000"/>
                          </a:solidFill>
                        </a:rPr>
                        <a:t>нн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>
                          <a:solidFill>
                            <a:srgbClr val="FF0000"/>
                          </a:solidFill>
                        </a:rPr>
                        <a:t>н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39744">
                <a:tc>
                  <a:txBody>
                    <a:bodyPr/>
                    <a:lstStyle/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неожидаННый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</a:p>
                    <a:p>
                      <a:pPr algn="l"/>
                      <a:r>
                        <a:rPr lang="ru-RU" sz="2400" b="0" i="1" dirty="0" err="1" smtClean="0">
                          <a:latin typeface="+mn-lt"/>
                          <a:cs typeface="Arial" pitchFamily="34" charset="0"/>
                        </a:rPr>
                        <a:t>постояННый</a:t>
                      </a:r>
                      <a:endParaRPr lang="ru-RU" sz="2400" b="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медлеННый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страННый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свящеНН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чваННый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чекаННый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желаННый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окаяННый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делаННый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невидаННый</a:t>
                      </a:r>
                      <a:endParaRPr lang="ru-RU" sz="2400" b="1" dirty="0" smtClean="0">
                        <a:latin typeface="+mn-lt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неслыхаННый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ru-RU" sz="24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ru-RU" sz="2400" dirty="0">
                        <a:latin typeface="+mn-lt"/>
                      </a:endParaRPr>
                    </a:p>
                  </a:txBody>
                  <a:tcPr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рдяНый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пряНый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зелеНый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свиНой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бараНий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сиНий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румяНый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багряНый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юНый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смышлеНый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назваНый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(брат)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посажеНый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(отец)</a:t>
                      </a:r>
                    </a:p>
                    <a:p>
                      <a:pPr algn="l"/>
                      <a:endParaRPr lang="ru-RU" sz="2400" dirty="0"/>
                    </a:p>
                  </a:txBody>
                  <a:tcPr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6503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238844"/>
            <a:ext cx="9144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sym typeface="Wingdings 2" pitchFamily="18" charset="2"/>
              </a:rPr>
              <a:t></a:t>
            </a:r>
            <a:r>
              <a:rPr lang="ru-RU" sz="2400" b="1" dirty="0" err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Помни!</a:t>
            </a:r>
            <a:r>
              <a:rPr lang="ru-RU" sz="2400" b="1" dirty="0" err="1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Wingdings 2" pitchFamily="18" charset="2"/>
              </a:rPr>
              <a:t>Прежде</a:t>
            </a:r>
            <a:r>
              <a:rPr lang="ru-RU" sz="2400" b="1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Wingdings 2" pitchFamily="18" charset="2"/>
              </a:rPr>
              <a:t> чем будешь применять правило, посмотри, не является ли это слово исключением! К ним относятся: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  <a:sym typeface="Wingdings 2" pitchFamily="18" charset="2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58500351"/>
              </p:ext>
            </p:extLst>
          </p:nvPr>
        </p:nvGraphicFramePr>
        <p:xfrm>
          <a:off x="0" y="897682"/>
          <a:ext cx="9144000" cy="48107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4499992"/>
                <a:gridCol w="4644008"/>
              </a:tblGrid>
              <a:tr h="23162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>
                          <a:solidFill>
                            <a:srgbClr val="FF0000"/>
                          </a:solidFill>
                        </a:rPr>
                        <a:t>нн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>
                          <a:solidFill>
                            <a:srgbClr val="FF0000"/>
                          </a:solidFill>
                        </a:rPr>
                        <a:t>н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68800">
                <a:tc>
                  <a:txBody>
                    <a:bodyPr/>
                    <a:lstStyle/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нечаяННый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неждаННый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негадаННый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жемаННый</a:t>
                      </a:r>
                      <a:endParaRPr lang="ru-RU" sz="24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мошеННик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племяННик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ставлеННик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даННик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беспридаННица</a:t>
                      </a:r>
                      <a:endParaRPr lang="ru-RU" sz="2400" dirty="0" smtClean="0">
                        <a:latin typeface="+mn-lt"/>
                      </a:endParaRPr>
                    </a:p>
                    <a:p>
                      <a:pPr algn="l"/>
                      <a:endParaRPr lang="ru-RU" sz="2400" dirty="0">
                        <a:latin typeface="+mn-lt"/>
                      </a:endParaRPr>
                    </a:p>
                  </a:txBody>
                  <a:tcPr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4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кованый</a:t>
                      </a:r>
                    </a:p>
                    <a:p>
                      <a:pPr algn="l"/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жёваный</a:t>
                      </a:r>
                      <a:endParaRPr lang="ru-RU" sz="24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тружеНик</a:t>
                      </a:r>
                      <a:endParaRPr lang="ru-RU" sz="24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придаНое</a:t>
                      </a:r>
                      <a:endParaRPr lang="ru-RU" sz="24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поистиНе</a:t>
                      </a:r>
                      <a:endParaRPr lang="ru-RU" sz="2400" dirty="0"/>
                    </a:p>
                  </a:txBody>
                  <a:tcPr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6503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Как </a:t>
            </a: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решать задание </a:t>
            </a: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15</a:t>
            </a:r>
            <a:endParaRPr lang="ru-RU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u="sng" dirty="0">
                <a:solidFill>
                  <a:schemeClr val="accent6">
                    <a:lumMod val="50000"/>
                  </a:schemeClr>
                </a:solidFill>
              </a:rPr>
              <a:t>Шаг первый.</a:t>
            </a:r>
          </a:p>
          <a:p>
            <a:pPr>
              <a:buNone/>
            </a:pPr>
            <a:r>
              <a:rPr lang="ru-RU" dirty="0"/>
              <a:t>Определяем , какой частью речи является</a:t>
            </a:r>
          </a:p>
          <a:p>
            <a:pPr>
              <a:buNone/>
            </a:pPr>
            <a:r>
              <a:rPr lang="ru-RU" dirty="0"/>
              <a:t> анализируемое слово.</a:t>
            </a:r>
          </a:p>
          <a:p>
            <a:pPr>
              <a:buNone/>
            </a:pPr>
            <a:r>
              <a:rPr lang="ru-RU" b="1" u="sng" dirty="0">
                <a:solidFill>
                  <a:schemeClr val="accent6">
                    <a:lumMod val="50000"/>
                  </a:schemeClr>
                </a:solidFill>
              </a:rPr>
              <a:t>Шаг второй. </a:t>
            </a:r>
          </a:p>
          <a:p>
            <a:pPr>
              <a:buNone/>
            </a:pPr>
            <a:r>
              <a:rPr lang="ru-RU" dirty="0"/>
              <a:t>Вспоминаем правило.</a:t>
            </a:r>
          </a:p>
          <a:p>
            <a:pPr>
              <a:buNone/>
            </a:pPr>
            <a:r>
              <a:rPr lang="ru-RU" b="1" u="sng" dirty="0">
                <a:solidFill>
                  <a:schemeClr val="accent6">
                    <a:lumMod val="50000"/>
                  </a:schemeClr>
                </a:solidFill>
              </a:rPr>
              <a:t>Шаг третий</a:t>
            </a:r>
            <a:r>
              <a:rPr lang="ru-RU" dirty="0"/>
              <a:t>. Вставляем пропущенные буквы.</a:t>
            </a:r>
          </a:p>
          <a:p>
            <a:pPr>
              <a:buNone/>
            </a:pPr>
            <a:r>
              <a:rPr lang="ru-RU" b="1" u="sng" dirty="0">
                <a:solidFill>
                  <a:schemeClr val="accent6">
                    <a:lumMod val="50000"/>
                  </a:schemeClr>
                </a:solidFill>
              </a:rPr>
              <a:t>Шаг четвёртый.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Прописываем верный ответ.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6595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13284"/>
            <a:ext cx="8733656" cy="377163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15. </a:t>
            </a:r>
            <a:r>
              <a:rPr lang="ru-RU" dirty="0" smtClean="0"/>
              <a:t>Укажите все цифры, на месте которых пишется </a:t>
            </a:r>
            <a:r>
              <a:rPr lang="ru-RU" b="1" dirty="0" smtClean="0"/>
              <a:t>НН.</a:t>
            </a:r>
          </a:p>
          <a:p>
            <a:pPr>
              <a:buNone/>
            </a:pPr>
            <a:r>
              <a:rPr lang="en-US" b="1" dirty="0" smtClean="0"/>
              <a:t>     </a:t>
            </a:r>
            <a:r>
              <a:rPr lang="ru-RU" b="1" dirty="0" smtClean="0"/>
              <a:t>Славное место эта долина: со всех сторон неприступные горы,</a:t>
            </a:r>
            <a:r>
              <a:rPr lang="en-US" b="1" dirty="0" smtClean="0"/>
              <a:t> </a:t>
            </a:r>
            <a:r>
              <a:rPr lang="ru-RU" b="1" dirty="0" smtClean="0"/>
              <a:t>красноватые скалы, </a:t>
            </a:r>
            <a:r>
              <a:rPr lang="ru-RU" b="1" dirty="0" err="1" smtClean="0"/>
              <a:t>обвеша</a:t>
            </a:r>
            <a:r>
              <a:rPr lang="ru-RU" b="1" dirty="0" smtClean="0"/>
              <a:t>(1)</a:t>
            </a:r>
            <a:r>
              <a:rPr lang="ru-RU" b="1" dirty="0" err="1" smtClean="0"/>
              <a:t>ые</a:t>
            </a:r>
            <a:r>
              <a:rPr lang="ru-RU" b="1" dirty="0" smtClean="0"/>
              <a:t> зелёным плющом и </a:t>
            </a:r>
            <a:r>
              <a:rPr lang="ru-RU" b="1" dirty="0" err="1" smtClean="0"/>
              <a:t>увенча</a:t>
            </a:r>
            <a:r>
              <a:rPr lang="ru-RU" b="1" dirty="0" smtClean="0"/>
              <a:t>(2)</a:t>
            </a:r>
            <a:r>
              <a:rPr lang="ru-RU" b="1" dirty="0" err="1" smtClean="0"/>
              <a:t>ые</a:t>
            </a:r>
            <a:r>
              <a:rPr lang="en-US" b="1" dirty="0" smtClean="0"/>
              <a:t> </a:t>
            </a:r>
            <a:r>
              <a:rPr lang="ru-RU" b="1" dirty="0" smtClean="0"/>
              <a:t>купами чинар, жёлтые обрывы, </a:t>
            </a:r>
            <a:r>
              <a:rPr lang="ru-RU" b="1" dirty="0" err="1" smtClean="0"/>
              <a:t>исчерче</a:t>
            </a:r>
            <a:r>
              <a:rPr lang="ru-RU" b="1" dirty="0" smtClean="0"/>
              <a:t>(3)</a:t>
            </a:r>
            <a:r>
              <a:rPr lang="ru-RU" b="1" dirty="0" err="1" smtClean="0"/>
              <a:t>ые</a:t>
            </a:r>
            <a:r>
              <a:rPr lang="ru-RU" b="1" dirty="0" smtClean="0"/>
              <a:t> промоинами; высоко-</a:t>
            </a:r>
            <a:r>
              <a:rPr lang="en-US" b="1" dirty="0" smtClean="0"/>
              <a:t> </a:t>
            </a:r>
            <a:r>
              <a:rPr lang="ru-RU" b="1" dirty="0" smtClean="0"/>
              <a:t>высоко – золотая бахрома облаков, а внизу – </a:t>
            </a:r>
            <a:r>
              <a:rPr lang="ru-RU" b="1" dirty="0" err="1" smtClean="0"/>
              <a:t>Арагва</a:t>
            </a:r>
            <a:r>
              <a:rPr lang="ru-RU" b="1" dirty="0" smtClean="0"/>
              <a:t>.</a:t>
            </a: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ru-RU" dirty="0" smtClean="0"/>
              <a:t>Ответ: ___________________________.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91134" y="177908"/>
            <a:ext cx="677320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Пример формулировки 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задания 15   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837386"/>
            <a:ext cx="8229600" cy="2220247"/>
          </a:xfrm>
        </p:spPr>
        <p:txBody>
          <a:bodyPr>
            <a:normAutofit lnSpcReduction="10000"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в именах прилагательных;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 в именах существительных;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 в наречиях;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 в причастиях.</a:t>
            </a:r>
          </a:p>
          <a:p>
            <a:pPr marL="0" indent="0">
              <a:buNone/>
            </a:pP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0"/>
            <a:ext cx="90364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Для правильного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решения данного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задания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теста необходимо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помнить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правила правописания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Н/НН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008" y="0"/>
            <a:ext cx="8928992" cy="708422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latin typeface="Georgia"/>
              </a:rPr>
              <a:t/>
            </a:r>
            <a:b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latin typeface="Georgia"/>
              </a:rPr>
            </a:br>
            <a:r>
              <a:rPr lang="ru-RU" sz="32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</a:rPr>
              <a:t>-Н- и –НН- в именах прилагательных</a:t>
            </a:r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latin typeface="Georgia"/>
              </a:rPr>
              <a:t/>
            </a:r>
            <a:b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latin typeface="Georgia"/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94424469"/>
              </p:ext>
            </p:extLst>
          </p:nvPr>
        </p:nvGraphicFramePr>
        <p:xfrm>
          <a:off x="107504" y="553244"/>
          <a:ext cx="9001000" cy="5241947"/>
        </p:xfrm>
        <a:graphic>
          <a:graphicData uri="http://schemas.openxmlformats.org/drawingml/2006/table">
            <a:tbl>
              <a:tblPr/>
              <a:tblGrid>
                <a:gridCol w="5182011"/>
                <a:gridCol w="3818989"/>
              </a:tblGrid>
              <a:tr h="45164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НН</a:t>
                      </a:r>
                      <a:endParaRPr kumimoji="0" lang="ru-RU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31787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суффиксах -ОНН-, -ЕНН-: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традици</a:t>
                      </a:r>
                      <a:r>
                        <a:rPr kumimoji="0" lang="ru-RU" sz="24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ОНН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ый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,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торжеств</a:t>
                      </a:r>
                      <a:r>
                        <a:rPr kumimoji="0" lang="ru-RU" sz="24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ЕНН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ый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                   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искл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ветр</a:t>
                      </a:r>
                      <a:r>
                        <a:rPr kumimoji="0" lang="ru-RU" sz="24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ЕН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ый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суффиксах -ИН-: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 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гусИНый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змеИНый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8395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2. на стыке морфем: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насте</a:t>
                      </a:r>
                      <a:r>
                        <a:rPr kumimoji="0" lang="ru-RU" sz="24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НН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ый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лимо</a:t>
                      </a:r>
                      <a:r>
                        <a:rPr kumimoji="0" lang="ru-RU" sz="24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НН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ый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2. в суффиксах -АН-:                           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кожАНый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0775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925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3. в суффиксах -ЯН-: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925" algn="l"/>
                        </a:tabLst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ледЯНой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жестЯНой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925" algn="l"/>
                        </a:tabLst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искл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.: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оловЯННый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,  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925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      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деревЯННый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,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1925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      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стеклЯННый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75632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>
            <a:off x="867584" y="397227"/>
            <a:ext cx="7391400" cy="317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+mj-lt"/>
              </a:rPr>
              <a:t>-</a:t>
            </a:r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+mj-lt"/>
              </a:rPr>
              <a:t>Н- и –НН- в </a:t>
            </a:r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+mj-lt"/>
              </a:rPr>
              <a:t>именах существительных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80593728"/>
              </p:ext>
            </p:extLst>
          </p:nvPr>
        </p:nvGraphicFramePr>
        <p:xfrm>
          <a:off x="457200" y="997293"/>
          <a:ext cx="8458200" cy="3865823"/>
        </p:xfrm>
        <a:graphic>
          <a:graphicData uri="http://schemas.openxmlformats.org/drawingml/2006/table">
            <a:tbl>
              <a:tblPr/>
              <a:tblGrid>
                <a:gridCol w="3962400"/>
                <a:gridCol w="4495800"/>
              </a:tblGrid>
              <a:tr h="417544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НН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2386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если есть суффиксы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-ИК-, -ИЦ-,  -ОСТЬ-,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образованных от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прилагательных, в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суффиксе которых было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две НН: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торжествеННость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от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торжествеННый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если в суффиксе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прилагательного была одна Н: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путаНица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от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путаНый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, 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гостиНица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от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гостиНый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140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708422"/>
          </a:xfrm>
        </p:spPr>
        <p:txBody>
          <a:bodyPr/>
          <a:lstStyle/>
          <a:p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</a:rPr>
              <a:t>-</a:t>
            </a:r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Н и –НН- в наречиях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в суффиксах пишется столько же Н, сколько в слове,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от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которого оно образовано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.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Рассуждать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следует так: 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мысленно – как? – наречие , образовано от прилагательного мысленный  с суффиксом 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-ЕНН-, значит в наречии тоже пишется две НН;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бешено – как? – наречие , образовано от отглагольного прилагательного бешеный, значит в наречии тоже пишется одна Н.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endParaRPr lang="ru-RU" sz="2400" b="1" i="1" u="sng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062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>
            <a:off x="1785918" y="214294"/>
            <a:ext cx="5616624" cy="3372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-НН- и –Н- в </a:t>
            </a:r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причастиях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89806409"/>
              </p:ext>
            </p:extLst>
          </p:nvPr>
        </p:nvGraphicFramePr>
        <p:xfrm>
          <a:off x="214282" y="913284"/>
          <a:ext cx="8715436" cy="3520440"/>
        </p:xfrm>
        <a:graphic>
          <a:graphicData uri="http://schemas.openxmlformats.org/drawingml/2006/table">
            <a:tbl>
              <a:tblPr/>
              <a:tblGrid>
                <a:gridCol w="4596511"/>
                <a:gridCol w="4118925"/>
              </a:tblGrid>
              <a:tr h="360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НН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Н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22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есть приставка, кроме приставки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НЕ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: </a:t>
                      </a:r>
                      <a:r>
                        <a:rPr kumimoji="0" lang="ru-RU" sz="2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у</a:t>
                      </a:r>
                      <a:r>
                        <a:rPr kumimoji="0" lang="ru-RU" sz="2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вереННый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в краткой форме (вопросы КАКОВО?КАКОВ?КАКОВЫ?КАКОВА? ЧТО СДЕЛАНО? И пр.):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задумано, уверены, прочитана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9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есть зависимые слова: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кошеННое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1" i="1" u="dotDotDash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утром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 сено,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крашеННый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1" i="1" u="dash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лаком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 забор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если нет приставки, зависимого слова: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кошеНое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 сено,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крашеНый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 забор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7348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>
            <a:off x="1857356" y="428608"/>
            <a:ext cx="5616624" cy="3372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-НН- и –Н- в </a:t>
            </a:r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причастиях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89806409"/>
              </p:ext>
            </p:extLst>
          </p:nvPr>
        </p:nvGraphicFramePr>
        <p:xfrm>
          <a:off x="251520" y="1057300"/>
          <a:ext cx="8892480" cy="3166533"/>
        </p:xfrm>
        <a:graphic>
          <a:graphicData uri="http://schemas.openxmlformats.org/drawingml/2006/table">
            <a:tbl>
              <a:tblPr/>
              <a:tblGrid>
                <a:gridCol w="4689884"/>
                <a:gridCol w="4202596"/>
              </a:tblGrid>
              <a:tr h="360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НН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Н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53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причастие оканчивается на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-ОВАННЫЙ, -ЕВАННЫЙ: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газир</a:t>
                      </a:r>
                      <a:r>
                        <a:rPr kumimoji="0" lang="ru-RU" sz="2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ОВАННЫЙ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2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шифр</a:t>
                      </a:r>
                      <a:r>
                        <a:rPr kumimoji="0" lang="ru-RU" sz="2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ОВАННЫЙ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26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причастие образовано от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бесприставочного глагола совершенного вида: 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решить (</a:t>
                      </a:r>
                      <a:r>
                        <a:rPr kumimoji="0" lang="ru-RU" sz="2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сов.вид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) – решённый 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Искл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.: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ранеНый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, но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изранеННый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,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ранеННый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 в голову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7348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297639"/>
            <a:ext cx="6572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 и НН в кратких причастиях и прилагательных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26251150"/>
              </p:ext>
            </p:extLst>
          </p:nvPr>
        </p:nvGraphicFramePr>
        <p:xfrm>
          <a:off x="467544" y="913284"/>
          <a:ext cx="8532440" cy="4435659"/>
        </p:xfrm>
        <a:graphic>
          <a:graphicData uri="http://schemas.openxmlformats.org/drawingml/2006/table">
            <a:tbl>
              <a:tblPr/>
              <a:tblGrid>
                <a:gridCol w="4266220"/>
                <a:gridCol w="4266220"/>
              </a:tblGrid>
              <a:tr h="730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5DC9"/>
                          </a:solidFill>
                          <a:latin typeface="+mj-lt"/>
                        </a:rPr>
                        <a:t>-Н- в кратких причастиях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marL="6983" marR="6983" marT="5819" marB="5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5DC9"/>
                          </a:solidFill>
                          <a:latin typeface="+mj-lt"/>
                        </a:rPr>
                        <a:t>-Н- и -НН- в кратких прилагательных</a:t>
                      </a:r>
                      <a:endParaRPr lang="ru-RU" sz="2400">
                        <a:latin typeface="+mj-lt"/>
                      </a:endParaRPr>
                    </a:p>
                  </a:txBody>
                  <a:tcPr marL="6983" marR="6983" marT="5819" marB="5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3692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3572"/>
                          </a:solidFill>
                          <a:latin typeface="+mj-lt"/>
                        </a:rPr>
                        <a:t>в кратких причастиях всегда пишется -Н-</a:t>
                      </a:r>
                      <a:endParaRPr lang="ru-RU" sz="2400" dirty="0">
                        <a:latin typeface="+mj-lt"/>
                      </a:endParaRPr>
                    </a:p>
                    <a:p>
                      <a:r>
                        <a:rPr lang="ru-RU" sz="2400" dirty="0">
                          <a:solidFill>
                            <a:srgbClr val="003572"/>
                          </a:solidFill>
                          <a:latin typeface="+mj-lt"/>
                        </a:rPr>
                        <a:t>книга прочита</a:t>
                      </a:r>
                      <a:r>
                        <a:rPr lang="ru-RU" sz="2400" b="1" dirty="0">
                          <a:solidFill>
                            <a:srgbClr val="003572"/>
                          </a:solidFill>
                          <a:latin typeface="+mj-lt"/>
                        </a:rPr>
                        <a:t>н</a:t>
                      </a:r>
                      <a:r>
                        <a:rPr lang="ru-RU" sz="2400" dirty="0">
                          <a:solidFill>
                            <a:srgbClr val="003572"/>
                          </a:solidFill>
                          <a:latin typeface="+mj-lt"/>
                        </a:rPr>
                        <a:t>а</a:t>
                      </a:r>
                      <a:endParaRPr lang="ru-RU" sz="2400" dirty="0">
                        <a:latin typeface="+mj-lt"/>
                      </a:endParaRPr>
                    </a:p>
                    <a:p>
                      <a:r>
                        <a:rPr lang="ru-RU" sz="2400" dirty="0">
                          <a:solidFill>
                            <a:srgbClr val="003572"/>
                          </a:solidFill>
                          <a:latin typeface="+mj-lt"/>
                        </a:rPr>
                        <a:t>грибы пожаре</a:t>
                      </a:r>
                      <a:r>
                        <a:rPr lang="ru-RU" sz="2400" b="1" dirty="0">
                          <a:solidFill>
                            <a:srgbClr val="003572"/>
                          </a:solidFill>
                          <a:latin typeface="+mj-lt"/>
                        </a:rPr>
                        <a:t>н</a:t>
                      </a:r>
                      <a:r>
                        <a:rPr lang="ru-RU" sz="2400" dirty="0">
                          <a:solidFill>
                            <a:srgbClr val="003572"/>
                          </a:solidFill>
                          <a:latin typeface="+mj-lt"/>
                        </a:rPr>
                        <a:t>ы</a:t>
                      </a:r>
                      <a:endParaRPr lang="ru-RU" sz="2400" dirty="0">
                        <a:latin typeface="+mj-lt"/>
                      </a:endParaRPr>
                    </a:p>
                    <a:p>
                      <a:r>
                        <a:rPr lang="ru-RU" sz="2400" b="1" i="1" dirty="0">
                          <a:solidFill>
                            <a:srgbClr val="003572"/>
                          </a:solidFill>
                          <a:latin typeface="+mj-lt"/>
                        </a:rPr>
                        <a:t>Краткое причастие обозначает действие, производимое кем-то или чем-то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marL="6983" marR="6983" marT="5819" marB="5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3572"/>
                          </a:solidFill>
                          <a:latin typeface="+mj-lt"/>
                        </a:rPr>
                        <a:t>в кратких прилагательных пишется столько же -Н-, что и в полных, от которых они образованы</a:t>
                      </a:r>
                      <a:endParaRPr lang="ru-RU" sz="2400" dirty="0">
                        <a:latin typeface="+mj-lt"/>
                      </a:endParaRPr>
                    </a:p>
                    <a:p>
                      <a:r>
                        <a:rPr lang="ru-RU" sz="2400" dirty="0">
                          <a:solidFill>
                            <a:srgbClr val="003572"/>
                          </a:solidFill>
                          <a:latin typeface="+mj-lt"/>
                        </a:rPr>
                        <a:t>дорога дли</a:t>
                      </a:r>
                      <a:r>
                        <a:rPr lang="ru-RU" sz="2400" b="1" dirty="0">
                          <a:solidFill>
                            <a:srgbClr val="003572"/>
                          </a:solidFill>
                          <a:latin typeface="+mj-lt"/>
                        </a:rPr>
                        <a:t>нн</a:t>
                      </a:r>
                      <a:r>
                        <a:rPr lang="ru-RU" sz="2400" dirty="0">
                          <a:solidFill>
                            <a:srgbClr val="003572"/>
                          </a:solidFill>
                          <a:latin typeface="+mj-lt"/>
                        </a:rPr>
                        <a:t>ая - дорога дли</a:t>
                      </a:r>
                      <a:r>
                        <a:rPr lang="ru-RU" sz="2400" b="1" dirty="0">
                          <a:solidFill>
                            <a:srgbClr val="003572"/>
                          </a:solidFill>
                          <a:latin typeface="+mj-lt"/>
                        </a:rPr>
                        <a:t>нн</a:t>
                      </a:r>
                      <a:r>
                        <a:rPr lang="ru-RU" sz="2400" dirty="0">
                          <a:solidFill>
                            <a:srgbClr val="003572"/>
                          </a:solidFill>
                          <a:latin typeface="+mj-lt"/>
                        </a:rPr>
                        <a:t>а</a:t>
                      </a:r>
                      <a:endParaRPr lang="ru-RU" sz="2400" dirty="0">
                        <a:latin typeface="+mj-lt"/>
                      </a:endParaRPr>
                    </a:p>
                    <a:p>
                      <a:r>
                        <a:rPr lang="ru-RU" sz="2400" b="1" i="1" dirty="0">
                          <a:solidFill>
                            <a:srgbClr val="003572"/>
                          </a:solidFill>
                          <a:latin typeface="+mj-lt"/>
                        </a:rPr>
                        <a:t>Краткое прилагательное является постоянным признаком предмета, его "родным" свойством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marL="6983" marR="6983" marT="5819" marB="58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1122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</TotalTime>
  <Words>697</Words>
  <Application>Microsoft Office PowerPoint</Application>
  <PresentationFormat>Экран (16:10)</PresentationFormat>
  <Paragraphs>167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Задание 15 ЕГЭ 2020г. Правописание -Н- и -НН-   в различных частях речи </vt:lpstr>
      <vt:lpstr>Слайд 2</vt:lpstr>
      <vt:lpstr>Слайд 3</vt:lpstr>
      <vt:lpstr> -Н- и –НН- в именах прилагательных </vt:lpstr>
      <vt:lpstr>Слайд 5</vt:lpstr>
      <vt:lpstr>-Н и –НН- в наречиях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Как решать задание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15</cp:revision>
  <dcterms:created xsi:type="dcterms:W3CDTF">2014-10-25T03:26:09Z</dcterms:created>
  <dcterms:modified xsi:type="dcterms:W3CDTF">2020-02-03T13:45:30Z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925503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