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2052" y="-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713320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285750" y="6471216"/>
            <a:ext cx="6343650" cy="1629833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85750" y="5181600"/>
            <a:ext cx="6343650" cy="12192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E4797-77D4-446D-B8FC-9E84A498C002}" type="datetimeFigureOut">
              <a:rPr lang="ru-RU" smtClean="0"/>
              <a:pPr/>
              <a:t>30.09.2019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172200" y="8631936"/>
            <a:ext cx="569214" cy="329184"/>
          </a:xfrm>
        </p:spPr>
        <p:txBody>
          <a:bodyPr/>
          <a:lstStyle/>
          <a:p>
            <a:fld id="{67E9D640-09C7-41A9-AC4F-55E4B5322D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E4797-77D4-446D-B8FC-9E84A498C002}" type="datetimeFigureOut">
              <a:rPr lang="ru-RU" smtClean="0"/>
              <a:pPr/>
              <a:t>30.09.2019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9D640-09C7-41A9-AC4F-55E4B5322D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43500" y="732369"/>
            <a:ext cx="137160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732369"/>
            <a:ext cx="468630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E4797-77D4-446D-B8FC-9E84A498C002}" type="datetimeFigureOut">
              <a:rPr lang="ru-RU" smtClean="0"/>
              <a:pPr/>
              <a:t>30.09.2019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9D640-09C7-41A9-AC4F-55E4B5322D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E4797-77D4-446D-B8FC-9E84A498C002}" type="datetimeFigureOut">
              <a:rPr lang="ru-RU" smtClean="0"/>
              <a:pPr/>
              <a:t>30.09.2019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2686050" y="101601"/>
            <a:ext cx="2171700" cy="385233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6172200" y="8631936"/>
            <a:ext cx="569214" cy="329184"/>
          </a:xfrm>
        </p:spPr>
        <p:txBody>
          <a:bodyPr/>
          <a:lstStyle/>
          <a:p>
            <a:fld id="{67E9D640-09C7-41A9-AC4F-55E4B5322D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459320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85750" y="2235200"/>
            <a:ext cx="6343650" cy="16256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E4797-77D4-446D-B8FC-9E84A498C002}" type="datetimeFigureOut">
              <a:rPr lang="ru-RU" smtClean="0"/>
              <a:pPr/>
              <a:t>30.09.2019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9D640-09C7-41A9-AC4F-55E4B5322D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35356" y="3929447"/>
            <a:ext cx="6515100" cy="1579767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226314" y="609600"/>
            <a:ext cx="6515100" cy="112166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228600" y="2133600"/>
            <a:ext cx="3143250" cy="629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3486150" y="2133600"/>
            <a:ext cx="3257550" cy="629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E4797-77D4-446D-B8FC-9E84A498C002}" type="datetimeFigureOut">
              <a:rPr lang="ru-RU" smtClean="0"/>
              <a:pPr/>
              <a:t>30.09.2019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9D640-09C7-41A9-AC4F-55E4B5322D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228600" y="7213600"/>
            <a:ext cx="6457950" cy="117686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11083" y="889000"/>
            <a:ext cx="3217917" cy="853016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3483769" y="889000"/>
            <a:ext cx="3219181" cy="853016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11083" y="1754717"/>
            <a:ext cx="3217917" cy="52556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3486548" y="1754717"/>
            <a:ext cx="3216402" cy="52556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E4797-77D4-446D-B8FC-9E84A498C002}" type="datetimeFigureOut">
              <a:rPr lang="ru-RU" smtClean="0"/>
              <a:pPr/>
              <a:t>30.09.2019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172200" y="8636000"/>
            <a:ext cx="571500" cy="329184"/>
          </a:xfrm>
        </p:spPr>
        <p:txBody>
          <a:bodyPr/>
          <a:lstStyle/>
          <a:p>
            <a:fld id="{67E9D640-09C7-41A9-AC4F-55E4B5322D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385762" y="8026401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226314" y="609600"/>
            <a:ext cx="6515100" cy="112166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E4797-77D4-446D-B8FC-9E84A498C002}" type="datetimeFigureOut">
              <a:rPr lang="ru-RU" smtClean="0"/>
              <a:pPr/>
              <a:t>30.09.2019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9D640-09C7-41A9-AC4F-55E4B5322D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E4797-77D4-446D-B8FC-9E84A498C002}" type="datetimeFigureOut">
              <a:rPr lang="ru-RU" smtClean="0"/>
              <a:pPr/>
              <a:t>30.09.2019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9D640-09C7-41A9-AC4F-55E4B5322D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385762" y="779882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42900" y="7315200"/>
            <a:ext cx="6343650" cy="694267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342900" y="812800"/>
            <a:ext cx="2256235" cy="64008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2681287" y="812800"/>
            <a:ext cx="4005263" cy="6400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E4797-77D4-446D-B8FC-9E84A498C002}" type="datetimeFigureOut">
              <a:rPr lang="ru-RU" smtClean="0"/>
              <a:pPr/>
              <a:t>30.09.2019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9D640-09C7-41A9-AC4F-55E4B5322D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2628900" y="822179"/>
            <a:ext cx="3771900" cy="48768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E4797-77D4-446D-B8FC-9E84A498C002}" type="datetimeFigureOut">
              <a:rPr lang="ru-RU" smtClean="0"/>
              <a:pPr/>
              <a:t>30.09.2019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9D640-09C7-41A9-AC4F-55E4B5322D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285750" y="6658347"/>
            <a:ext cx="4400550" cy="696384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285750" y="7377624"/>
            <a:ext cx="4400550" cy="1024467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1401198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228600" y="2072217"/>
            <a:ext cx="6515100" cy="603461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4857750" y="101601"/>
            <a:ext cx="1885950" cy="38523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30E4797-77D4-446D-B8FC-9E84A498C002}" type="datetimeFigureOut">
              <a:rPr lang="ru-RU" smtClean="0"/>
              <a:pPr/>
              <a:t>30.09.2019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2343150" y="101601"/>
            <a:ext cx="2514600" cy="385233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6172200" y="8636001"/>
            <a:ext cx="571500" cy="325967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7E9D640-09C7-41A9-AC4F-55E4B5322D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28600" y="609600"/>
            <a:ext cx="6515100" cy="1117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385762" y="1401198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385762" y="1410649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2183" y="571473"/>
            <a:ext cx="5829300" cy="1960033"/>
          </a:xfrm>
        </p:spPr>
        <p:txBody>
          <a:bodyPr/>
          <a:lstStyle/>
          <a:p>
            <a:pPr algn="ctr"/>
            <a:r>
              <a:rPr lang="ru-RU" dirty="0" smtClean="0"/>
              <a:t>Задание 7 ЕГЭ-2020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50" y="2381235"/>
            <a:ext cx="6343650" cy="6762765"/>
          </a:xfrm>
        </p:spPr>
        <p:txBody>
          <a:bodyPr/>
          <a:lstStyle/>
          <a:p>
            <a:r>
              <a:rPr lang="ru-RU" sz="3200" dirty="0" smtClean="0">
                <a:solidFill>
                  <a:srgbClr val="002060"/>
                </a:solidFill>
              </a:rPr>
              <a:t>В одном из выделенных ниже слов допущена ошибка в образовании формы слова. Исправьте ошибку и запишите слово правильно.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200" b="1" dirty="0" smtClean="0">
                <a:solidFill>
                  <a:srgbClr val="C00000"/>
                </a:solidFill>
              </a:rPr>
              <a:t>опытные ТРЕНЕРЫ 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по ОБОИМ сторонам 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звучит не менее ГРОМКО 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ПОЕЗЖАЙТЕ вперёд 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нет ТУФЕЛЬ 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90" y="571472"/>
          <a:ext cx="6429420" cy="8191557"/>
        </p:xfrm>
        <a:graphic>
          <a:graphicData uri="http://schemas.openxmlformats.org/drawingml/2006/table">
            <a:tbl>
              <a:tblPr/>
              <a:tblGrid>
                <a:gridCol w="3214710"/>
                <a:gridCol w="3214710"/>
              </a:tblGrid>
              <a:tr h="1802473">
                <a:tc gridSpan="2">
                  <a:txBody>
                    <a:bodyPr/>
                    <a:lstStyle/>
                    <a:p>
                      <a:pPr algn="ctr" fontAlgn="base"/>
                      <a:r>
                        <a:rPr lang="ru-RU" sz="2700" b="1" dirty="0">
                          <a:latin typeface="inherit"/>
                        </a:rPr>
                        <a:t>Парные предметы</a:t>
                      </a:r>
                      <a:br>
                        <a:rPr lang="ru-RU" sz="2700" b="1" dirty="0">
                          <a:latin typeface="inherit"/>
                        </a:rPr>
                      </a:br>
                      <a:endParaRPr lang="ru-RU" sz="2700" b="1" dirty="0">
                        <a:latin typeface="inherit"/>
                      </a:endParaRPr>
                    </a:p>
                    <a:p>
                      <a:pPr algn="ctr" fontAlgn="t"/>
                      <a:r>
                        <a:rPr lang="ru-RU" sz="2700" b="1" dirty="0">
                          <a:latin typeface="inherit"/>
                        </a:rPr>
                        <a:t/>
                      </a:r>
                      <a:br>
                        <a:rPr lang="ru-RU" sz="2700" b="1" dirty="0">
                          <a:latin typeface="inherit"/>
                        </a:rPr>
                      </a:br>
                      <a:endParaRPr lang="ru-RU" sz="2700" b="1" dirty="0">
                        <a:latin typeface="inherit"/>
                      </a:endParaRPr>
                    </a:p>
                  </a:txBody>
                  <a:tcPr marL="51661" marR="51661" marT="45921" marB="4592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389084">
                <a:tc>
                  <a:txBody>
                    <a:bodyPr/>
                    <a:lstStyle/>
                    <a:p>
                      <a:pPr algn="l" fontAlgn="t"/>
                      <a:r>
                        <a:rPr lang="ru-RU" sz="2700" b="1">
                          <a:latin typeface="GothaPro"/>
                        </a:rPr>
                        <a:t>носков</a:t>
                      </a:r>
                      <a:br>
                        <a:rPr lang="ru-RU" sz="2700" b="1">
                          <a:latin typeface="GothaPro"/>
                        </a:rPr>
                      </a:br>
                      <a:r>
                        <a:rPr lang="ru-RU" sz="2700" b="1">
                          <a:latin typeface="GothaPro"/>
                        </a:rPr>
                        <a:t>гольфов</a:t>
                      </a:r>
                      <a:br>
                        <a:rPr lang="ru-RU" sz="2700" b="1">
                          <a:latin typeface="GothaPro"/>
                        </a:rPr>
                      </a:br>
                      <a:r>
                        <a:rPr lang="ru-RU" sz="2700" b="1">
                          <a:latin typeface="GothaPro"/>
                        </a:rPr>
                        <a:t>рельсов</a:t>
                      </a:r>
                      <a:br>
                        <a:rPr lang="ru-RU" sz="2700" b="1">
                          <a:latin typeface="GothaPro"/>
                        </a:rPr>
                      </a:br>
                      <a:r>
                        <a:rPr lang="ru-RU" sz="2700" b="1">
                          <a:latin typeface="GothaPro"/>
                        </a:rPr>
                        <a:t>бронхов</a:t>
                      </a:r>
                      <a:br>
                        <a:rPr lang="ru-RU" sz="2700" b="1">
                          <a:latin typeface="GothaPro"/>
                        </a:rPr>
                      </a:br>
                      <a:r>
                        <a:rPr lang="ru-RU" sz="2700" b="1">
                          <a:latin typeface="GothaPro"/>
                        </a:rPr>
                        <a:t>джинсов</a:t>
                      </a:r>
                      <a:br>
                        <a:rPr lang="ru-RU" sz="2700" b="1">
                          <a:latin typeface="GothaPro"/>
                        </a:rPr>
                      </a:br>
                      <a:r>
                        <a:rPr lang="ru-RU" sz="2700" b="1">
                          <a:latin typeface="GothaPro"/>
                        </a:rPr>
                        <a:t>лампасов</a:t>
                      </a:r>
                      <a:br>
                        <a:rPr lang="ru-RU" sz="2700" b="1">
                          <a:latin typeface="GothaPro"/>
                        </a:rPr>
                      </a:br>
                      <a:r>
                        <a:rPr lang="ru-RU" sz="2700" b="1">
                          <a:latin typeface="GothaPro"/>
                        </a:rPr>
                        <a:t>БРИДЖЕЙ</a:t>
                      </a:r>
                      <a:endParaRPr lang="ru-RU" sz="2700" b="1">
                        <a:latin typeface="inherit"/>
                      </a:endParaRPr>
                    </a:p>
                  </a:txBody>
                  <a:tcPr marL="51661" marR="51661" marT="45921" marB="4592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700" b="1" dirty="0">
                          <a:latin typeface="GothaPro"/>
                        </a:rPr>
                        <a:t>ботинок</a:t>
                      </a:r>
                      <a:br>
                        <a:rPr lang="ru-RU" sz="2700" b="1" dirty="0">
                          <a:latin typeface="GothaPro"/>
                        </a:rPr>
                      </a:br>
                      <a:r>
                        <a:rPr lang="ru-RU" sz="2700" b="1" dirty="0">
                          <a:latin typeface="GothaPro"/>
                        </a:rPr>
                        <a:t>чулок</a:t>
                      </a:r>
                      <a:br>
                        <a:rPr lang="ru-RU" sz="2700" b="1" dirty="0">
                          <a:latin typeface="GothaPro"/>
                        </a:rPr>
                      </a:br>
                      <a:r>
                        <a:rPr lang="ru-RU" sz="2700" b="1" dirty="0">
                          <a:latin typeface="GothaPro"/>
                        </a:rPr>
                        <a:t>шаровар</a:t>
                      </a:r>
                      <a:br>
                        <a:rPr lang="ru-RU" sz="2700" b="1" dirty="0">
                          <a:latin typeface="GothaPro"/>
                        </a:rPr>
                      </a:br>
                      <a:r>
                        <a:rPr lang="ru-RU" sz="2700" b="1" dirty="0">
                          <a:latin typeface="GothaPro"/>
                        </a:rPr>
                        <a:t>шорт</a:t>
                      </a:r>
                      <a:br>
                        <a:rPr lang="ru-RU" sz="2700" b="1" dirty="0">
                          <a:latin typeface="GothaPro"/>
                        </a:rPr>
                      </a:br>
                      <a:r>
                        <a:rPr lang="ru-RU" sz="2700" b="1" dirty="0">
                          <a:latin typeface="GothaPro"/>
                        </a:rPr>
                        <a:t>туфель</a:t>
                      </a:r>
                      <a:br>
                        <a:rPr lang="ru-RU" sz="2700" b="1" dirty="0">
                          <a:latin typeface="GothaPro"/>
                        </a:rPr>
                      </a:br>
                      <a:r>
                        <a:rPr lang="ru-RU" sz="2700" b="1" dirty="0">
                          <a:latin typeface="GothaPro"/>
                        </a:rPr>
                        <a:t>сапог</a:t>
                      </a:r>
                      <a:br>
                        <a:rPr lang="ru-RU" sz="2700" b="1" dirty="0">
                          <a:latin typeface="GothaPro"/>
                        </a:rPr>
                      </a:br>
                      <a:r>
                        <a:rPr lang="ru-RU" sz="2700" b="1" dirty="0">
                          <a:latin typeface="GothaPro"/>
                        </a:rPr>
                        <a:t>тапок</a:t>
                      </a:r>
                      <a:br>
                        <a:rPr lang="ru-RU" sz="2700" b="1" dirty="0">
                          <a:latin typeface="GothaPro"/>
                        </a:rPr>
                      </a:br>
                      <a:r>
                        <a:rPr lang="ru-RU" sz="2700" b="1" dirty="0">
                          <a:latin typeface="GothaPro"/>
                        </a:rPr>
                        <a:t>тапочек</a:t>
                      </a:r>
                      <a:br>
                        <a:rPr lang="ru-RU" sz="2700" b="1" dirty="0">
                          <a:latin typeface="GothaPro"/>
                        </a:rPr>
                      </a:br>
                      <a:r>
                        <a:rPr lang="ru-RU" sz="2700" b="1" dirty="0">
                          <a:latin typeface="GothaPro"/>
                        </a:rPr>
                        <a:t>галош</a:t>
                      </a:r>
                      <a:br>
                        <a:rPr lang="ru-RU" sz="2700" b="1" dirty="0">
                          <a:latin typeface="GothaPro"/>
                        </a:rPr>
                      </a:br>
                      <a:r>
                        <a:rPr lang="ru-RU" sz="2700" b="1" dirty="0">
                          <a:latin typeface="GothaPro"/>
                        </a:rPr>
                        <a:t>бахил</a:t>
                      </a:r>
                      <a:br>
                        <a:rPr lang="ru-RU" sz="2700" b="1" dirty="0">
                          <a:latin typeface="GothaPro"/>
                        </a:rPr>
                      </a:br>
                      <a:r>
                        <a:rPr lang="ru-RU" sz="2700" b="1" dirty="0">
                          <a:latin typeface="GothaPro"/>
                        </a:rPr>
                        <a:t>бутс</a:t>
                      </a:r>
                      <a:br>
                        <a:rPr lang="ru-RU" sz="2700" b="1" dirty="0">
                          <a:latin typeface="GothaPro"/>
                        </a:rPr>
                      </a:br>
                      <a:r>
                        <a:rPr lang="ru-RU" sz="2700" b="1" dirty="0">
                          <a:latin typeface="GothaPro"/>
                        </a:rPr>
                        <a:t>валенок</a:t>
                      </a:r>
                      <a:br>
                        <a:rPr lang="ru-RU" sz="2700" b="1" dirty="0">
                          <a:latin typeface="GothaPro"/>
                        </a:rPr>
                      </a:br>
                      <a:r>
                        <a:rPr lang="ru-RU" sz="2700" b="1" dirty="0">
                          <a:latin typeface="GothaPro"/>
                        </a:rPr>
                        <a:t>манжет</a:t>
                      </a:r>
                      <a:br>
                        <a:rPr lang="ru-RU" sz="2700" b="1" dirty="0">
                          <a:latin typeface="GothaPro"/>
                        </a:rPr>
                      </a:br>
                      <a:r>
                        <a:rPr lang="ru-RU" sz="2700" b="1" dirty="0">
                          <a:latin typeface="GothaPro"/>
                        </a:rPr>
                        <a:t>серёг</a:t>
                      </a:r>
                      <a:br>
                        <a:rPr lang="ru-RU" sz="2700" b="1" dirty="0">
                          <a:latin typeface="GothaPro"/>
                        </a:rPr>
                      </a:br>
                      <a:r>
                        <a:rPr lang="ru-RU" sz="2700" b="1" dirty="0">
                          <a:latin typeface="GothaPro"/>
                        </a:rPr>
                        <a:t>клипс</a:t>
                      </a:r>
                      <a:endParaRPr lang="ru-RU" sz="2700" b="1" dirty="0">
                        <a:latin typeface="inherit"/>
                      </a:endParaRPr>
                    </a:p>
                  </a:txBody>
                  <a:tcPr marL="51661" marR="51661" marT="45921" marB="4592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1447" y="1142976"/>
          <a:ext cx="6161528" cy="8103840"/>
        </p:xfrm>
        <a:graphic>
          <a:graphicData uri="http://schemas.openxmlformats.org/drawingml/2006/table">
            <a:tbl>
              <a:tblPr/>
              <a:tblGrid>
                <a:gridCol w="2858285"/>
                <a:gridCol w="3303243"/>
              </a:tblGrid>
              <a:tr h="1558312">
                <a:tc gridSpan="2">
                  <a:txBody>
                    <a:bodyPr/>
                    <a:lstStyle/>
                    <a:p>
                      <a:pPr algn="ctr" fontAlgn="base"/>
                      <a:r>
                        <a:rPr lang="ru-RU" sz="3200" b="1" dirty="0">
                          <a:latin typeface="inherit"/>
                        </a:rPr>
                        <a:t>Военная </a:t>
                      </a:r>
                      <a:r>
                        <a:rPr lang="ru-RU" sz="3200" b="1" dirty="0" smtClean="0">
                          <a:latin typeface="inherit"/>
                        </a:rPr>
                        <a:t>тематика:</a:t>
                      </a:r>
                      <a:r>
                        <a:rPr lang="ru-RU" sz="3200" b="1" baseline="0" dirty="0" smtClean="0">
                          <a:latin typeface="inherit"/>
                        </a:rPr>
                        <a:t> </a:t>
                      </a:r>
                      <a:r>
                        <a:rPr lang="ru-RU" sz="3200" b="1" dirty="0" smtClean="0">
                          <a:latin typeface="inherit"/>
                        </a:rPr>
                        <a:t>все </a:t>
                      </a:r>
                      <a:r>
                        <a:rPr lang="ru-RU" sz="3200" b="1" dirty="0">
                          <a:latin typeface="inherit"/>
                        </a:rPr>
                        <a:t>на </a:t>
                      </a:r>
                      <a:r>
                        <a:rPr lang="ru-RU" sz="3200" b="1" dirty="0" smtClean="0">
                          <a:latin typeface="inherit"/>
                        </a:rPr>
                        <a:t>–</a:t>
                      </a:r>
                      <a:r>
                        <a:rPr lang="ru-RU" sz="3200" b="1" dirty="0" err="1" smtClean="0">
                          <a:latin typeface="inherit"/>
                        </a:rPr>
                        <a:t>ов</a:t>
                      </a:r>
                      <a:r>
                        <a:rPr lang="ru-RU" sz="3200" b="1" dirty="0" smtClean="0">
                          <a:latin typeface="inherit"/>
                        </a:rPr>
                        <a:t>, кроме</a:t>
                      </a:r>
                      <a:r>
                        <a:rPr lang="ru-RU" sz="3200" b="1" dirty="0">
                          <a:latin typeface="inherit"/>
                        </a:rPr>
                        <a:t/>
                      </a:r>
                      <a:br>
                        <a:rPr lang="ru-RU" sz="3200" b="1" dirty="0">
                          <a:latin typeface="inherit"/>
                        </a:rPr>
                      </a:br>
                      <a:r>
                        <a:rPr lang="ru-RU" sz="3200" dirty="0">
                          <a:latin typeface="Arial"/>
                        </a:rPr>
                        <a:t/>
                      </a:r>
                      <a:br>
                        <a:rPr lang="ru-RU" sz="3200" dirty="0">
                          <a:latin typeface="Arial"/>
                        </a:rPr>
                      </a:br>
                      <a:endParaRPr lang="ru-RU" sz="3200" dirty="0">
                        <a:latin typeface="inherit"/>
                      </a:endParaRPr>
                    </a:p>
                  </a:txBody>
                  <a:tcPr marL="53591" marR="53591" marT="47636" marB="4763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57848">
                <a:tc>
                  <a:txBody>
                    <a:bodyPr/>
                    <a:lstStyle/>
                    <a:p>
                      <a:pPr fontAlgn="ctr"/>
                      <a:r>
                        <a:rPr lang="ru-RU" sz="3200" dirty="0">
                          <a:latin typeface="Arial"/>
                        </a:rPr>
                        <a:t/>
                      </a:r>
                      <a:br>
                        <a:rPr lang="ru-RU" sz="3200" dirty="0">
                          <a:latin typeface="Arial"/>
                        </a:rPr>
                      </a:br>
                      <a:r>
                        <a:rPr lang="ru-RU" sz="3200" dirty="0">
                          <a:latin typeface="Arial"/>
                        </a:rPr>
                        <a:t/>
                      </a:r>
                      <a:br>
                        <a:rPr lang="ru-RU" sz="3200" dirty="0">
                          <a:latin typeface="Arial"/>
                        </a:rPr>
                      </a:br>
                      <a:endParaRPr lang="ru-RU" sz="3200" dirty="0">
                        <a:latin typeface="inherit"/>
                      </a:endParaRPr>
                    </a:p>
                  </a:txBody>
                  <a:tcPr marL="53591" marR="53591" marT="47636" marB="4763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3200" dirty="0" smtClean="0">
                          <a:latin typeface="Arial"/>
                        </a:rPr>
                        <a:t>Солдат</a:t>
                      </a:r>
                      <a:r>
                        <a:rPr lang="ru-RU" sz="3200" dirty="0">
                          <a:latin typeface="Arial"/>
                        </a:rPr>
                        <a:t/>
                      </a:r>
                      <a:br>
                        <a:rPr lang="ru-RU" sz="3200" dirty="0">
                          <a:latin typeface="Arial"/>
                        </a:rPr>
                      </a:br>
                      <a:r>
                        <a:rPr lang="ru-RU" sz="3200" dirty="0">
                          <a:latin typeface="Arial"/>
                        </a:rPr>
                        <a:t>Гусар</a:t>
                      </a:r>
                      <a:br>
                        <a:rPr lang="ru-RU" sz="3200" dirty="0">
                          <a:latin typeface="Arial"/>
                        </a:rPr>
                      </a:br>
                      <a:r>
                        <a:rPr lang="ru-RU" sz="3200" dirty="0">
                          <a:latin typeface="Arial"/>
                        </a:rPr>
                        <a:t>Драгун</a:t>
                      </a:r>
                      <a:br>
                        <a:rPr lang="ru-RU" sz="3200" dirty="0">
                          <a:latin typeface="Arial"/>
                        </a:rPr>
                      </a:br>
                      <a:r>
                        <a:rPr lang="ru-RU" sz="3200" dirty="0">
                          <a:latin typeface="Arial"/>
                        </a:rPr>
                        <a:t>Гренадер</a:t>
                      </a:r>
                      <a:br>
                        <a:rPr lang="ru-RU" sz="3200" dirty="0">
                          <a:latin typeface="Arial"/>
                        </a:rPr>
                      </a:br>
                      <a:r>
                        <a:rPr lang="ru-RU" sz="3200" dirty="0">
                          <a:latin typeface="Arial"/>
                        </a:rPr>
                        <a:t>Кадет</a:t>
                      </a:r>
                      <a:br>
                        <a:rPr lang="ru-RU" sz="3200" dirty="0">
                          <a:latin typeface="Arial"/>
                        </a:rPr>
                      </a:br>
                      <a:r>
                        <a:rPr lang="ru-RU" sz="3200" dirty="0">
                          <a:latin typeface="Arial"/>
                        </a:rPr>
                        <a:t>Улан</a:t>
                      </a:r>
                      <a:br>
                        <a:rPr lang="ru-RU" sz="3200" dirty="0">
                          <a:latin typeface="Arial"/>
                        </a:rPr>
                      </a:br>
                      <a:r>
                        <a:rPr lang="ru-RU" sz="3200" dirty="0">
                          <a:latin typeface="Arial"/>
                        </a:rPr>
                        <a:t>Партизан</a:t>
                      </a:r>
                      <a:endParaRPr lang="ru-RU" sz="3200" dirty="0">
                        <a:latin typeface="inherit"/>
                      </a:endParaRPr>
                    </a:p>
                  </a:txBody>
                  <a:tcPr marL="53591" marR="53591" marT="47636" marB="4763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60709" y="0"/>
          <a:ext cx="6429422" cy="9039349"/>
        </p:xfrm>
        <a:graphic>
          <a:graphicData uri="http://schemas.openxmlformats.org/drawingml/2006/table">
            <a:tbl>
              <a:tblPr/>
              <a:tblGrid>
                <a:gridCol w="3214711"/>
                <a:gridCol w="3214711"/>
              </a:tblGrid>
              <a:tr h="642910">
                <a:tc gridSpan="2">
                  <a:txBody>
                    <a:bodyPr/>
                    <a:lstStyle/>
                    <a:p>
                      <a:pPr algn="ctr" fontAlgn="base"/>
                      <a:r>
                        <a:rPr lang="ru-RU" sz="2100" b="1" dirty="0">
                          <a:latin typeface="inherit"/>
                        </a:rPr>
                        <a:t>Существительные на -</a:t>
                      </a:r>
                      <a:r>
                        <a:rPr lang="ru-RU" sz="2100" b="1" dirty="0" err="1">
                          <a:latin typeface="inherit"/>
                        </a:rPr>
                        <a:t>ня</a:t>
                      </a:r>
                      <a:r>
                        <a:rPr lang="ru-RU" sz="2100" b="1" dirty="0">
                          <a:latin typeface="inherit"/>
                        </a:rPr>
                        <a:t/>
                      </a:r>
                      <a:br>
                        <a:rPr lang="ru-RU" sz="2100" b="1" dirty="0">
                          <a:latin typeface="inherit"/>
                        </a:rPr>
                      </a:br>
                      <a:r>
                        <a:rPr lang="ru-RU" sz="2100" b="1" dirty="0">
                          <a:latin typeface="Arial"/>
                        </a:rPr>
                        <a:t/>
                      </a:r>
                      <a:br>
                        <a:rPr lang="ru-RU" sz="2100" b="1" dirty="0">
                          <a:latin typeface="Arial"/>
                        </a:rPr>
                      </a:br>
                      <a:endParaRPr lang="ru-RU" sz="2100" b="1" dirty="0">
                        <a:latin typeface="inherit"/>
                      </a:endParaRPr>
                    </a:p>
                  </a:txBody>
                  <a:tcPr marL="38582" marR="38582" marT="34296" marB="3429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433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100" b="1" dirty="0">
                          <a:solidFill>
                            <a:srgbClr val="C00000"/>
                          </a:solidFill>
                          <a:latin typeface="GothaPro"/>
                        </a:rPr>
                        <a:t>Ь</a:t>
                      </a:r>
                      <a:br>
                        <a:rPr lang="ru-RU" sz="2100" b="1" dirty="0">
                          <a:solidFill>
                            <a:srgbClr val="C00000"/>
                          </a:solidFill>
                          <a:latin typeface="GothaPro"/>
                        </a:rPr>
                      </a:br>
                      <a:r>
                        <a:rPr lang="ru-RU" sz="2100" b="1" dirty="0">
                          <a:solidFill>
                            <a:srgbClr val="C00000"/>
                          </a:solidFill>
                          <a:latin typeface="GothaPro"/>
                        </a:rPr>
                        <a:t/>
                      </a:r>
                      <a:br>
                        <a:rPr lang="ru-RU" sz="2100" b="1" dirty="0">
                          <a:solidFill>
                            <a:srgbClr val="C00000"/>
                          </a:solidFill>
                          <a:latin typeface="GothaPro"/>
                        </a:rPr>
                      </a:br>
                      <a:endParaRPr lang="ru-RU" sz="2100" b="1" dirty="0">
                        <a:solidFill>
                          <a:srgbClr val="C00000"/>
                        </a:solidFill>
                        <a:latin typeface="inherit"/>
                      </a:endParaRPr>
                    </a:p>
                  </a:txBody>
                  <a:tcPr marL="38582" marR="38582" marT="34296" marB="3429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100" b="1" dirty="0">
                          <a:solidFill>
                            <a:srgbClr val="C00000"/>
                          </a:solidFill>
                          <a:latin typeface="GothaPro"/>
                        </a:rPr>
                        <a:t>Н</a:t>
                      </a:r>
                      <a:br>
                        <a:rPr lang="ru-RU" sz="2100" b="1" dirty="0">
                          <a:solidFill>
                            <a:srgbClr val="C00000"/>
                          </a:solidFill>
                          <a:latin typeface="GothaPro"/>
                        </a:rPr>
                      </a:br>
                      <a:r>
                        <a:rPr lang="ru-RU" sz="2100" b="1" dirty="0">
                          <a:solidFill>
                            <a:srgbClr val="C00000"/>
                          </a:solidFill>
                          <a:latin typeface="GothaPro"/>
                        </a:rPr>
                        <a:t/>
                      </a:r>
                      <a:br>
                        <a:rPr lang="ru-RU" sz="2100" b="1" dirty="0">
                          <a:solidFill>
                            <a:srgbClr val="C00000"/>
                          </a:solidFill>
                          <a:latin typeface="GothaPro"/>
                        </a:rPr>
                      </a:br>
                      <a:endParaRPr lang="ru-RU" sz="2100" b="1" dirty="0">
                        <a:solidFill>
                          <a:srgbClr val="C00000"/>
                        </a:solidFill>
                        <a:latin typeface="inherit"/>
                      </a:endParaRPr>
                    </a:p>
                  </a:txBody>
                  <a:tcPr marL="38582" marR="38582" marT="34296" marB="3429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22648">
                <a:tc>
                  <a:txBody>
                    <a:bodyPr/>
                    <a:lstStyle/>
                    <a:p>
                      <a:pPr fontAlgn="ctr"/>
                      <a:r>
                        <a:rPr lang="ru-RU" sz="2100" b="1">
                          <a:latin typeface="GothaPro"/>
                        </a:rPr>
                        <a:t>Если перед -ня стоит гласная</a:t>
                      </a:r>
                      <a:br>
                        <a:rPr lang="ru-RU" sz="2100" b="1">
                          <a:latin typeface="GothaPro"/>
                        </a:rPr>
                      </a:br>
                      <a:r>
                        <a:rPr lang="ru-RU" sz="2100" b="1">
                          <a:latin typeface="GothaPro"/>
                        </a:rPr>
                        <a:t/>
                      </a:r>
                      <a:br>
                        <a:rPr lang="ru-RU" sz="2100" b="1">
                          <a:latin typeface="GothaPro"/>
                        </a:rPr>
                      </a:br>
                      <a:endParaRPr lang="ru-RU" sz="2100" b="1">
                        <a:latin typeface="inherit"/>
                      </a:endParaRPr>
                    </a:p>
                  </a:txBody>
                  <a:tcPr marL="38582" marR="38582" marT="34296" marB="3429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ru-RU" sz="2100" b="1" dirty="0">
                          <a:latin typeface="GothaPro"/>
                        </a:rPr>
                        <a:t>Если перед -</a:t>
                      </a:r>
                      <a:r>
                        <a:rPr lang="ru-RU" sz="2100" b="1" dirty="0" err="1">
                          <a:latin typeface="GothaPro"/>
                        </a:rPr>
                        <a:t>ня</a:t>
                      </a:r>
                      <a:r>
                        <a:rPr lang="ru-RU" sz="2100" b="1" dirty="0">
                          <a:latin typeface="GothaPro"/>
                        </a:rPr>
                        <a:t> согласная</a:t>
                      </a:r>
                      <a:br>
                        <a:rPr lang="ru-RU" sz="2100" b="1" dirty="0">
                          <a:latin typeface="GothaPro"/>
                        </a:rPr>
                      </a:br>
                      <a:r>
                        <a:rPr lang="ru-RU" sz="2100" b="1" dirty="0">
                          <a:latin typeface="GothaPro"/>
                        </a:rPr>
                        <a:t/>
                      </a:r>
                      <a:br>
                        <a:rPr lang="ru-RU" sz="2100" b="1" dirty="0">
                          <a:latin typeface="GothaPro"/>
                        </a:rPr>
                      </a:br>
                      <a:endParaRPr lang="ru-RU" sz="2100" b="1" dirty="0">
                        <a:latin typeface="inherit"/>
                      </a:endParaRPr>
                    </a:p>
                  </a:txBody>
                  <a:tcPr marL="38582" marR="38582" marT="34296" marB="3429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559277">
                <a:tc>
                  <a:txBody>
                    <a:bodyPr/>
                    <a:lstStyle/>
                    <a:p>
                      <a:pPr fontAlgn="ctr"/>
                      <a:r>
                        <a:rPr lang="ru-RU" sz="2100" b="1" dirty="0">
                          <a:latin typeface="GothaPro"/>
                        </a:rPr>
                        <a:t>богинь</a:t>
                      </a:r>
                      <a:br>
                        <a:rPr lang="ru-RU" sz="2100" b="1" dirty="0">
                          <a:latin typeface="GothaPro"/>
                        </a:rPr>
                      </a:br>
                      <a:r>
                        <a:rPr lang="ru-RU" sz="2100" b="1" dirty="0">
                          <a:latin typeface="GothaPro"/>
                        </a:rPr>
                        <a:t>погонь</a:t>
                      </a:r>
                      <a:br>
                        <a:rPr lang="ru-RU" sz="2100" b="1" dirty="0">
                          <a:latin typeface="GothaPro"/>
                        </a:rPr>
                      </a:br>
                      <a:r>
                        <a:rPr lang="ru-RU" sz="2100" b="1" dirty="0" err="1">
                          <a:latin typeface="GothaPro"/>
                        </a:rPr>
                        <a:t>тихонь</a:t>
                      </a:r>
                      <a:r>
                        <a:rPr lang="ru-RU" sz="2100" b="1" dirty="0">
                          <a:latin typeface="GothaPro"/>
                        </a:rPr>
                        <a:t/>
                      </a:r>
                      <a:br>
                        <a:rPr lang="ru-RU" sz="2100" b="1" dirty="0">
                          <a:latin typeface="GothaPro"/>
                        </a:rPr>
                      </a:br>
                      <a:r>
                        <a:rPr lang="ru-RU" sz="2100" b="1" dirty="0">
                          <a:latin typeface="GothaPro"/>
                        </a:rPr>
                        <a:t>яблонь</a:t>
                      </a:r>
                      <a:br>
                        <a:rPr lang="ru-RU" sz="2100" b="1" dirty="0">
                          <a:latin typeface="GothaPro"/>
                        </a:rPr>
                      </a:br>
                      <a:r>
                        <a:rPr lang="ru-RU" sz="2100" b="1" dirty="0">
                          <a:latin typeface="GothaPro"/>
                        </a:rPr>
                        <a:t>нянь</a:t>
                      </a:r>
                      <a:br>
                        <a:rPr lang="ru-RU" sz="2100" b="1" dirty="0">
                          <a:latin typeface="GothaPro"/>
                        </a:rPr>
                      </a:br>
                      <a:r>
                        <a:rPr lang="ru-RU" sz="2100" b="1" dirty="0">
                          <a:latin typeface="GothaPro"/>
                        </a:rPr>
                        <a:t/>
                      </a:r>
                      <a:br>
                        <a:rPr lang="ru-RU" sz="2100" b="1" dirty="0">
                          <a:latin typeface="GothaPro"/>
                        </a:rPr>
                      </a:br>
                      <a:endParaRPr lang="ru-RU" sz="2100" b="1" dirty="0">
                        <a:latin typeface="inherit"/>
                      </a:endParaRPr>
                    </a:p>
                  </a:txBody>
                  <a:tcPr marL="38582" marR="38582" marT="34296" marB="3429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ru-RU" sz="2100" b="1" dirty="0">
                          <a:latin typeface="GothaPro"/>
                        </a:rPr>
                        <a:t>басен</a:t>
                      </a:r>
                      <a:br>
                        <a:rPr lang="ru-RU" sz="2100" b="1" dirty="0">
                          <a:latin typeface="GothaPro"/>
                        </a:rPr>
                      </a:br>
                      <a:r>
                        <a:rPr lang="ru-RU" sz="2100" b="1" dirty="0">
                          <a:latin typeface="GothaPro"/>
                        </a:rPr>
                        <a:t>башен</a:t>
                      </a:r>
                      <a:br>
                        <a:rPr lang="ru-RU" sz="2100" b="1" dirty="0">
                          <a:latin typeface="GothaPro"/>
                        </a:rPr>
                      </a:br>
                      <a:r>
                        <a:rPr lang="ru-RU" sz="2100" b="1" dirty="0">
                          <a:latin typeface="GothaPro"/>
                        </a:rPr>
                        <a:t>боен</a:t>
                      </a:r>
                      <a:br>
                        <a:rPr lang="ru-RU" sz="2100" b="1" dirty="0">
                          <a:latin typeface="GothaPro"/>
                        </a:rPr>
                      </a:br>
                      <a:r>
                        <a:rPr lang="ru-RU" sz="2100" b="1" dirty="0">
                          <a:latin typeface="GothaPro"/>
                        </a:rPr>
                        <a:t>вишен</a:t>
                      </a:r>
                      <a:br>
                        <a:rPr lang="ru-RU" sz="2100" b="1" dirty="0">
                          <a:latin typeface="GothaPro"/>
                        </a:rPr>
                      </a:br>
                      <a:r>
                        <a:rPr lang="ru-RU" sz="2100" b="1" dirty="0">
                          <a:latin typeface="GothaPro"/>
                        </a:rPr>
                        <a:t>двоен</a:t>
                      </a:r>
                      <a:br>
                        <a:rPr lang="ru-RU" sz="2100" b="1" dirty="0">
                          <a:latin typeface="GothaPro"/>
                        </a:rPr>
                      </a:br>
                      <a:r>
                        <a:rPr lang="ru-RU" sz="2100" b="1" dirty="0">
                          <a:latin typeface="GothaPro"/>
                        </a:rPr>
                        <a:t>пашен</a:t>
                      </a:r>
                      <a:br>
                        <a:rPr lang="ru-RU" sz="2100" b="1" dirty="0">
                          <a:latin typeface="GothaPro"/>
                        </a:rPr>
                      </a:br>
                      <a:r>
                        <a:rPr lang="ru-RU" sz="2100" b="1" dirty="0">
                          <a:latin typeface="GothaPro"/>
                        </a:rPr>
                        <a:t>сотен</a:t>
                      </a:r>
                      <a:br>
                        <a:rPr lang="ru-RU" sz="2100" b="1" dirty="0">
                          <a:latin typeface="GothaPro"/>
                        </a:rPr>
                      </a:br>
                      <a:r>
                        <a:rPr lang="ru-RU" sz="2100" b="1" dirty="0">
                          <a:latin typeface="GothaPro"/>
                        </a:rPr>
                        <a:t>спален</a:t>
                      </a:r>
                      <a:br>
                        <a:rPr lang="ru-RU" sz="2100" b="1" dirty="0">
                          <a:latin typeface="GothaPro"/>
                        </a:rPr>
                      </a:br>
                      <a:r>
                        <a:rPr lang="ru-RU" sz="2100" b="1" dirty="0">
                          <a:latin typeface="GothaPro"/>
                        </a:rPr>
                        <a:t>сплетен</a:t>
                      </a:r>
                      <a:br>
                        <a:rPr lang="ru-RU" sz="2100" b="1" dirty="0">
                          <a:latin typeface="GothaPro"/>
                        </a:rPr>
                      </a:br>
                      <a:r>
                        <a:rPr lang="ru-RU" sz="2100" b="1" dirty="0">
                          <a:latin typeface="GothaPro"/>
                        </a:rPr>
                        <a:t>таможен</a:t>
                      </a:r>
                      <a:br>
                        <a:rPr lang="ru-RU" sz="2100" b="1" dirty="0">
                          <a:latin typeface="GothaPro"/>
                        </a:rPr>
                      </a:br>
                      <a:r>
                        <a:rPr lang="ru-RU" sz="2100" b="1" dirty="0">
                          <a:latin typeface="GothaPro"/>
                        </a:rPr>
                        <a:t>черешен</a:t>
                      </a:r>
                      <a:r>
                        <a:rPr lang="ru-RU" sz="2100" b="1" dirty="0">
                          <a:latin typeface="inherit"/>
                        </a:rPr>
                        <a:t/>
                      </a:r>
                      <a:br>
                        <a:rPr lang="ru-RU" sz="2100" b="1" dirty="0">
                          <a:latin typeface="inherit"/>
                        </a:rPr>
                      </a:br>
                      <a:r>
                        <a:rPr lang="ru-RU" sz="2100" b="1" dirty="0" smtClean="0">
                          <a:latin typeface="inherit"/>
                        </a:rPr>
                        <a:t>                 </a:t>
                      </a:r>
                      <a:r>
                        <a:rPr lang="ru-RU" sz="2100" b="1" dirty="0" smtClean="0">
                          <a:solidFill>
                            <a:srgbClr val="C00000"/>
                          </a:solidFill>
                          <a:latin typeface="Arial"/>
                        </a:rPr>
                        <a:t>Исключения:</a:t>
                      </a:r>
                      <a:r>
                        <a:rPr lang="ru-RU" sz="2100" b="1" dirty="0">
                          <a:solidFill>
                            <a:srgbClr val="C00000"/>
                          </a:solidFill>
                          <a:latin typeface="Arial"/>
                        </a:rPr>
                        <a:t/>
                      </a:r>
                      <a:br>
                        <a:rPr lang="ru-RU" sz="2100" b="1" dirty="0">
                          <a:solidFill>
                            <a:srgbClr val="C00000"/>
                          </a:solidFill>
                          <a:latin typeface="Arial"/>
                        </a:rPr>
                      </a:br>
                      <a:r>
                        <a:rPr lang="ru-RU" sz="2100" b="1" dirty="0">
                          <a:latin typeface="Arial"/>
                        </a:rPr>
                        <a:t>барышень </a:t>
                      </a:r>
                      <a:br>
                        <a:rPr lang="ru-RU" sz="2100" b="1" dirty="0">
                          <a:latin typeface="Arial"/>
                        </a:rPr>
                      </a:br>
                      <a:r>
                        <a:rPr lang="ru-RU" sz="2100" b="1" dirty="0">
                          <a:latin typeface="Arial"/>
                        </a:rPr>
                        <a:t>боярышень </a:t>
                      </a:r>
                      <a:br>
                        <a:rPr lang="ru-RU" sz="2100" b="1" dirty="0">
                          <a:latin typeface="Arial"/>
                        </a:rPr>
                      </a:br>
                      <a:r>
                        <a:rPr lang="ru-RU" sz="2100" b="1" dirty="0">
                          <a:latin typeface="Arial"/>
                        </a:rPr>
                        <a:t>кухонь </a:t>
                      </a:r>
                      <a:br>
                        <a:rPr lang="ru-RU" sz="2100" b="1" dirty="0">
                          <a:latin typeface="Arial"/>
                        </a:rPr>
                      </a:br>
                      <a:r>
                        <a:rPr lang="ru-RU" sz="2100" b="1" dirty="0">
                          <a:latin typeface="Arial"/>
                        </a:rPr>
                        <a:t>деревень </a:t>
                      </a:r>
                      <a:endParaRPr lang="ru-RU" sz="2100" b="1" dirty="0">
                        <a:latin typeface="inherit"/>
                      </a:endParaRPr>
                    </a:p>
                  </a:txBody>
                  <a:tcPr marL="38582" marR="38582" marT="34296" marB="3429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90" y="380971"/>
          <a:ext cx="6375842" cy="8382059"/>
        </p:xfrm>
        <a:graphic>
          <a:graphicData uri="http://schemas.openxmlformats.org/drawingml/2006/table">
            <a:tbl>
              <a:tblPr/>
              <a:tblGrid>
                <a:gridCol w="3187921"/>
                <a:gridCol w="3187921"/>
              </a:tblGrid>
              <a:tr h="1995727">
                <a:tc gridSpan="2">
                  <a:txBody>
                    <a:bodyPr/>
                    <a:lstStyle/>
                    <a:p>
                      <a:pPr algn="ctr" fontAlgn="base"/>
                      <a:r>
                        <a:rPr lang="ru-RU" sz="2700" b="1" dirty="0">
                          <a:latin typeface="inherit"/>
                        </a:rPr>
                        <a:t>Существительные на -</a:t>
                      </a:r>
                      <a:r>
                        <a:rPr lang="ru-RU" sz="2700" b="1" dirty="0" err="1">
                          <a:latin typeface="inherit"/>
                        </a:rPr>
                        <a:t>це</a:t>
                      </a:r>
                      <a:r>
                        <a:rPr lang="ru-RU" sz="2700" b="1" dirty="0">
                          <a:latin typeface="inherit"/>
                        </a:rPr>
                        <a:t/>
                      </a:r>
                      <a:br>
                        <a:rPr lang="ru-RU" sz="2700" b="1" dirty="0">
                          <a:latin typeface="inherit"/>
                        </a:rPr>
                      </a:br>
                      <a:r>
                        <a:rPr lang="ru-RU" sz="2700" b="1" dirty="0">
                          <a:latin typeface="Arial"/>
                        </a:rPr>
                        <a:t/>
                      </a:r>
                      <a:br>
                        <a:rPr lang="ru-RU" sz="2700" b="1" dirty="0">
                          <a:latin typeface="Arial"/>
                        </a:rPr>
                      </a:br>
                      <a:endParaRPr lang="ru-RU" sz="2700" b="1" dirty="0">
                        <a:latin typeface="inherit"/>
                      </a:endParaRPr>
                    </a:p>
                  </a:txBody>
                  <a:tcPr marL="53591" marR="53591" marT="47636" marB="47636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97012">
                <a:tc>
                  <a:txBody>
                    <a:bodyPr/>
                    <a:lstStyle/>
                    <a:p>
                      <a:pPr algn="ctr" fontAlgn="t"/>
                      <a:r>
                        <a:rPr lang="ru-RU" sz="2700" b="1">
                          <a:latin typeface="GothaPro"/>
                        </a:rPr>
                        <a:t>-ЕВ</a:t>
                      </a:r>
                      <a:r>
                        <a:rPr lang="ru-RU" sz="2700" b="1">
                          <a:latin typeface="inherit"/>
                        </a:rPr>
                        <a:t/>
                      </a:r>
                      <a:br>
                        <a:rPr lang="ru-RU" sz="2700" b="1">
                          <a:latin typeface="inherit"/>
                        </a:rPr>
                      </a:br>
                      <a:endParaRPr lang="ru-RU" sz="2700" b="1">
                        <a:latin typeface="inherit"/>
                      </a:endParaRPr>
                    </a:p>
                  </a:txBody>
                  <a:tcPr marL="53591" marR="53591" marT="47636" marB="47636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700" b="1" dirty="0">
                          <a:latin typeface="GothaPro"/>
                        </a:rPr>
                        <a:t>-ЕЦ</a:t>
                      </a:r>
                      <a:r>
                        <a:rPr lang="ru-RU" sz="2700" b="1" dirty="0">
                          <a:latin typeface="inherit"/>
                        </a:rPr>
                        <a:t/>
                      </a:r>
                      <a:br>
                        <a:rPr lang="ru-RU" sz="2700" b="1" dirty="0">
                          <a:latin typeface="inherit"/>
                        </a:rPr>
                      </a:br>
                      <a:endParaRPr lang="ru-RU" sz="2700" b="1" dirty="0">
                        <a:latin typeface="inherit"/>
                      </a:endParaRPr>
                    </a:p>
                  </a:txBody>
                  <a:tcPr marL="53591" marR="53591" marT="47636" marB="47636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989320">
                <a:tc>
                  <a:txBody>
                    <a:bodyPr/>
                    <a:lstStyle/>
                    <a:p>
                      <a:pPr algn="l" fontAlgn="t"/>
                      <a:r>
                        <a:rPr lang="ru-RU" sz="2700" b="1">
                          <a:latin typeface="GothaPro"/>
                        </a:rPr>
                        <a:t>болотцев</a:t>
                      </a:r>
                      <a:br>
                        <a:rPr lang="ru-RU" sz="2700" b="1">
                          <a:latin typeface="GothaPro"/>
                        </a:rPr>
                      </a:br>
                      <a:r>
                        <a:rPr lang="ru-RU" sz="2700" b="1">
                          <a:latin typeface="GothaPro"/>
                        </a:rPr>
                        <a:t>кружевцев </a:t>
                      </a:r>
                      <a:br>
                        <a:rPr lang="ru-RU" sz="2700" b="1">
                          <a:latin typeface="GothaPro"/>
                        </a:rPr>
                      </a:br>
                      <a:r>
                        <a:rPr lang="ru-RU" sz="2700" b="1">
                          <a:latin typeface="GothaPro"/>
                        </a:rPr>
                        <a:t>деревцев</a:t>
                      </a:r>
                      <a:br>
                        <a:rPr lang="ru-RU" sz="2700" b="1">
                          <a:latin typeface="GothaPro"/>
                        </a:rPr>
                      </a:br>
                      <a:r>
                        <a:rPr lang="ru-RU" sz="2700" b="1">
                          <a:latin typeface="GothaPro"/>
                        </a:rPr>
                        <a:t>оконцев</a:t>
                      </a:r>
                      <a:br>
                        <a:rPr lang="ru-RU" sz="2700" b="1">
                          <a:latin typeface="GothaPro"/>
                        </a:rPr>
                      </a:br>
                      <a:r>
                        <a:rPr lang="ru-RU" sz="2700" b="1">
                          <a:latin typeface="GothaPro"/>
                        </a:rPr>
                        <a:t/>
                      </a:r>
                      <a:br>
                        <a:rPr lang="ru-RU" sz="2700" b="1">
                          <a:latin typeface="GothaPro"/>
                        </a:rPr>
                      </a:br>
                      <a:endParaRPr lang="ru-RU" sz="2700" b="1">
                        <a:latin typeface="inherit"/>
                      </a:endParaRPr>
                    </a:p>
                  </a:txBody>
                  <a:tcPr marL="53591" marR="53591" marT="47636" marB="47636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700" b="1" dirty="0">
                          <a:latin typeface="GothaPro"/>
                        </a:rPr>
                        <a:t>блюдец</a:t>
                      </a:r>
                      <a:br>
                        <a:rPr lang="ru-RU" sz="2700" b="1" dirty="0">
                          <a:latin typeface="GothaPro"/>
                        </a:rPr>
                      </a:br>
                      <a:r>
                        <a:rPr lang="ru-RU" sz="2700" b="1" dirty="0">
                          <a:latin typeface="GothaPro"/>
                        </a:rPr>
                        <a:t>зеркалец</a:t>
                      </a:r>
                      <a:br>
                        <a:rPr lang="ru-RU" sz="2700" b="1" dirty="0">
                          <a:latin typeface="GothaPro"/>
                        </a:rPr>
                      </a:br>
                      <a:r>
                        <a:rPr lang="ru-RU" sz="2700" b="1" dirty="0" smtClean="0">
                          <a:latin typeface="GothaPro"/>
                        </a:rPr>
                        <a:t>копытец  </a:t>
                      </a:r>
                    </a:p>
                    <a:p>
                      <a:pPr algn="l" fontAlgn="t"/>
                      <a:r>
                        <a:rPr lang="ru-RU" sz="2700" b="1" dirty="0" smtClean="0">
                          <a:latin typeface="GothaPro"/>
                        </a:rPr>
                        <a:t>        (</a:t>
                      </a:r>
                      <a:r>
                        <a:rPr lang="ru-RU" sz="2700" b="1" dirty="0">
                          <a:latin typeface="GothaPro"/>
                        </a:rPr>
                        <a:t>копытцев)</a:t>
                      </a:r>
                      <a:br>
                        <a:rPr lang="ru-RU" sz="2700" b="1" dirty="0">
                          <a:latin typeface="GothaPro"/>
                        </a:rPr>
                      </a:br>
                      <a:r>
                        <a:rPr lang="ru-RU" sz="2700" b="1" dirty="0">
                          <a:latin typeface="GothaPro"/>
                        </a:rPr>
                        <a:t>одеялец</a:t>
                      </a:r>
                      <a:br>
                        <a:rPr lang="ru-RU" sz="2700" b="1" dirty="0">
                          <a:latin typeface="GothaPro"/>
                        </a:rPr>
                      </a:br>
                      <a:r>
                        <a:rPr lang="ru-RU" sz="2700" b="1" dirty="0">
                          <a:latin typeface="GothaPro"/>
                        </a:rPr>
                        <a:t>полотенец</a:t>
                      </a:r>
                      <a:br>
                        <a:rPr lang="ru-RU" sz="2700" b="1" dirty="0">
                          <a:latin typeface="GothaPro"/>
                        </a:rPr>
                      </a:br>
                      <a:r>
                        <a:rPr lang="ru-RU" sz="2700" b="1" dirty="0">
                          <a:latin typeface="GothaPro"/>
                        </a:rPr>
                        <a:t>сердец</a:t>
                      </a:r>
                      <a:br>
                        <a:rPr lang="ru-RU" sz="2700" b="1" dirty="0">
                          <a:latin typeface="GothaPro"/>
                        </a:rPr>
                      </a:br>
                      <a:r>
                        <a:rPr lang="ru-RU" sz="2700" b="1" dirty="0">
                          <a:latin typeface="GothaPro"/>
                        </a:rPr>
                        <a:t>солнц</a:t>
                      </a:r>
                      <a:br>
                        <a:rPr lang="ru-RU" sz="2700" b="1" dirty="0">
                          <a:latin typeface="GothaPro"/>
                        </a:rPr>
                      </a:br>
                      <a:endParaRPr lang="ru-RU" sz="2700" b="1" dirty="0">
                        <a:latin typeface="inherit"/>
                      </a:endParaRPr>
                    </a:p>
                  </a:txBody>
                  <a:tcPr marL="53591" marR="53591" marT="47636" marB="47636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9" y="214282"/>
          <a:ext cx="6375842" cy="8870480"/>
        </p:xfrm>
        <a:graphic>
          <a:graphicData uri="http://schemas.openxmlformats.org/drawingml/2006/table">
            <a:tbl>
              <a:tblPr/>
              <a:tblGrid>
                <a:gridCol w="3161132"/>
                <a:gridCol w="3214710"/>
              </a:tblGrid>
              <a:tr h="428628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500" b="1" dirty="0">
                          <a:latin typeface="inherit"/>
                        </a:rPr>
                        <a:t>Существительные на –</a:t>
                      </a:r>
                      <a:r>
                        <a:rPr lang="ru-RU" sz="1500" b="1" dirty="0" err="1">
                          <a:latin typeface="inherit"/>
                        </a:rPr>
                        <a:t>ье</a:t>
                      </a:r>
                      <a:r>
                        <a:rPr lang="ru-RU" sz="1500" b="1" dirty="0">
                          <a:latin typeface="inherit"/>
                        </a:rPr>
                        <a:t>, -</a:t>
                      </a:r>
                      <a:r>
                        <a:rPr lang="ru-RU" sz="1500" b="1" dirty="0" err="1">
                          <a:latin typeface="inherit"/>
                        </a:rPr>
                        <a:t>ья</a:t>
                      </a:r>
                      <a:r>
                        <a:rPr lang="ru-RU" sz="1500" b="1" dirty="0">
                          <a:latin typeface="inherit"/>
                        </a:rPr>
                        <a:t/>
                      </a:r>
                      <a:br>
                        <a:rPr lang="ru-RU" sz="1500" b="1" dirty="0">
                          <a:latin typeface="inherit"/>
                        </a:rPr>
                      </a:br>
                      <a:endParaRPr lang="ru-RU" sz="1500" b="1" dirty="0">
                        <a:latin typeface="inherit"/>
                      </a:endParaRPr>
                    </a:p>
                  </a:txBody>
                  <a:tcPr marL="25831" marR="25831" marT="22960" marB="2296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296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500" b="1">
                          <a:latin typeface="GothaPro"/>
                        </a:rPr>
                        <a:t>Без ударения </a:t>
                      </a:r>
                      <a:r>
                        <a:rPr lang="ru-RU" sz="1500" b="1">
                          <a:latin typeface="Arial"/>
                        </a:rPr>
                        <a:t/>
                      </a:r>
                      <a:br>
                        <a:rPr lang="ru-RU" sz="1500" b="1">
                          <a:latin typeface="Arial"/>
                        </a:rPr>
                      </a:br>
                      <a:r>
                        <a:rPr lang="ru-RU" sz="1500" b="1">
                          <a:latin typeface="inherit"/>
                        </a:rPr>
                        <a:t>в И.п.</a:t>
                      </a:r>
                    </a:p>
                  </a:txBody>
                  <a:tcPr marL="25831" marR="25831" marT="22960" marB="22960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500" b="1" dirty="0">
                          <a:latin typeface="GothaPro"/>
                        </a:rPr>
                        <a:t>С ударением в И.п.</a:t>
                      </a:r>
                      <a:r>
                        <a:rPr lang="ru-RU" sz="1500" b="1" dirty="0">
                          <a:latin typeface="inherit"/>
                        </a:rPr>
                        <a:t/>
                      </a:r>
                      <a:br>
                        <a:rPr lang="ru-RU" sz="1500" b="1" dirty="0">
                          <a:latin typeface="inherit"/>
                        </a:rPr>
                      </a:br>
                      <a:endParaRPr lang="ru-RU" sz="1500" b="1" dirty="0">
                        <a:latin typeface="inherit"/>
                      </a:endParaRPr>
                    </a:p>
                  </a:txBody>
                  <a:tcPr marL="25831" marR="25831" marT="22960" marB="22960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9296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>
                          <a:latin typeface="GothaPro"/>
                        </a:rPr>
                        <a:t>-ИЙ</a:t>
                      </a:r>
                      <a:r>
                        <a:rPr lang="ru-RU" sz="1500" b="1">
                          <a:latin typeface="Arial"/>
                        </a:rPr>
                        <a:t/>
                      </a:r>
                      <a:br>
                        <a:rPr lang="ru-RU" sz="1500" b="1">
                          <a:latin typeface="Arial"/>
                        </a:rPr>
                      </a:br>
                      <a:endParaRPr lang="ru-RU" sz="1500" b="1">
                        <a:latin typeface="inherit"/>
                      </a:endParaRPr>
                    </a:p>
                  </a:txBody>
                  <a:tcPr marL="25831" marR="25831" marT="22960" marB="2296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dirty="0">
                          <a:latin typeface="GothaPro"/>
                        </a:rPr>
                        <a:t>-ЕЙ</a:t>
                      </a:r>
                      <a:r>
                        <a:rPr lang="ru-RU" sz="1500" b="1" dirty="0">
                          <a:latin typeface="inherit"/>
                        </a:rPr>
                        <a:t/>
                      </a:r>
                      <a:br>
                        <a:rPr lang="ru-RU" sz="1500" b="1" dirty="0">
                          <a:latin typeface="inherit"/>
                        </a:rPr>
                      </a:br>
                      <a:endParaRPr lang="ru-RU" sz="1500" b="1" dirty="0">
                        <a:latin typeface="inherit"/>
                      </a:endParaRPr>
                    </a:p>
                  </a:txBody>
                  <a:tcPr marL="25831" marR="25831" marT="22960" marB="2296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198560">
                <a:tc>
                  <a:txBody>
                    <a:bodyPr/>
                    <a:lstStyle/>
                    <a:p>
                      <a:pPr algn="l" fontAlgn="t"/>
                      <a:r>
                        <a:rPr lang="ru-RU" sz="1500" b="1" dirty="0">
                          <a:latin typeface="GothaPro"/>
                        </a:rPr>
                        <a:t>(гулянье) гуляний</a:t>
                      </a:r>
                      <a:br>
                        <a:rPr lang="ru-RU" sz="1500" b="1" dirty="0">
                          <a:latin typeface="GothaPro"/>
                        </a:rPr>
                      </a:br>
                      <a:r>
                        <a:rPr lang="ru-RU" sz="1500" b="1" dirty="0">
                          <a:latin typeface="GothaPro"/>
                        </a:rPr>
                        <a:t>застолий</a:t>
                      </a:r>
                      <a:br>
                        <a:rPr lang="ru-RU" sz="1500" b="1" dirty="0">
                          <a:latin typeface="GothaPro"/>
                        </a:rPr>
                      </a:br>
                      <a:r>
                        <a:rPr lang="ru-RU" sz="1500" b="1" dirty="0">
                          <a:latin typeface="GothaPro"/>
                        </a:rPr>
                        <a:t>кушаний</a:t>
                      </a:r>
                      <a:br>
                        <a:rPr lang="ru-RU" sz="1500" b="1" dirty="0">
                          <a:latin typeface="GothaPro"/>
                        </a:rPr>
                      </a:br>
                      <a:r>
                        <a:rPr lang="ru-RU" sz="1500" b="1" dirty="0">
                          <a:latin typeface="GothaPro"/>
                        </a:rPr>
                        <a:t>надгробий</a:t>
                      </a:r>
                      <a:br>
                        <a:rPr lang="ru-RU" sz="1500" b="1" dirty="0">
                          <a:latin typeface="GothaPro"/>
                        </a:rPr>
                      </a:br>
                      <a:r>
                        <a:rPr lang="ru-RU" sz="1500" b="1" dirty="0">
                          <a:latin typeface="GothaPro"/>
                        </a:rPr>
                        <a:t>новоселий</a:t>
                      </a:r>
                      <a:br>
                        <a:rPr lang="ru-RU" sz="1500" b="1" dirty="0">
                          <a:latin typeface="GothaPro"/>
                        </a:rPr>
                      </a:br>
                      <a:r>
                        <a:rPr lang="ru-RU" sz="1500" b="1" dirty="0">
                          <a:latin typeface="GothaPro"/>
                        </a:rPr>
                        <a:t>ожерелий</a:t>
                      </a:r>
                      <a:br>
                        <a:rPr lang="ru-RU" sz="1500" b="1" dirty="0">
                          <a:latin typeface="GothaPro"/>
                        </a:rPr>
                      </a:br>
                      <a:r>
                        <a:rPr lang="ru-RU" sz="1500" b="1" dirty="0">
                          <a:latin typeface="GothaPro"/>
                        </a:rPr>
                        <a:t>раздумий</a:t>
                      </a:r>
                      <a:br>
                        <a:rPr lang="ru-RU" sz="1500" b="1" dirty="0">
                          <a:latin typeface="GothaPro"/>
                        </a:rPr>
                      </a:br>
                      <a:r>
                        <a:rPr lang="ru-RU" sz="1500" b="1" dirty="0">
                          <a:latin typeface="GothaPro"/>
                        </a:rPr>
                        <a:t>сидений</a:t>
                      </a:r>
                      <a:br>
                        <a:rPr lang="ru-RU" sz="1500" b="1" dirty="0">
                          <a:latin typeface="GothaPro"/>
                        </a:rPr>
                      </a:br>
                      <a:r>
                        <a:rPr lang="ru-RU" sz="1500" b="1" dirty="0">
                          <a:latin typeface="GothaPro"/>
                        </a:rPr>
                        <a:t>снадобий</a:t>
                      </a:r>
                      <a:br>
                        <a:rPr lang="ru-RU" sz="1500" b="1" dirty="0">
                          <a:latin typeface="GothaPro"/>
                        </a:rPr>
                      </a:br>
                      <a:r>
                        <a:rPr lang="ru-RU" sz="1500" b="1" dirty="0">
                          <a:latin typeface="GothaPro"/>
                        </a:rPr>
                        <a:t>солений</a:t>
                      </a:r>
                      <a:br>
                        <a:rPr lang="ru-RU" sz="1500" b="1" dirty="0">
                          <a:latin typeface="GothaPro"/>
                        </a:rPr>
                      </a:br>
                      <a:r>
                        <a:rPr lang="ru-RU" sz="1500" b="1" dirty="0">
                          <a:latin typeface="GothaPro"/>
                        </a:rPr>
                        <a:t>ущелий</a:t>
                      </a:r>
                      <a:br>
                        <a:rPr lang="ru-RU" sz="1500" b="1" dirty="0">
                          <a:latin typeface="GothaPro"/>
                        </a:rPr>
                      </a:br>
                      <a:r>
                        <a:rPr lang="ru-RU" sz="1500" b="1" dirty="0">
                          <a:latin typeface="GothaPro"/>
                        </a:rPr>
                        <a:t>армий</a:t>
                      </a:r>
                      <a:br>
                        <a:rPr lang="ru-RU" sz="1500" b="1" dirty="0">
                          <a:latin typeface="GothaPro"/>
                        </a:rPr>
                      </a:br>
                      <a:r>
                        <a:rPr lang="ru-RU" sz="1500" b="1" dirty="0">
                          <a:latin typeface="GothaPro"/>
                        </a:rPr>
                        <a:t>аудиторий</a:t>
                      </a:r>
                      <a:br>
                        <a:rPr lang="ru-RU" sz="1500" b="1" dirty="0">
                          <a:latin typeface="GothaPro"/>
                        </a:rPr>
                      </a:br>
                      <a:r>
                        <a:rPr lang="ru-RU" sz="1500" b="1" dirty="0">
                          <a:latin typeface="GothaPro"/>
                        </a:rPr>
                        <a:t>бегуний</a:t>
                      </a:r>
                      <a:br>
                        <a:rPr lang="ru-RU" sz="1500" b="1" dirty="0">
                          <a:latin typeface="GothaPro"/>
                        </a:rPr>
                      </a:br>
                      <a:r>
                        <a:rPr lang="ru-RU" sz="1500" b="1" dirty="0">
                          <a:latin typeface="GothaPro"/>
                        </a:rPr>
                        <a:t>гостий</a:t>
                      </a:r>
                      <a:br>
                        <a:rPr lang="ru-RU" sz="1500" b="1" dirty="0">
                          <a:latin typeface="GothaPro"/>
                        </a:rPr>
                      </a:br>
                      <a:r>
                        <a:rPr lang="ru-RU" sz="1500" b="1" dirty="0">
                          <a:latin typeface="GothaPro"/>
                        </a:rPr>
                        <a:t>колдуний</a:t>
                      </a:r>
                      <a:br>
                        <a:rPr lang="ru-RU" sz="1500" b="1" dirty="0">
                          <a:latin typeface="GothaPro"/>
                        </a:rPr>
                      </a:br>
                      <a:r>
                        <a:rPr lang="ru-RU" sz="1500" b="1" dirty="0">
                          <a:latin typeface="GothaPro"/>
                        </a:rPr>
                        <a:t>оладий</a:t>
                      </a:r>
                      <a:br>
                        <a:rPr lang="ru-RU" sz="1500" b="1" dirty="0">
                          <a:latin typeface="GothaPro"/>
                        </a:rPr>
                      </a:br>
                      <a:r>
                        <a:rPr lang="ru-RU" sz="1500" b="1" dirty="0">
                          <a:latin typeface="GothaPro"/>
                        </a:rPr>
                        <a:t>пародий</a:t>
                      </a:r>
                      <a:br>
                        <a:rPr lang="ru-RU" sz="1500" b="1" dirty="0">
                          <a:latin typeface="GothaPro"/>
                        </a:rPr>
                      </a:br>
                      <a:r>
                        <a:rPr lang="ru-RU" sz="1500" b="1" dirty="0">
                          <a:latin typeface="GothaPro"/>
                        </a:rPr>
                        <a:t>плясуний</a:t>
                      </a:r>
                      <a:br>
                        <a:rPr lang="ru-RU" sz="1500" b="1" dirty="0">
                          <a:latin typeface="GothaPro"/>
                        </a:rPr>
                      </a:br>
                      <a:r>
                        <a:rPr lang="ru-RU" sz="1500" b="1" dirty="0">
                          <a:latin typeface="GothaPro"/>
                        </a:rPr>
                        <a:t>эскадрилий</a:t>
                      </a:r>
                      <a:br>
                        <a:rPr lang="ru-RU" sz="1500" b="1" dirty="0">
                          <a:latin typeface="GothaPro"/>
                        </a:rPr>
                      </a:br>
                      <a:r>
                        <a:rPr lang="ru-RU" sz="1500" b="1" dirty="0">
                          <a:latin typeface="GothaPro"/>
                        </a:rPr>
                        <a:t>печений</a:t>
                      </a:r>
                      <a:br>
                        <a:rPr lang="ru-RU" sz="1500" b="1" dirty="0">
                          <a:latin typeface="GothaPro"/>
                        </a:rPr>
                      </a:br>
                      <a:r>
                        <a:rPr lang="ru-RU" sz="1500" b="1" dirty="0">
                          <a:latin typeface="GothaPro"/>
                        </a:rPr>
                        <a:t>побережий</a:t>
                      </a:r>
                      <a:br>
                        <a:rPr lang="ru-RU" sz="1500" b="1" dirty="0">
                          <a:latin typeface="GothaPro"/>
                        </a:rPr>
                      </a:br>
                      <a:r>
                        <a:rPr lang="ru-RU" sz="1500" b="1" dirty="0">
                          <a:latin typeface="GothaPro"/>
                        </a:rPr>
                        <a:t>подземелий</a:t>
                      </a:r>
                      <a:r>
                        <a:rPr lang="ru-RU" sz="1500" b="1" dirty="0">
                          <a:latin typeface="inherit"/>
                        </a:rPr>
                        <a:t/>
                      </a:r>
                      <a:br>
                        <a:rPr lang="ru-RU" sz="1500" b="1" dirty="0">
                          <a:latin typeface="inherit"/>
                        </a:rPr>
                      </a:br>
                      <a:r>
                        <a:rPr lang="ru-RU" sz="1500" b="1" dirty="0" smtClean="0">
                          <a:latin typeface="Arial"/>
                        </a:rPr>
                        <a:t>               </a:t>
                      </a:r>
                      <a:r>
                        <a:rPr lang="ru-RU" sz="1500" b="1" dirty="0" smtClean="0">
                          <a:solidFill>
                            <a:srgbClr val="C00000"/>
                          </a:solidFill>
                          <a:latin typeface="Arial"/>
                        </a:rPr>
                        <a:t>Исключения</a:t>
                      </a:r>
                      <a:r>
                        <a:rPr lang="ru-RU" sz="1500" b="1" dirty="0">
                          <a:solidFill>
                            <a:srgbClr val="C00000"/>
                          </a:solidFill>
                          <a:latin typeface="Arial"/>
                        </a:rPr>
                        <a:t>: </a:t>
                      </a:r>
                      <a:br>
                        <a:rPr lang="ru-RU" sz="1500" b="1" dirty="0">
                          <a:solidFill>
                            <a:srgbClr val="C00000"/>
                          </a:solidFill>
                          <a:latin typeface="Arial"/>
                        </a:rPr>
                      </a:br>
                      <a:r>
                        <a:rPr lang="ru-RU" sz="1500" b="1" dirty="0">
                          <a:latin typeface="Arial"/>
                        </a:rPr>
                        <a:t>платьев </a:t>
                      </a:r>
                      <a:br>
                        <a:rPr lang="ru-RU" sz="1500" b="1" dirty="0">
                          <a:latin typeface="Arial"/>
                        </a:rPr>
                      </a:br>
                      <a:r>
                        <a:rPr lang="ru-RU" sz="1500" b="1" dirty="0">
                          <a:latin typeface="Arial"/>
                        </a:rPr>
                        <a:t>верховьев </a:t>
                      </a:r>
                      <a:br>
                        <a:rPr lang="ru-RU" sz="1500" b="1" dirty="0">
                          <a:latin typeface="Arial"/>
                        </a:rPr>
                      </a:br>
                      <a:r>
                        <a:rPr lang="ru-RU" sz="1500" b="1" dirty="0">
                          <a:latin typeface="Arial"/>
                        </a:rPr>
                        <a:t>кореньев </a:t>
                      </a:r>
                      <a:br>
                        <a:rPr lang="ru-RU" sz="1500" b="1" dirty="0">
                          <a:latin typeface="Arial"/>
                        </a:rPr>
                      </a:br>
                      <a:r>
                        <a:rPr lang="ru-RU" sz="1500" b="1" dirty="0">
                          <a:latin typeface="Arial"/>
                        </a:rPr>
                        <a:t>лохмотьев </a:t>
                      </a:r>
                      <a:br>
                        <a:rPr lang="ru-RU" sz="1500" b="1" dirty="0">
                          <a:latin typeface="Arial"/>
                        </a:rPr>
                      </a:br>
                      <a:r>
                        <a:rPr lang="ru-RU" sz="1500" b="1" dirty="0">
                          <a:latin typeface="Arial"/>
                        </a:rPr>
                        <a:t>низовьев </a:t>
                      </a:r>
                      <a:br>
                        <a:rPr lang="ru-RU" sz="1500" b="1" dirty="0">
                          <a:latin typeface="Arial"/>
                        </a:rPr>
                      </a:br>
                      <a:r>
                        <a:rPr lang="ru-RU" sz="1500" b="1" dirty="0">
                          <a:latin typeface="Arial"/>
                        </a:rPr>
                        <a:t>подмастерьев </a:t>
                      </a:r>
                      <a:br>
                        <a:rPr lang="ru-RU" sz="1500" b="1" dirty="0">
                          <a:latin typeface="Arial"/>
                        </a:rPr>
                      </a:br>
                      <a:r>
                        <a:rPr lang="ru-RU" sz="1500" b="1" dirty="0">
                          <a:latin typeface="Arial"/>
                        </a:rPr>
                        <a:t>хлопьев </a:t>
                      </a:r>
                      <a:br>
                        <a:rPr lang="ru-RU" sz="1500" b="1" dirty="0">
                          <a:latin typeface="Arial"/>
                        </a:rPr>
                      </a:br>
                      <a:r>
                        <a:rPr lang="ru-RU" sz="1500" b="1" dirty="0">
                          <a:latin typeface="Arial"/>
                        </a:rPr>
                        <a:t>устьев </a:t>
                      </a:r>
                      <a:endParaRPr lang="ru-RU" sz="1500" b="1" dirty="0">
                        <a:latin typeface="inherit"/>
                      </a:endParaRPr>
                    </a:p>
                  </a:txBody>
                  <a:tcPr marL="25831" marR="25831" marT="22960" marB="22960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500" b="1" dirty="0">
                          <a:latin typeface="GothaPro"/>
                        </a:rPr>
                        <a:t>ружьё) ружей</a:t>
                      </a:r>
                      <a:br>
                        <a:rPr lang="ru-RU" sz="1500" b="1" dirty="0">
                          <a:latin typeface="GothaPro"/>
                        </a:rPr>
                      </a:br>
                      <a:r>
                        <a:rPr lang="ru-RU" sz="1500" b="1" dirty="0">
                          <a:latin typeface="GothaPro"/>
                        </a:rPr>
                        <a:t>питей</a:t>
                      </a:r>
                      <a:br>
                        <a:rPr lang="ru-RU" sz="1500" b="1" dirty="0">
                          <a:latin typeface="GothaPro"/>
                        </a:rPr>
                      </a:br>
                      <a:r>
                        <a:rPr lang="ru-RU" sz="1500" b="1" dirty="0">
                          <a:latin typeface="GothaPro"/>
                        </a:rPr>
                        <a:t>полыней</a:t>
                      </a:r>
                      <a:br>
                        <a:rPr lang="ru-RU" sz="1500" b="1" dirty="0">
                          <a:latin typeface="GothaPro"/>
                        </a:rPr>
                      </a:br>
                      <a:r>
                        <a:rPr lang="ru-RU" sz="1500" b="1" dirty="0">
                          <a:latin typeface="GothaPro"/>
                        </a:rPr>
                        <a:t>статей</a:t>
                      </a:r>
                      <a:br>
                        <a:rPr lang="ru-RU" sz="1500" b="1" dirty="0">
                          <a:latin typeface="GothaPro"/>
                        </a:rPr>
                      </a:br>
                      <a:r>
                        <a:rPr lang="ru-RU" sz="1500" b="1" dirty="0">
                          <a:latin typeface="GothaPro"/>
                        </a:rPr>
                        <a:t>судей</a:t>
                      </a:r>
                      <a:br>
                        <a:rPr lang="ru-RU" sz="1500" b="1" dirty="0">
                          <a:latin typeface="GothaPro"/>
                        </a:rPr>
                      </a:br>
                      <a:r>
                        <a:rPr lang="ru-RU" sz="1500" b="1" dirty="0">
                          <a:latin typeface="GothaPro"/>
                        </a:rPr>
                        <a:t>и т.д.</a:t>
                      </a:r>
                      <a:br>
                        <a:rPr lang="ru-RU" sz="1500" b="1" dirty="0">
                          <a:latin typeface="GothaPro"/>
                        </a:rPr>
                      </a:br>
                      <a:endParaRPr lang="ru-RU" sz="1500" b="1" dirty="0">
                        <a:latin typeface="inherit"/>
                      </a:endParaRPr>
                    </a:p>
                  </a:txBody>
                  <a:tcPr marL="25831" marR="25831" marT="22960" marB="22960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8" y="285720"/>
          <a:ext cx="6143667" cy="8501122"/>
        </p:xfrm>
        <a:graphic>
          <a:graphicData uri="http://schemas.openxmlformats.org/drawingml/2006/table">
            <a:tbl>
              <a:tblPr/>
              <a:tblGrid>
                <a:gridCol w="2047889"/>
                <a:gridCol w="2047889"/>
                <a:gridCol w="2047889"/>
              </a:tblGrid>
              <a:tr h="1046974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800" b="1" dirty="0">
                          <a:latin typeface="inherit"/>
                        </a:rPr>
                        <a:t>Некоторые существительные на -ей, с нулевым окончанием и -</a:t>
                      </a:r>
                      <a:r>
                        <a:rPr lang="ru-RU" sz="1800" b="1" dirty="0" err="1">
                          <a:latin typeface="inherit"/>
                        </a:rPr>
                        <a:t>ов</a:t>
                      </a:r>
                      <a:r>
                        <a:rPr lang="ru-RU" sz="1800" b="1" dirty="0">
                          <a:latin typeface="inherit"/>
                        </a:rPr>
                        <a:t/>
                      </a:r>
                      <a:br>
                        <a:rPr lang="ru-RU" sz="1800" b="1" dirty="0">
                          <a:latin typeface="inherit"/>
                        </a:rPr>
                      </a:br>
                      <a:endParaRPr lang="ru-RU" sz="1800" b="1" dirty="0">
                        <a:latin typeface="inherit"/>
                      </a:endParaRPr>
                    </a:p>
                  </a:txBody>
                  <a:tcPr marL="39077" marR="39077" marT="19538" marB="19538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3166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>
                          <a:latin typeface="GothaPro"/>
                        </a:rPr>
                        <a:t>-ЕЙ</a:t>
                      </a:r>
                      <a:r>
                        <a:rPr lang="ru-RU" sz="1800" b="1">
                          <a:latin typeface="inherit"/>
                        </a:rPr>
                        <a:t/>
                      </a:r>
                      <a:br>
                        <a:rPr lang="ru-RU" sz="1800" b="1">
                          <a:latin typeface="inherit"/>
                        </a:rPr>
                      </a:br>
                      <a:endParaRPr lang="ru-RU" sz="1800" b="1">
                        <a:latin typeface="inherit"/>
                      </a:endParaRPr>
                    </a:p>
                  </a:txBody>
                  <a:tcPr marL="39077" marR="39077" marT="19538" marB="19538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dirty="0">
                          <a:latin typeface="GothaPro"/>
                        </a:rPr>
                        <a:t>Нулевое</a:t>
                      </a:r>
                      <a:r>
                        <a:rPr lang="ru-RU" sz="1800" b="1" dirty="0">
                          <a:latin typeface="inherit"/>
                        </a:rPr>
                        <a:t/>
                      </a:r>
                      <a:br>
                        <a:rPr lang="ru-RU" sz="1800" b="1" dirty="0">
                          <a:latin typeface="inherit"/>
                        </a:rPr>
                      </a:br>
                      <a:endParaRPr lang="ru-RU" sz="1800" b="1" dirty="0">
                        <a:latin typeface="inherit"/>
                      </a:endParaRPr>
                    </a:p>
                  </a:txBody>
                  <a:tcPr marL="39077" marR="39077" marT="19538" marB="19538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dirty="0">
                          <a:latin typeface="GothaPro"/>
                        </a:rPr>
                        <a:t>-ОВ</a:t>
                      </a:r>
                      <a:r>
                        <a:rPr lang="ru-RU" sz="1800" b="1" dirty="0">
                          <a:latin typeface="inherit"/>
                        </a:rPr>
                        <a:t/>
                      </a:r>
                      <a:br>
                        <a:rPr lang="ru-RU" sz="1800" b="1" dirty="0">
                          <a:latin typeface="inherit"/>
                        </a:rPr>
                      </a:br>
                      <a:endParaRPr lang="ru-RU" sz="1800" b="1" dirty="0">
                        <a:latin typeface="inherit"/>
                      </a:endParaRPr>
                    </a:p>
                  </a:txBody>
                  <a:tcPr marL="39077" marR="39077" marT="19538" marB="19538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722479">
                <a:tc>
                  <a:txBody>
                    <a:bodyPr/>
                    <a:lstStyle/>
                    <a:p>
                      <a:pPr fontAlgn="t"/>
                      <a:r>
                        <a:rPr lang="ru-RU" sz="1800" b="1">
                          <a:latin typeface="GothaPro"/>
                        </a:rPr>
                        <a:t>распрей</a:t>
                      </a:r>
                      <a:br>
                        <a:rPr lang="ru-RU" sz="1800" b="1">
                          <a:latin typeface="GothaPro"/>
                        </a:rPr>
                      </a:br>
                      <a:r>
                        <a:rPr lang="ru-RU" sz="1800" b="1">
                          <a:latin typeface="GothaPro"/>
                        </a:rPr>
                        <a:t>ведомостей</a:t>
                      </a:r>
                      <a:br>
                        <a:rPr lang="ru-RU" sz="1800" b="1">
                          <a:latin typeface="GothaPro"/>
                        </a:rPr>
                      </a:br>
                      <a:r>
                        <a:rPr lang="ru-RU" sz="1800" b="1">
                          <a:latin typeface="GothaPro"/>
                        </a:rPr>
                        <a:t>лопастей</a:t>
                      </a:r>
                      <a:br>
                        <a:rPr lang="ru-RU" sz="1800" b="1">
                          <a:latin typeface="GothaPro"/>
                        </a:rPr>
                      </a:br>
                      <a:r>
                        <a:rPr lang="ru-RU" sz="1800" b="1">
                          <a:latin typeface="GothaPro"/>
                        </a:rPr>
                        <a:t>мощностей</a:t>
                      </a:r>
                      <a:br>
                        <a:rPr lang="ru-RU" sz="1800" b="1">
                          <a:latin typeface="GothaPro"/>
                        </a:rPr>
                      </a:br>
                      <a:r>
                        <a:rPr lang="ru-RU" sz="1800" b="1">
                          <a:latin typeface="GothaPro"/>
                        </a:rPr>
                        <a:t>отраслей</a:t>
                      </a:r>
                      <a:br>
                        <a:rPr lang="ru-RU" sz="1800" b="1">
                          <a:latin typeface="GothaPro"/>
                        </a:rPr>
                      </a:br>
                      <a:r>
                        <a:rPr lang="ru-RU" sz="1800" b="1">
                          <a:latin typeface="GothaPro"/>
                        </a:rPr>
                        <a:t>скатертей</a:t>
                      </a:r>
                      <a:br>
                        <a:rPr lang="ru-RU" sz="1800" b="1">
                          <a:latin typeface="GothaPro"/>
                        </a:rPr>
                      </a:br>
                      <a:r>
                        <a:rPr lang="ru-RU" sz="1800" b="1">
                          <a:latin typeface="GothaPro"/>
                        </a:rPr>
                        <a:t>скоростей</a:t>
                      </a:r>
                      <a:br>
                        <a:rPr lang="ru-RU" sz="1800" b="1">
                          <a:latin typeface="GothaPro"/>
                        </a:rPr>
                      </a:br>
                      <a:r>
                        <a:rPr lang="ru-RU" sz="1800" b="1">
                          <a:latin typeface="GothaPro"/>
                        </a:rPr>
                        <a:t>четвертей</a:t>
                      </a:r>
                      <a:br>
                        <a:rPr lang="ru-RU" sz="1800" b="1">
                          <a:latin typeface="GothaPro"/>
                        </a:rPr>
                      </a:br>
                      <a:r>
                        <a:rPr lang="ru-RU" sz="1800" b="1">
                          <a:latin typeface="GothaPro"/>
                        </a:rPr>
                        <a:t>бомжей</a:t>
                      </a:r>
                      <a:br>
                        <a:rPr lang="ru-RU" sz="1800" b="1">
                          <a:latin typeface="GothaPro"/>
                        </a:rPr>
                      </a:br>
                      <a:r>
                        <a:rPr lang="ru-RU" sz="1800" b="1">
                          <a:latin typeface="GothaPro"/>
                        </a:rPr>
                        <a:t>векселей</a:t>
                      </a:r>
                      <a:br>
                        <a:rPr lang="ru-RU" sz="1800" b="1">
                          <a:latin typeface="GothaPro"/>
                        </a:rPr>
                      </a:br>
                      <a:r>
                        <a:rPr lang="ru-RU" sz="1800" b="1">
                          <a:latin typeface="GothaPro"/>
                        </a:rPr>
                        <a:t>вензелей</a:t>
                      </a:r>
                      <a:br>
                        <a:rPr lang="ru-RU" sz="1800" b="1">
                          <a:latin typeface="GothaPro"/>
                        </a:rPr>
                      </a:br>
                      <a:r>
                        <a:rPr lang="ru-RU" sz="1800" b="1">
                          <a:latin typeface="GothaPro"/>
                        </a:rPr>
                        <a:t>госпиталей</a:t>
                      </a:r>
                      <a:br>
                        <a:rPr lang="ru-RU" sz="1800" b="1">
                          <a:latin typeface="GothaPro"/>
                        </a:rPr>
                      </a:br>
                      <a:r>
                        <a:rPr lang="ru-RU" sz="1800" b="1">
                          <a:latin typeface="GothaPro"/>
                        </a:rPr>
                        <a:t>кабелей</a:t>
                      </a:r>
                      <a:br>
                        <a:rPr lang="ru-RU" sz="1800" b="1">
                          <a:latin typeface="GothaPro"/>
                        </a:rPr>
                      </a:br>
                      <a:r>
                        <a:rPr lang="ru-RU" sz="1800" b="1">
                          <a:latin typeface="GothaPro"/>
                        </a:rPr>
                        <a:t>медведей</a:t>
                      </a:r>
                      <a:br>
                        <a:rPr lang="ru-RU" sz="1800" b="1">
                          <a:latin typeface="GothaPro"/>
                        </a:rPr>
                      </a:br>
                      <a:r>
                        <a:rPr lang="ru-RU" sz="1800" b="1">
                          <a:latin typeface="GothaPro"/>
                        </a:rPr>
                        <a:t>будней</a:t>
                      </a:r>
                      <a:br>
                        <a:rPr lang="ru-RU" sz="1800" b="1">
                          <a:latin typeface="GothaPro"/>
                        </a:rPr>
                      </a:br>
                      <a:r>
                        <a:rPr lang="ru-RU" sz="1800" b="1">
                          <a:latin typeface="GothaPro"/>
                        </a:rPr>
                        <a:t>дровней</a:t>
                      </a:r>
                      <a:br>
                        <a:rPr lang="ru-RU" sz="1800" b="1">
                          <a:latin typeface="GothaPro"/>
                        </a:rPr>
                      </a:br>
                      <a:r>
                        <a:rPr lang="ru-RU" sz="1800" b="1">
                          <a:latin typeface="GothaPro"/>
                        </a:rPr>
                        <a:t>козней</a:t>
                      </a:r>
                      <a:br>
                        <a:rPr lang="ru-RU" sz="1800" b="1">
                          <a:latin typeface="GothaPro"/>
                        </a:rPr>
                      </a:br>
                      <a:r>
                        <a:rPr lang="ru-RU" sz="1800" b="1">
                          <a:latin typeface="GothaPro"/>
                        </a:rPr>
                        <a:t>пельменей</a:t>
                      </a:r>
                      <a:br>
                        <a:rPr lang="ru-RU" sz="1800" b="1">
                          <a:latin typeface="GothaPro"/>
                        </a:rPr>
                      </a:br>
                      <a:r>
                        <a:rPr lang="ru-RU" sz="1800" b="1">
                          <a:latin typeface="GothaPro"/>
                        </a:rPr>
                        <a:t>яслей</a:t>
                      </a:r>
                      <a:br>
                        <a:rPr lang="ru-RU" sz="1800" b="1">
                          <a:latin typeface="GothaPro"/>
                        </a:rPr>
                      </a:br>
                      <a:r>
                        <a:rPr lang="ru-RU" sz="1800" b="1">
                          <a:latin typeface="GothaPro"/>
                        </a:rPr>
                        <a:t/>
                      </a:r>
                      <a:br>
                        <a:rPr lang="ru-RU" sz="1800" b="1">
                          <a:latin typeface="GothaPro"/>
                        </a:rPr>
                      </a:br>
                      <a:endParaRPr lang="ru-RU" sz="1800" b="1">
                        <a:latin typeface="inherit"/>
                      </a:endParaRPr>
                    </a:p>
                  </a:txBody>
                  <a:tcPr marL="39077" marR="39077" marT="19538" marB="1953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800" b="1">
                          <a:latin typeface="GothaPro"/>
                        </a:rPr>
                        <a:t>вафель</a:t>
                      </a:r>
                      <a:br>
                        <a:rPr lang="ru-RU" sz="1800" b="1">
                          <a:latin typeface="GothaPro"/>
                        </a:rPr>
                      </a:br>
                      <a:r>
                        <a:rPr lang="ru-RU" sz="1800" b="1">
                          <a:latin typeface="GothaPro"/>
                        </a:rPr>
                        <a:t>петель</a:t>
                      </a:r>
                      <a:br>
                        <a:rPr lang="ru-RU" sz="1800" b="1">
                          <a:latin typeface="GothaPro"/>
                        </a:rPr>
                      </a:br>
                      <a:r>
                        <a:rPr lang="ru-RU" sz="1800" b="1">
                          <a:latin typeface="GothaPro"/>
                        </a:rPr>
                        <a:t>барж</a:t>
                      </a:r>
                      <a:br>
                        <a:rPr lang="ru-RU" sz="1800" b="1">
                          <a:latin typeface="GothaPro"/>
                        </a:rPr>
                      </a:br>
                      <a:r>
                        <a:rPr lang="ru-RU" sz="1800" b="1">
                          <a:latin typeface="GothaPro"/>
                        </a:rPr>
                        <a:t>копён</a:t>
                      </a:r>
                      <a:br>
                        <a:rPr lang="ru-RU" sz="1800" b="1">
                          <a:latin typeface="GothaPro"/>
                        </a:rPr>
                      </a:br>
                      <a:r>
                        <a:rPr lang="ru-RU" sz="1800" b="1">
                          <a:latin typeface="GothaPro"/>
                        </a:rPr>
                        <a:t>кочерёг</a:t>
                      </a:r>
                      <a:br>
                        <a:rPr lang="ru-RU" sz="1800" b="1">
                          <a:latin typeface="GothaPro"/>
                        </a:rPr>
                      </a:br>
                      <a:r>
                        <a:rPr lang="ru-RU" sz="1800" b="1">
                          <a:latin typeface="GothaPro"/>
                        </a:rPr>
                        <a:t>обойм</a:t>
                      </a:r>
                      <a:br>
                        <a:rPr lang="ru-RU" sz="1800" b="1">
                          <a:latin typeface="GothaPro"/>
                        </a:rPr>
                      </a:br>
                      <a:r>
                        <a:rPr lang="ru-RU" sz="1800" b="1">
                          <a:latin typeface="GothaPro"/>
                        </a:rPr>
                        <a:t>пелён</a:t>
                      </a:r>
                      <a:br>
                        <a:rPr lang="ru-RU" sz="1800" b="1">
                          <a:latin typeface="GothaPro"/>
                        </a:rPr>
                      </a:br>
                      <a:r>
                        <a:rPr lang="ru-RU" sz="1800" b="1">
                          <a:latin typeface="GothaPro"/>
                        </a:rPr>
                        <a:t>сирот</a:t>
                      </a:r>
                      <a:br>
                        <a:rPr lang="ru-RU" sz="1800" b="1">
                          <a:latin typeface="GothaPro"/>
                        </a:rPr>
                      </a:br>
                      <a:r>
                        <a:rPr lang="ru-RU" sz="1800" b="1">
                          <a:latin typeface="GothaPro"/>
                        </a:rPr>
                        <a:t>зраз</a:t>
                      </a:r>
                      <a:br>
                        <a:rPr lang="ru-RU" sz="1800" b="1">
                          <a:latin typeface="GothaPro"/>
                        </a:rPr>
                      </a:br>
                      <a:r>
                        <a:rPr lang="ru-RU" sz="1800" b="1">
                          <a:latin typeface="GothaPro"/>
                        </a:rPr>
                        <a:t>жабр</a:t>
                      </a:r>
                      <a:br>
                        <a:rPr lang="ru-RU" sz="1800" b="1">
                          <a:latin typeface="GothaPro"/>
                        </a:rPr>
                      </a:br>
                      <a:r>
                        <a:rPr lang="ru-RU" sz="1800" b="1">
                          <a:latin typeface="GothaPro"/>
                        </a:rPr>
                        <a:t>каникул</a:t>
                      </a:r>
                      <a:br>
                        <a:rPr lang="ru-RU" sz="1800" b="1">
                          <a:latin typeface="GothaPro"/>
                        </a:rPr>
                      </a:br>
                      <a:r>
                        <a:rPr lang="ru-RU" sz="1800" b="1">
                          <a:latin typeface="GothaPro"/>
                        </a:rPr>
                        <a:t>лосин</a:t>
                      </a:r>
                      <a:br>
                        <a:rPr lang="ru-RU" sz="1800" b="1">
                          <a:latin typeface="GothaPro"/>
                        </a:rPr>
                      </a:br>
                      <a:r>
                        <a:rPr lang="ru-RU" sz="1800" b="1">
                          <a:latin typeface="GothaPro"/>
                        </a:rPr>
                        <a:t>макарон</a:t>
                      </a:r>
                      <a:br>
                        <a:rPr lang="ru-RU" sz="1800" b="1">
                          <a:latin typeface="GothaPro"/>
                        </a:rPr>
                      </a:br>
                      <a:r>
                        <a:rPr lang="ru-RU" sz="1800" b="1">
                          <a:latin typeface="GothaPro"/>
                        </a:rPr>
                        <a:t>невзгод</a:t>
                      </a:r>
                      <a:br>
                        <a:rPr lang="ru-RU" sz="1800" b="1">
                          <a:latin typeface="GothaPro"/>
                        </a:rPr>
                      </a:br>
                      <a:r>
                        <a:rPr lang="ru-RU" sz="1800" b="1">
                          <a:latin typeface="GothaPro"/>
                        </a:rPr>
                        <a:t>оков</a:t>
                      </a:r>
                      <a:br>
                        <a:rPr lang="ru-RU" sz="1800" b="1">
                          <a:latin typeface="GothaPro"/>
                        </a:rPr>
                      </a:br>
                      <a:r>
                        <a:rPr lang="ru-RU" sz="1800" b="1">
                          <a:latin typeface="GothaPro"/>
                        </a:rPr>
                        <a:t>сардин</a:t>
                      </a:r>
                      <a:br>
                        <a:rPr lang="ru-RU" sz="1800" b="1">
                          <a:latin typeface="GothaPro"/>
                        </a:rPr>
                      </a:br>
                      <a:r>
                        <a:rPr lang="ru-RU" sz="1800" b="1">
                          <a:latin typeface="GothaPro"/>
                        </a:rPr>
                        <a:t>уз</a:t>
                      </a:r>
                      <a:br>
                        <a:rPr lang="ru-RU" sz="1800" b="1">
                          <a:latin typeface="GothaPro"/>
                        </a:rPr>
                      </a:br>
                      <a:r>
                        <a:rPr lang="ru-RU" sz="1800" b="1">
                          <a:latin typeface="GothaPro"/>
                        </a:rPr>
                        <a:t>шпрот</a:t>
                      </a:r>
                      <a:br>
                        <a:rPr lang="ru-RU" sz="1800" b="1">
                          <a:latin typeface="GothaPro"/>
                        </a:rPr>
                      </a:br>
                      <a:r>
                        <a:rPr lang="ru-RU" sz="1800" b="1">
                          <a:latin typeface="GothaPro"/>
                        </a:rPr>
                        <a:t>брызг</a:t>
                      </a:r>
                      <a:br>
                        <a:rPr lang="ru-RU" sz="1800" b="1">
                          <a:latin typeface="GothaPro"/>
                        </a:rPr>
                      </a:br>
                      <a:r>
                        <a:rPr lang="ru-RU" sz="1800" b="1">
                          <a:latin typeface="GothaPro"/>
                        </a:rPr>
                        <a:t/>
                      </a:r>
                      <a:br>
                        <a:rPr lang="ru-RU" sz="1800" b="1">
                          <a:latin typeface="GothaPro"/>
                        </a:rPr>
                      </a:br>
                      <a:endParaRPr lang="ru-RU" sz="1800" b="1">
                        <a:latin typeface="inherit"/>
                      </a:endParaRPr>
                    </a:p>
                  </a:txBody>
                  <a:tcPr marL="39077" marR="39077" marT="19538" marB="1953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800" b="1" dirty="0">
                          <a:latin typeface="GothaPro"/>
                        </a:rPr>
                        <a:t>выборов</a:t>
                      </a:r>
                      <a:br>
                        <a:rPr lang="ru-RU" sz="1800" b="1" dirty="0">
                          <a:latin typeface="GothaPro"/>
                        </a:rPr>
                      </a:br>
                      <a:r>
                        <a:rPr lang="ru-RU" sz="1800" b="1" dirty="0">
                          <a:latin typeface="GothaPro"/>
                        </a:rPr>
                        <a:t>дебатов</a:t>
                      </a:r>
                      <a:br>
                        <a:rPr lang="ru-RU" sz="1800" b="1" dirty="0">
                          <a:latin typeface="GothaPro"/>
                        </a:rPr>
                      </a:br>
                      <a:r>
                        <a:rPr lang="ru-RU" sz="1800" b="1" dirty="0">
                          <a:latin typeface="GothaPro"/>
                        </a:rPr>
                        <a:t>заморозков</a:t>
                      </a:r>
                      <a:br>
                        <a:rPr lang="ru-RU" sz="1800" b="1" dirty="0">
                          <a:latin typeface="GothaPro"/>
                        </a:rPr>
                      </a:br>
                      <a:r>
                        <a:rPr lang="ru-RU" sz="1800" b="1" dirty="0">
                          <a:latin typeface="GothaPro"/>
                        </a:rPr>
                        <a:t>кулуаров</a:t>
                      </a:r>
                      <a:br>
                        <a:rPr lang="ru-RU" sz="1800" b="1" dirty="0">
                          <a:latin typeface="GothaPro"/>
                        </a:rPr>
                      </a:br>
                      <a:r>
                        <a:rPr lang="ru-RU" sz="1800" b="1" dirty="0">
                          <a:latin typeface="GothaPro"/>
                        </a:rPr>
                        <a:t>мускулов</a:t>
                      </a:r>
                      <a:br>
                        <a:rPr lang="ru-RU" sz="1800" b="1" dirty="0">
                          <a:latin typeface="GothaPro"/>
                        </a:rPr>
                      </a:br>
                      <a:r>
                        <a:rPr lang="ru-RU" sz="1800" b="1" dirty="0">
                          <a:latin typeface="GothaPro"/>
                        </a:rPr>
                        <a:t>нардов</a:t>
                      </a:r>
                      <a:br>
                        <a:rPr lang="ru-RU" sz="1800" b="1" dirty="0">
                          <a:latin typeface="GothaPro"/>
                        </a:rPr>
                      </a:br>
                      <a:r>
                        <a:rPr lang="ru-RU" sz="1800" b="1" dirty="0">
                          <a:latin typeface="GothaPro"/>
                        </a:rPr>
                        <a:t>очистков</a:t>
                      </a:r>
                      <a:br>
                        <a:rPr lang="ru-RU" sz="1800" b="1" dirty="0">
                          <a:latin typeface="GothaPro"/>
                        </a:rPr>
                      </a:br>
                      <a:r>
                        <a:rPr lang="ru-RU" sz="1800" b="1" dirty="0">
                          <a:latin typeface="GothaPro"/>
                        </a:rPr>
                        <a:t>сотов</a:t>
                      </a:r>
                      <a:br>
                        <a:rPr lang="ru-RU" sz="1800" b="1" dirty="0">
                          <a:latin typeface="GothaPro"/>
                        </a:rPr>
                      </a:br>
                      <a:r>
                        <a:rPr lang="ru-RU" sz="1800" b="1" dirty="0">
                          <a:latin typeface="GothaPro"/>
                        </a:rPr>
                        <a:t>чипсов</a:t>
                      </a:r>
                      <a:br>
                        <a:rPr lang="ru-RU" sz="1800" b="1" dirty="0">
                          <a:latin typeface="GothaPro"/>
                        </a:rPr>
                      </a:br>
                      <a:r>
                        <a:rPr lang="ru-RU" sz="1800" b="1" dirty="0">
                          <a:latin typeface="GothaPro"/>
                        </a:rPr>
                        <a:t>нервов</a:t>
                      </a:r>
                      <a:br>
                        <a:rPr lang="ru-RU" sz="1800" b="1" dirty="0">
                          <a:latin typeface="GothaPro"/>
                        </a:rPr>
                      </a:br>
                      <a:endParaRPr lang="ru-RU" sz="1800" b="1" dirty="0">
                        <a:latin typeface="inherit"/>
                      </a:endParaRPr>
                    </a:p>
                  </a:txBody>
                  <a:tcPr marL="39077" marR="39077" marT="19538" marB="19538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28604" y="4857752"/>
          <a:ext cx="6072231" cy="3857652"/>
        </p:xfrm>
        <a:graphic>
          <a:graphicData uri="http://schemas.openxmlformats.org/drawingml/2006/table">
            <a:tbl>
              <a:tblPr/>
              <a:tblGrid>
                <a:gridCol w="1571636"/>
                <a:gridCol w="2286016"/>
                <a:gridCol w="2214579"/>
              </a:tblGrid>
              <a:tr h="45137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600" b="1" dirty="0">
                          <a:latin typeface="GothaPro"/>
                        </a:rPr>
                        <a:t>Степени сравнения прилагательных</a:t>
                      </a:r>
                      <a:endParaRPr lang="ru-RU" sz="1600" b="1" dirty="0">
                        <a:latin typeface="inherit"/>
                      </a:endParaRPr>
                    </a:p>
                  </a:txBody>
                  <a:tcPr marL="53591" marR="53591" marT="26796" marB="2679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93399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600" b="1" dirty="0">
                          <a:latin typeface="GothaPro"/>
                        </a:rPr>
                        <a:t>Сравнительная</a:t>
                      </a:r>
                      <a:r>
                        <a:rPr lang="ru-RU" sz="1600" b="1" dirty="0">
                          <a:latin typeface="Arial"/>
                        </a:rPr>
                        <a:t/>
                      </a:r>
                      <a:br>
                        <a:rPr lang="ru-RU" sz="1600" b="1" dirty="0">
                          <a:latin typeface="Arial"/>
                        </a:rPr>
                      </a:br>
                      <a:r>
                        <a:rPr lang="ru-RU" sz="1600" b="1" dirty="0">
                          <a:latin typeface="inherit"/>
                        </a:rPr>
                        <a:t>степень </a:t>
                      </a:r>
                    </a:p>
                  </a:txBody>
                  <a:tcPr marL="53591" marR="53591" marT="26796" marB="2679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>
                          <a:latin typeface="GothaPro"/>
                        </a:rPr>
                        <a:t>Превосходная степень</a:t>
                      </a:r>
                      <a:endParaRPr lang="ru-RU" sz="1600" b="1">
                        <a:latin typeface="inherit"/>
                      </a:endParaRPr>
                    </a:p>
                  </a:txBody>
                  <a:tcPr marL="53591" marR="53591" marT="26796" marB="2679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13542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>
                          <a:latin typeface="GothaPro"/>
                        </a:rPr>
                        <a:t>простая</a:t>
                      </a:r>
                      <a:endParaRPr lang="ru-RU" sz="1600" b="1">
                        <a:latin typeface="inherit"/>
                      </a:endParaRPr>
                    </a:p>
                  </a:txBody>
                  <a:tcPr marL="53591" marR="53591" marT="26796" marB="2679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dirty="0">
                          <a:latin typeface="GothaPro"/>
                        </a:rPr>
                        <a:t>Начальная форма + -ее, -ей, -е, -</a:t>
                      </a:r>
                      <a:r>
                        <a:rPr lang="ru-RU" sz="1600" b="1" dirty="0" err="1">
                          <a:latin typeface="GothaPro"/>
                        </a:rPr>
                        <a:t>ше</a:t>
                      </a:r>
                      <a:r>
                        <a:rPr lang="ru-RU" sz="1600" b="1" dirty="0">
                          <a:latin typeface="GothaPro"/>
                        </a:rPr>
                        <a:t> </a:t>
                      </a:r>
                      <a:br>
                        <a:rPr lang="ru-RU" sz="1600" b="1" dirty="0">
                          <a:latin typeface="GothaPro"/>
                        </a:rPr>
                      </a:br>
                      <a:r>
                        <a:rPr lang="ru-RU" sz="1600" b="1" dirty="0" err="1">
                          <a:latin typeface="GothaPro"/>
                        </a:rPr>
                        <a:t>Пр</a:t>
                      </a:r>
                      <a:r>
                        <a:rPr lang="ru-RU" sz="1600" b="1" dirty="0">
                          <a:latin typeface="GothaPro"/>
                        </a:rPr>
                        <a:t>: </a:t>
                      </a:r>
                      <a:r>
                        <a:rPr lang="ru-RU" sz="1600" b="1" dirty="0" err="1">
                          <a:latin typeface="GothaPro"/>
                        </a:rPr>
                        <a:t>умнЕЕ</a:t>
                      </a:r>
                      <a:r>
                        <a:rPr lang="ru-RU" sz="1600" b="1" dirty="0">
                          <a:latin typeface="GothaPro"/>
                        </a:rPr>
                        <a:t> </a:t>
                      </a:r>
                      <a:endParaRPr lang="ru-RU" sz="1600" b="1" dirty="0">
                        <a:latin typeface="inherit"/>
                      </a:endParaRPr>
                    </a:p>
                  </a:txBody>
                  <a:tcPr marL="53591" marR="53591" marT="26796" marB="2679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dirty="0">
                          <a:latin typeface="GothaPro"/>
                        </a:rPr>
                        <a:t>Начальная форма + -</a:t>
                      </a:r>
                      <a:r>
                        <a:rPr lang="ru-RU" sz="1600" b="1" dirty="0" err="1">
                          <a:latin typeface="GothaPro"/>
                        </a:rPr>
                        <a:t>айш</a:t>
                      </a:r>
                      <a:r>
                        <a:rPr lang="ru-RU" sz="1600" b="1" dirty="0">
                          <a:latin typeface="GothaPro"/>
                        </a:rPr>
                        <a:t>-, -</a:t>
                      </a:r>
                      <a:r>
                        <a:rPr lang="ru-RU" sz="1600" b="1" dirty="0" err="1">
                          <a:latin typeface="GothaPro"/>
                        </a:rPr>
                        <a:t>ейш</a:t>
                      </a:r>
                      <a:r>
                        <a:rPr lang="ru-RU" sz="1600" b="1" dirty="0">
                          <a:latin typeface="GothaPro"/>
                        </a:rPr>
                        <a:t>-</a:t>
                      </a:r>
                      <a:br>
                        <a:rPr lang="ru-RU" sz="1600" b="1" dirty="0">
                          <a:latin typeface="GothaPro"/>
                        </a:rPr>
                      </a:br>
                      <a:r>
                        <a:rPr lang="ru-RU" sz="1600" b="1" dirty="0" err="1">
                          <a:latin typeface="GothaPro"/>
                        </a:rPr>
                        <a:t>Пр</a:t>
                      </a:r>
                      <a:r>
                        <a:rPr lang="ru-RU" sz="1600" b="1" dirty="0">
                          <a:latin typeface="GothaPro"/>
                        </a:rPr>
                        <a:t>: умнейший </a:t>
                      </a:r>
                      <a:endParaRPr lang="ru-RU" sz="1600" b="1" dirty="0">
                        <a:latin typeface="inherit"/>
                      </a:endParaRPr>
                    </a:p>
                  </a:txBody>
                  <a:tcPr marL="53591" marR="53591" marT="26796" marB="2679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7745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dirty="0">
                          <a:latin typeface="GothaPro"/>
                        </a:rPr>
                        <a:t>составная</a:t>
                      </a:r>
                      <a:endParaRPr lang="ru-RU" sz="1600" b="1" dirty="0">
                        <a:latin typeface="inherit"/>
                      </a:endParaRPr>
                    </a:p>
                  </a:txBody>
                  <a:tcPr marL="53591" marR="53591" marT="26796" marB="2679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>
                          <a:latin typeface="GothaPro"/>
                        </a:rPr>
                        <a:t>Более/менее + </a:t>
                      </a:r>
                      <a:br>
                        <a:rPr lang="ru-RU" sz="1600" b="1">
                          <a:latin typeface="GothaPro"/>
                        </a:rPr>
                      </a:br>
                      <a:r>
                        <a:rPr lang="ru-RU" sz="1600" b="1">
                          <a:latin typeface="GothaPro"/>
                        </a:rPr>
                        <a:t>начальная форма </a:t>
                      </a:r>
                      <a:br>
                        <a:rPr lang="ru-RU" sz="1600" b="1">
                          <a:latin typeface="GothaPro"/>
                        </a:rPr>
                      </a:br>
                      <a:r>
                        <a:rPr lang="ru-RU" sz="1600" b="1">
                          <a:latin typeface="GothaPro"/>
                        </a:rPr>
                        <a:t>Пр: более умный </a:t>
                      </a:r>
                      <a:endParaRPr lang="ru-RU" sz="1600" b="1">
                        <a:latin typeface="inherit"/>
                      </a:endParaRPr>
                    </a:p>
                  </a:txBody>
                  <a:tcPr marL="53591" marR="53591" marT="26796" marB="2679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dirty="0">
                          <a:latin typeface="GothaPro"/>
                        </a:rPr>
                        <a:t>Самый/ наиболее/ наименее + начальная форма </a:t>
                      </a:r>
                      <a:br>
                        <a:rPr lang="ru-RU" sz="1600" b="1" dirty="0">
                          <a:latin typeface="GothaPro"/>
                        </a:rPr>
                      </a:br>
                      <a:r>
                        <a:rPr lang="ru-RU" sz="1600" b="1" dirty="0" err="1">
                          <a:latin typeface="GothaPro"/>
                        </a:rPr>
                        <a:t>Пр</a:t>
                      </a:r>
                      <a:r>
                        <a:rPr lang="ru-RU" sz="1600" b="1" dirty="0">
                          <a:latin typeface="GothaPro"/>
                        </a:rPr>
                        <a:t>: самый умный </a:t>
                      </a:r>
                      <a:endParaRPr lang="ru-RU" sz="1600" b="1" dirty="0">
                        <a:latin typeface="inherit"/>
                      </a:endParaRPr>
                    </a:p>
                  </a:txBody>
                  <a:tcPr marL="53591" marR="53591" marT="26796" marB="2679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285728" y="285720"/>
            <a:ext cx="6286544" cy="443198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GothaPro"/>
              </a:rPr>
              <a:t>Формы имени прилагательных. Сравнительная и превосходная степень.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Arial" pitchFamily="34" charset="0"/>
                <a:cs typeface="Arial" pitchFamily="34" charset="0"/>
              </a:rPr>
              <a:t>Внимание! Нельзя смешивать простую и составную степени сравнения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Arial" pitchFamily="34" charset="0"/>
                <a:cs typeface="Arial" pitchFamily="34" charset="0"/>
              </a:rPr>
              <a:t>Например: 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Arial" pitchFamily="34" charset="0"/>
                <a:cs typeface="Arial" pitchFamily="34" charset="0"/>
              </a:rPr>
              <a:t>Более интереснее, самый интереснейший – НЕПРАВИЛЬНО. 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Arial" pitchFamily="34" charset="0"/>
                <a:cs typeface="Arial" pitchFamily="34" charset="0"/>
              </a:rPr>
              <a:t>Интереснее или более интересный, интереснейший или самый интересный – ПРАВИЛЬНО.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7" y="2643175"/>
          <a:ext cx="6215106" cy="6203059"/>
        </p:xfrm>
        <a:graphic>
          <a:graphicData uri="http://schemas.openxmlformats.org/drawingml/2006/table">
            <a:tbl>
              <a:tblPr/>
              <a:tblGrid>
                <a:gridCol w="1357323"/>
                <a:gridCol w="2143140"/>
                <a:gridCol w="2714643"/>
              </a:tblGrid>
              <a:tr h="654841"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 dirty="0">
                          <a:latin typeface="inherit"/>
                        </a:rPr>
                        <a:t/>
                      </a:r>
                      <a:br>
                        <a:rPr lang="ru-RU" sz="1800" dirty="0">
                          <a:latin typeface="inherit"/>
                        </a:rPr>
                      </a:br>
                      <a:endParaRPr lang="ru-RU" sz="1800" dirty="0">
                        <a:latin typeface="inherit"/>
                      </a:endParaRPr>
                    </a:p>
                  </a:txBody>
                  <a:tcPr marL="48381" marR="48381" marT="24190" marB="2419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dirty="0">
                          <a:latin typeface="GothaPro"/>
                        </a:rPr>
                        <a:t>Как склоняются </a:t>
                      </a:r>
                      <a:r>
                        <a:rPr lang="ru-RU" sz="1800" b="1" dirty="0">
                          <a:latin typeface="inherit"/>
                        </a:rPr>
                        <a:t/>
                      </a:r>
                      <a:br>
                        <a:rPr lang="ru-RU" sz="1800" b="1" dirty="0">
                          <a:latin typeface="inherit"/>
                        </a:rPr>
                      </a:br>
                      <a:endParaRPr lang="ru-RU" sz="1800" dirty="0">
                        <a:latin typeface="inherit"/>
                      </a:endParaRPr>
                    </a:p>
                  </a:txBody>
                  <a:tcPr marL="48381" marR="48381" marT="24190" marB="2419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dirty="0">
                          <a:latin typeface="GothaPro"/>
                        </a:rPr>
                        <a:t>Примеры</a:t>
                      </a:r>
                      <a:r>
                        <a:rPr lang="ru-RU" sz="1800" dirty="0">
                          <a:latin typeface="Arial"/>
                        </a:rPr>
                        <a:t> </a:t>
                      </a:r>
                      <a:endParaRPr lang="ru-RU" sz="1800" dirty="0">
                        <a:latin typeface="inherit"/>
                      </a:endParaRPr>
                    </a:p>
                  </a:txBody>
                  <a:tcPr marL="48381" marR="48381" marT="24190" marB="2419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6768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>
                          <a:latin typeface="GothaPro"/>
                        </a:rPr>
                        <a:t>5-20, </a:t>
                      </a:r>
                      <a:br>
                        <a:rPr lang="ru-RU" sz="1800">
                          <a:latin typeface="GothaPro"/>
                        </a:rPr>
                      </a:br>
                      <a:r>
                        <a:rPr lang="ru-RU" sz="1800">
                          <a:latin typeface="GothaPro"/>
                        </a:rPr>
                        <a:t>30 </a:t>
                      </a:r>
                      <a:endParaRPr lang="ru-RU" sz="1800">
                        <a:latin typeface="inherit"/>
                      </a:endParaRPr>
                    </a:p>
                  </a:txBody>
                  <a:tcPr marL="48381" marR="48381" marT="24190" marB="2419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>
                          <a:latin typeface="GothaPro"/>
                        </a:rPr>
                        <a:t>Склоняются как существительное степь </a:t>
                      </a:r>
                      <a:endParaRPr lang="ru-RU" sz="1800">
                        <a:latin typeface="inherit"/>
                      </a:endParaRPr>
                    </a:p>
                  </a:txBody>
                  <a:tcPr marL="48381" marR="48381" marT="24190" marB="2419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dirty="0">
                          <a:latin typeface="GothaPro"/>
                        </a:rPr>
                        <a:t>Р.п. чего? Пяти </a:t>
                      </a:r>
                      <a:br>
                        <a:rPr lang="ru-RU" sz="1800" dirty="0">
                          <a:latin typeface="GothaPro"/>
                        </a:rPr>
                      </a:br>
                      <a:r>
                        <a:rPr lang="ru-RU" sz="1800" dirty="0" err="1">
                          <a:latin typeface="GothaPro"/>
                        </a:rPr>
                        <a:t>Д.п</a:t>
                      </a:r>
                      <a:r>
                        <a:rPr lang="ru-RU" sz="1800" dirty="0">
                          <a:latin typeface="GothaPro"/>
                        </a:rPr>
                        <a:t> чему? десяти </a:t>
                      </a:r>
                      <a:br>
                        <a:rPr lang="ru-RU" sz="1800" dirty="0">
                          <a:latin typeface="GothaPro"/>
                        </a:rPr>
                      </a:br>
                      <a:r>
                        <a:rPr lang="ru-RU" sz="1800" dirty="0">
                          <a:latin typeface="GothaPro"/>
                        </a:rPr>
                        <a:t>В.п. что? двадцать </a:t>
                      </a:r>
                      <a:br>
                        <a:rPr lang="ru-RU" sz="1800" dirty="0">
                          <a:latin typeface="GothaPro"/>
                        </a:rPr>
                      </a:br>
                      <a:r>
                        <a:rPr lang="ru-RU" sz="1800" dirty="0">
                          <a:latin typeface="GothaPro"/>
                        </a:rPr>
                        <a:t>Т.п. чем? Одиннадцатью </a:t>
                      </a:r>
                      <a:br>
                        <a:rPr lang="ru-RU" sz="1800" dirty="0">
                          <a:latin typeface="GothaPro"/>
                        </a:rPr>
                      </a:br>
                      <a:r>
                        <a:rPr lang="ru-RU" sz="1800" dirty="0">
                          <a:latin typeface="GothaPro"/>
                        </a:rPr>
                        <a:t>П.п. о чем? Тридцати </a:t>
                      </a:r>
                      <a:endParaRPr lang="ru-RU" sz="1800" dirty="0">
                        <a:latin typeface="inherit"/>
                      </a:endParaRPr>
                    </a:p>
                  </a:txBody>
                  <a:tcPr marL="48381" marR="48381" marT="24190" marB="2419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4805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>
                          <a:latin typeface="GothaPro"/>
                        </a:rPr>
                        <a:t>40, 90, </a:t>
                      </a:r>
                      <a:br>
                        <a:rPr lang="ru-RU" sz="1800">
                          <a:latin typeface="GothaPro"/>
                        </a:rPr>
                      </a:br>
                      <a:r>
                        <a:rPr lang="ru-RU" sz="1800">
                          <a:latin typeface="GothaPro"/>
                        </a:rPr>
                        <a:t>100 </a:t>
                      </a:r>
                      <a:endParaRPr lang="ru-RU" sz="1800">
                        <a:latin typeface="inherit"/>
                      </a:endParaRPr>
                    </a:p>
                  </a:txBody>
                  <a:tcPr marL="48381" marR="48381" marT="24190" marB="2419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>
                          <a:latin typeface="GothaPro"/>
                        </a:rPr>
                        <a:t>Имеют только две падежные формы: </a:t>
                      </a:r>
                      <a:br>
                        <a:rPr lang="ru-RU" sz="1800">
                          <a:latin typeface="GothaPro"/>
                        </a:rPr>
                      </a:br>
                      <a:r>
                        <a:rPr lang="ru-RU" sz="1800">
                          <a:latin typeface="GothaPro"/>
                        </a:rPr>
                        <a:t>И.п. = В.п </a:t>
                      </a:r>
                      <a:br>
                        <a:rPr lang="ru-RU" sz="1800">
                          <a:latin typeface="GothaPro"/>
                        </a:rPr>
                      </a:br>
                      <a:r>
                        <a:rPr lang="ru-RU" sz="1800">
                          <a:latin typeface="GothaPro"/>
                        </a:rPr>
                        <a:t>Р.п, Д.п., Т.п., П.п. окончание А </a:t>
                      </a:r>
                      <a:endParaRPr lang="ru-RU" sz="1800">
                        <a:latin typeface="inherit"/>
                      </a:endParaRPr>
                    </a:p>
                  </a:txBody>
                  <a:tcPr marL="48381" marR="48381" marT="24190" marB="2419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dirty="0">
                          <a:latin typeface="GothaPro"/>
                        </a:rPr>
                        <a:t>И. сорок, девяносто, сто </a:t>
                      </a:r>
                      <a:br>
                        <a:rPr lang="ru-RU" sz="1800" dirty="0">
                          <a:latin typeface="GothaPro"/>
                        </a:rPr>
                      </a:br>
                      <a:r>
                        <a:rPr lang="ru-RU" sz="1800" dirty="0">
                          <a:latin typeface="GothaPro"/>
                        </a:rPr>
                        <a:t>Р. Сорока, девяноста, ста </a:t>
                      </a:r>
                      <a:br>
                        <a:rPr lang="ru-RU" sz="1800" dirty="0">
                          <a:latin typeface="GothaPro"/>
                        </a:rPr>
                      </a:br>
                      <a:r>
                        <a:rPr lang="ru-RU" sz="1800" dirty="0">
                          <a:latin typeface="GothaPro"/>
                        </a:rPr>
                        <a:t>Д. Сорока, девяноста, ста </a:t>
                      </a:r>
                      <a:br>
                        <a:rPr lang="ru-RU" sz="1800" dirty="0">
                          <a:latin typeface="GothaPro"/>
                        </a:rPr>
                      </a:br>
                      <a:r>
                        <a:rPr lang="ru-RU" sz="1800" dirty="0">
                          <a:latin typeface="GothaPro"/>
                        </a:rPr>
                        <a:t>В. сорок, девяносто, сто </a:t>
                      </a:r>
                      <a:br>
                        <a:rPr lang="ru-RU" sz="1800" dirty="0">
                          <a:latin typeface="GothaPro"/>
                        </a:rPr>
                      </a:br>
                      <a:r>
                        <a:rPr lang="ru-RU" sz="1800" dirty="0">
                          <a:latin typeface="GothaPro"/>
                        </a:rPr>
                        <a:t>Т. Сорока, девяноста, ста </a:t>
                      </a:r>
                      <a:br>
                        <a:rPr lang="ru-RU" sz="1800" dirty="0">
                          <a:latin typeface="GothaPro"/>
                        </a:rPr>
                      </a:br>
                      <a:r>
                        <a:rPr lang="ru-RU" sz="1800" dirty="0">
                          <a:latin typeface="GothaPro"/>
                        </a:rPr>
                        <a:t>П. Сорока, девяноста, ста </a:t>
                      </a:r>
                      <a:endParaRPr lang="ru-RU" sz="1800" dirty="0">
                        <a:latin typeface="inherit"/>
                      </a:endParaRPr>
                    </a:p>
                  </a:txBody>
                  <a:tcPr marL="48381" marR="48381" marT="24190" marB="2419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285728" y="149628"/>
            <a:ext cx="6286544" cy="261610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GothaPro"/>
              </a:rPr>
              <a:t>Формы числительных (склонение количественных, порядковых, сложных, составных, дробных, собирательных числительных)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Arial" pitchFamily="34" charset="0"/>
                <a:cs typeface="Arial" pitchFamily="34" charset="0"/>
              </a:rPr>
              <a:t>1) Склонение количественных числительных (отвечают на вопрос Сколько?) 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66" y="357158"/>
          <a:ext cx="6143667" cy="8501122"/>
        </p:xfrm>
        <a:graphic>
          <a:graphicData uri="http://schemas.openxmlformats.org/drawingml/2006/table">
            <a:tbl>
              <a:tblPr/>
              <a:tblGrid>
                <a:gridCol w="1500198"/>
                <a:gridCol w="2357454"/>
                <a:gridCol w="2286015"/>
              </a:tblGrid>
              <a:tr h="2692022">
                <a:tc>
                  <a:txBody>
                    <a:bodyPr/>
                    <a:lstStyle/>
                    <a:p>
                      <a:pPr fontAlgn="ctr"/>
                      <a:r>
                        <a:rPr lang="ru-RU" sz="2000" dirty="0">
                          <a:latin typeface="Arial"/>
                        </a:rPr>
                        <a:t>50, 60, </a:t>
                      </a:r>
                      <a:br>
                        <a:rPr lang="ru-RU" sz="2000" dirty="0">
                          <a:latin typeface="Arial"/>
                        </a:rPr>
                      </a:br>
                      <a:r>
                        <a:rPr lang="ru-RU" sz="2000" dirty="0">
                          <a:latin typeface="Arial"/>
                        </a:rPr>
                        <a:t>70, </a:t>
                      </a:r>
                      <a:br>
                        <a:rPr lang="ru-RU" sz="2000" dirty="0">
                          <a:latin typeface="Arial"/>
                        </a:rPr>
                      </a:br>
                      <a:r>
                        <a:rPr lang="ru-RU" sz="2000" dirty="0">
                          <a:latin typeface="Arial"/>
                        </a:rPr>
                        <a:t>80 </a:t>
                      </a:r>
                      <a:endParaRPr lang="ru-RU" sz="2000" dirty="0">
                        <a:latin typeface="inherit"/>
                      </a:endParaRPr>
                    </a:p>
                  </a:txBody>
                  <a:tcPr marL="50800" marR="50800" marT="25400" marB="2540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ru-RU" sz="2000" dirty="0">
                          <a:latin typeface="GothaPro"/>
                        </a:rPr>
                        <a:t>Меняются обе части, </a:t>
                      </a:r>
                      <a:br>
                        <a:rPr lang="ru-RU" sz="2000" dirty="0">
                          <a:latin typeface="GothaPro"/>
                        </a:rPr>
                      </a:br>
                      <a:r>
                        <a:rPr lang="ru-RU" sz="2000" dirty="0">
                          <a:latin typeface="GothaPro"/>
                        </a:rPr>
                        <a:t>как существительное 3 склонения (как существительное степь) </a:t>
                      </a:r>
                      <a:endParaRPr lang="ru-RU" sz="2000" dirty="0">
                        <a:latin typeface="inherit"/>
                      </a:endParaRPr>
                    </a:p>
                  </a:txBody>
                  <a:tcPr marL="50800" marR="50800" marT="25400" marB="2540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ru-RU" sz="2000" dirty="0">
                          <a:latin typeface="GothaPro"/>
                        </a:rPr>
                        <a:t>И. пятьдесят </a:t>
                      </a:r>
                      <a:br>
                        <a:rPr lang="ru-RU" sz="2000" dirty="0">
                          <a:latin typeface="GothaPro"/>
                        </a:rPr>
                      </a:br>
                      <a:r>
                        <a:rPr lang="ru-RU" sz="2000" dirty="0">
                          <a:latin typeface="GothaPro"/>
                        </a:rPr>
                        <a:t>Р. пятидесяти </a:t>
                      </a:r>
                      <a:br>
                        <a:rPr lang="ru-RU" sz="2000" dirty="0">
                          <a:latin typeface="GothaPro"/>
                        </a:rPr>
                      </a:br>
                      <a:r>
                        <a:rPr lang="ru-RU" sz="2000" dirty="0">
                          <a:latin typeface="GothaPro"/>
                        </a:rPr>
                        <a:t>Д. пятидесяти </a:t>
                      </a:r>
                      <a:br>
                        <a:rPr lang="ru-RU" sz="2000" dirty="0">
                          <a:latin typeface="GothaPro"/>
                        </a:rPr>
                      </a:br>
                      <a:r>
                        <a:rPr lang="ru-RU" sz="2000" dirty="0">
                          <a:latin typeface="GothaPro"/>
                        </a:rPr>
                        <a:t>В. пятьдесят </a:t>
                      </a:r>
                      <a:br>
                        <a:rPr lang="ru-RU" sz="2000" dirty="0">
                          <a:latin typeface="GothaPro"/>
                        </a:rPr>
                      </a:br>
                      <a:r>
                        <a:rPr lang="ru-RU" sz="2000" dirty="0">
                          <a:latin typeface="GothaPro"/>
                        </a:rPr>
                        <a:t>Т. пятьюдесятью </a:t>
                      </a:r>
                      <a:br>
                        <a:rPr lang="ru-RU" sz="2000" dirty="0">
                          <a:latin typeface="GothaPro"/>
                        </a:rPr>
                      </a:br>
                      <a:r>
                        <a:rPr lang="ru-RU" sz="2000" dirty="0">
                          <a:latin typeface="GothaPro"/>
                        </a:rPr>
                        <a:t>П. пятидесяти </a:t>
                      </a:r>
                      <a:endParaRPr lang="ru-RU" sz="2000" dirty="0">
                        <a:latin typeface="inherit"/>
                      </a:endParaRPr>
                    </a:p>
                  </a:txBody>
                  <a:tcPr marL="50800" marR="50800" marT="25400" marB="2540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17078">
                <a:tc>
                  <a:txBody>
                    <a:bodyPr/>
                    <a:lstStyle/>
                    <a:p>
                      <a:pPr fontAlgn="ctr"/>
                      <a:r>
                        <a:rPr lang="ru-RU" sz="2000">
                          <a:latin typeface="GothaPro"/>
                        </a:rPr>
                        <a:t>200, </a:t>
                      </a:r>
                      <a:br>
                        <a:rPr lang="ru-RU" sz="2000">
                          <a:latin typeface="GothaPro"/>
                        </a:rPr>
                      </a:br>
                      <a:r>
                        <a:rPr lang="ru-RU" sz="2000">
                          <a:latin typeface="GothaPro"/>
                        </a:rPr>
                        <a:t>300, </a:t>
                      </a:r>
                      <a:br>
                        <a:rPr lang="ru-RU" sz="2000">
                          <a:latin typeface="GothaPro"/>
                        </a:rPr>
                      </a:br>
                      <a:r>
                        <a:rPr lang="ru-RU" sz="2000">
                          <a:latin typeface="GothaPro"/>
                        </a:rPr>
                        <a:t>400 </a:t>
                      </a:r>
                      <a:endParaRPr lang="ru-RU" sz="2000">
                        <a:latin typeface="inherit"/>
                      </a:endParaRPr>
                    </a:p>
                  </a:txBody>
                  <a:tcPr marL="50800" marR="50800" marT="25400" marB="2540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ru-RU" sz="2000">
                          <a:latin typeface="GothaPro"/>
                        </a:rPr>
                        <a:t>Меняются обе части. </a:t>
                      </a:r>
                      <a:br>
                        <a:rPr lang="ru-RU" sz="2000">
                          <a:latin typeface="GothaPro"/>
                        </a:rPr>
                      </a:br>
                      <a:r>
                        <a:rPr lang="ru-RU" sz="2000">
                          <a:latin typeface="GothaPro"/>
                        </a:rPr>
                        <a:t>Первая часть как два, три, четыре. </a:t>
                      </a:r>
                      <a:br>
                        <a:rPr lang="ru-RU" sz="2000">
                          <a:latin typeface="GothaPro"/>
                        </a:rPr>
                      </a:br>
                      <a:r>
                        <a:rPr lang="ru-RU" sz="2000">
                          <a:latin typeface="GothaPro"/>
                        </a:rPr>
                        <a:t>Вторая часть как слово "ноты" во мн.ч. </a:t>
                      </a:r>
                      <a:endParaRPr lang="ru-RU" sz="2000">
                        <a:latin typeface="inherit"/>
                      </a:endParaRPr>
                    </a:p>
                  </a:txBody>
                  <a:tcPr marL="50800" marR="50800" marT="25400" marB="2540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ru-RU" sz="2000" dirty="0">
                          <a:latin typeface="GothaPro"/>
                        </a:rPr>
                        <a:t>И. двести </a:t>
                      </a:r>
                      <a:br>
                        <a:rPr lang="ru-RU" sz="2000" dirty="0">
                          <a:latin typeface="GothaPro"/>
                        </a:rPr>
                      </a:br>
                      <a:r>
                        <a:rPr lang="ru-RU" sz="2000" dirty="0">
                          <a:latin typeface="GothaPro"/>
                        </a:rPr>
                        <a:t>Р. Двухсот (нот) </a:t>
                      </a:r>
                      <a:br>
                        <a:rPr lang="ru-RU" sz="2000" dirty="0">
                          <a:latin typeface="GothaPro"/>
                        </a:rPr>
                      </a:br>
                      <a:r>
                        <a:rPr lang="ru-RU" sz="2000" dirty="0">
                          <a:latin typeface="GothaPro"/>
                        </a:rPr>
                        <a:t>Д. двумстам (нотам) </a:t>
                      </a:r>
                      <a:br>
                        <a:rPr lang="ru-RU" sz="2000" dirty="0">
                          <a:latin typeface="GothaPro"/>
                        </a:rPr>
                      </a:br>
                      <a:r>
                        <a:rPr lang="ru-RU" sz="2000" dirty="0">
                          <a:latin typeface="GothaPro"/>
                        </a:rPr>
                        <a:t>В. двести </a:t>
                      </a:r>
                      <a:br>
                        <a:rPr lang="ru-RU" sz="2000" dirty="0">
                          <a:latin typeface="GothaPro"/>
                        </a:rPr>
                      </a:br>
                      <a:r>
                        <a:rPr lang="ru-RU" sz="2000" dirty="0">
                          <a:latin typeface="GothaPro"/>
                        </a:rPr>
                        <a:t>Т. Двумястами (нотами) </a:t>
                      </a:r>
                      <a:br>
                        <a:rPr lang="ru-RU" sz="2000" dirty="0">
                          <a:latin typeface="GothaPro"/>
                        </a:rPr>
                      </a:br>
                      <a:r>
                        <a:rPr lang="ru-RU" sz="2000" dirty="0">
                          <a:latin typeface="GothaPro"/>
                        </a:rPr>
                        <a:t>П. двухстах (нотах) </a:t>
                      </a:r>
                      <a:endParaRPr lang="ru-RU" sz="2000" dirty="0">
                        <a:latin typeface="inherit"/>
                      </a:endParaRPr>
                    </a:p>
                  </a:txBody>
                  <a:tcPr marL="50800" marR="50800" marT="25400" marB="2540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92022">
                <a:tc>
                  <a:txBody>
                    <a:bodyPr/>
                    <a:lstStyle/>
                    <a:p>
                      <a:pPr fontAlgn="ctr"/>
                      <a:r>
                        <a:rPr lang="ru-RU" sz="2000">
                          <a:latin typeface="GothaPro"/>
                        </a:rPr>
                        <a:t>500-900 </a:t>
                      </a:r>
                      <a:endParaRPr lang="ru-RU" sz="2000">
                        <a:latin typeface="inherit"/>
                      </a:endParaRPr>
                    </a:p>
                  </a:txBody>
                  <a:tcPr marL="50800" marR="50800" marT="25400" marB="2540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ru-RU" sz="2000">
                          <a:latin typeface="GothaPro"/>
                        </a:rPr>
                        <a:t>Меняются обе части. </a:t>
                      </a:r>
                      <a:br>
                        <a:rPr lang="ru-RU" sz="2000">
                          <a:latin typeface="GothaPro"/>
                        </a:rPr>
                      </a:br>
                      <a:r>
                        <a:rPr lang="ru-RU" sz="2000">
                          <a:latin typeface="GothaPro"/>
                        </a:rPr>
                        <a:t>Первая часть - как степь. </a:t>
                      </a:r>
                      <a:br>
                        <a:rPr lang="ru-RU" sz="2000">
                          <a:latin typeface="GothaPro"/>
                        </a:rPr>
                      </a:br>
                      <a:r>
                        <a:rPr lang="ru-RU" sz="2000">
                          <a:latin typeface="GothaPro"/>
                        </a:rPr>
                        <a:t>Вторая часть - как ноты во мн.ч </a:t>
                      </a:r>
                      <a:endParaRPr lang="ru-RU" sz="2000">
                        <a:latin typeface="inherit"/>
                      </a:endParaRPr>
                    </a:p>
                  </a:txBody>
                  <a:tcPr marL="50800" marR="50800" marT="25400" marB="2540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ru-RU" sz="2000" dirty="0">
                          <a:latin typeface="GothaPro"/>
                        </a:rPr>
                        <a:t>И. пятьсот </a:t>
                      </a:r>
                      <a:br>
                        <a:rPr lang="ru-RU" sz="2000" dirty="0">
                          <a:latin typeface="GothaPro"/>
                        </a:rPr>
                      </a:br>
                      <a:r>
                        <a:rPr lang="ru-RU" sz="2000" dirty="0">
                          <a:latin typeface="GothaPro"/>
                        </a:rPr>
                        <a:t>Р. пятисот </a:t>
                      </a:r>
                      <a:br>
                        <a:rPr lang="ru-RU" sz="2000" dirty="0">
                          <a:latin typeface="GothaPro"/>
                        </a:rPr>
                      </a:br>
                      <a:r>
                        <a:rPr lang="ru-RU" sz="2000" dirty="0">
                          <a:latin typeface="GothaPro"/>
                        </a:rPr>
                        <a:t>Д. пятистам </a:t>
                      </a:r>
                      <a:br>
                        <a:rPr lang="ru-RU" sz="2000" dirty="0">
                          <a:latin typeface="GothaPro"/>
                        </a:rPr>
                      </a:br>
                      <a:r>
                        <a:rPr lang="ru-RU" sz="2000" dirty="0">
                          <a:latin typeface="GothaPro"/>
                        </a:rPr>
                        <a:t>В. пятьсот </a:t>
                      </a:r>
                      <a:br>
                        <a:rPr lang="ru-RU" sz="2000" dirty="0">
                          <a:latin typeface="GothaPro"/>
                        </a:rPr>
                      </a:br>
                      <a:r>
                        <a:rPr lang="ru-RU" sz="2000" dirty="0">
                          <a:latin typeface="GothaPro"/>
                        </a:rPr>
                        <a:t>Т. пятьюстами </a:t>
                      </a:r>
                      <a:br>
                        <a:rPr lang="ru-RU" sz="2000" dirty="0">
                          <a:latin typeface="GothaPro"/>
                        </a:rPr>
                      </a:br>
                      <a:r>
                        <a:rPr lang="ru-RU" sz="2000" dirty="0">
                          <a:latin typeface="GothaPro"/>
                        </a:rPr>
                        <a:t>П. пятистах </a:t>
                      </a:r>
                      <a:endParaRPr lang="ru-RU" sz="2000" dirty="0">
                        <a:latin typeface="inherit"/>
                      </a:endParaRPr>
                    </a:p>
                  </a:txBody>
                  <a:tcPr marL="50800" marR="50800" marT="25400" marB="2540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0"/>
            <a:ext cx="6858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1A1A1A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1A1A1A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8" y="1142976"/>
            <a:ext cx="6215106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2) Склонение числительных полтора, полторы, полтораста</a:t>
            </a:r>
            <a:br>
              <a:rPr lang="ru-RU" sz="2000" b="1" dirty="0"/>
            </a:br>
            <a:r>
              <a:rPr lang="ru-RU" sz="2000" dirty="0"/>
              <a:t>Полтора, полторы и полтораста в </a:t>
            </a:r>
            <a:r>
              <a:rPr lang="ru-RU" sz="2000" dirty="0" err="1"/>
              <a:t>И.п</a:t>
            </a:r>
            <a:r>
              <a:rPr lang="ru-RU" sz="2000" dirty="0"/>
              <a:t> и В.п. имеют одинаковые формы, а в остальных падежах имеют формы полутора и полутораста. </a:t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/>
              <a:t>3) Числительные тысяча и миллион</a:t>
            </a:r>
            <a:br>
              <a:rPr lang="ru-RU" sz="2000" b="1" dirty="0"/>
            </a:br>
            <a:r>
              <a:rPr lang="ru-RU" sz="2000" dirty="0"/>
              <a:t>Числительное тысяча склоняется, как существительное 1-го склонения (тысяча, тысячи, тысяче, тысячу, тысячей, о тысяче)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Числительное миллион склоняется, как существительное 2-го склонения (миллион, миллиона, миллиону, миллион, миллионом, о миллионе) </a:t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/>
              <a:t>4) Склонение дробных числительных</a:t>
            </a:r>
            <a:br>
              <a:rPr lang="ru-RU" sz="2000" b="1" dirty="0"/>
            </a:br>
            <a:r>
              <a:rPr lang="ru-RU" sz="2000" dirty="0"/>
              <a:t>В дробных числительных числитель склоняется как целое число, а знаменатель – как порядковое числительное </a:t>
            </a:r>
            <a:br>
              <a:rPr lang="ru-RU" sz="2000" dirty="0"/>
            </a:br>
            <a:r>
              <a:rPr lang="ru-RU" sz="2000" dirty="0"/>
              <a:t>Пять четвертых – И.п. </a:t>
            </a:r>
            <a:br>
              <a:rPr lang="ru-RU" sz="2000" dirty="0"/>
            </a:br>
            <a:r>
              <a:rPr lang="ru-RU" sz="2000" dirty="0"/>
              <a:t>Пяти четвертых – Р.п. </a:t>
            </a:r>
            <a:br>
              <a:rPr lang="ru-RU" sz="2000" dirty="0"/>
            </a:br>
            <a:r>
              <a:rPr lang="ru-RU" sz="2000" dirty="0"/>
              <a:t>Пяти четвертым – Д.п.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75025" y="1186459"/>
            <a:ext cx="6054371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dirty="0"/>
              <a:t>Алгоритм выполнения:</a:t>
            </a:r>
          </a:p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1) Внимательно прочитайте задание. Важно именно исправить ошибку, а не только найти.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2) Определите части речи выделенных слов. От части речи зависит правило. 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3) Вспомните правило, соответствующее каждой части речи, если оно есть. 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3) Действуйте методом исключения. Лучше всего начать с прилагательных, числительных, глаголов, а на "десерт" оставить существительные, так как там </a:t>
            </a:r>
            <a:r>
              <a:rPr lang="ru-RU" sz="2400" dirty="0" err="1"/>
              <a:t>бОльшее</a:t>
            </a:r>
            <a:r>
              <a:rPr lang="ru-RU" sz="2400" dirty="0"/>
              <a:t> количество информации. 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4) После того как ошибка будет найдена, не забудьте: вписать в окно ответа необходимо уже ИСПРАВЛЕННЫЙ вариант. 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604" y="357158"/>
            <a:ext cx="6000792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5) Склонение порядковых числительных</a:t>
            </a:r>
            <a:br>
              <a:rPr lang="ru-RU" sz="3200" b="1" dirty="0"/>
            </a:br>
            <a:r>
              <a:rPr lang="ru-RU" sz="3200" dirty="0"/>
              <a:t>При изменении порядковых числительных (отвечают на вопрос какой по порядку?) меняется только окончание последнего слова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>И.п. две тысячи семнадцатый </a:t>
            </a:r>
            <a:br>
              <a:rPr lang="ru-RU" sz="3200" dirty="0"/>
            </a:br>
            <a:r>
              <a:rPr lang="ru-RU" sz="3200" dirty="0" err="1"/>
              <a:t>Р.п</a:t>
            </a:r>
            <a:r>
              <a:rPr lang="ru-RU" sz="3200" dirty="0"/>
              <a:t> две тысячи семнадцатого </a:t>
            </a:r>
            <a:br>
              <a:rPr lang="ru-RU" sz="3200" dirty="0"/>
            </a:br>
            <a:r>
              <a:rPr lang="ru-RU" sz="3200" dirty="0"/>
              <a:t>Д.п. две тысячи семнадцатому </a:t>
            </a:r>
            <a:br>
              <a:rPr lang="ru-RU" sz="3200" dirty="0"/>
            </a:br>
            <a:r>
              <a:rPr lang="ru-RU" sz="3200" dirty="0"/>
              <a:t>В.п. две тысячи семнадцатый </a:t>
            </a:r>
            <a:br>
              <a:rPr lang="ru-RU" sz="3200" dirty="0"/>
            </a:br>
            <a:r>
              <a:rPr lang="ru-RU" sz="3200" dirty="0" err="1"/>
              <a:t>Т.п</a:t>
            </a:r>
            <a:r>
              <a:rPr lang="ru-RU" sz="3200" dirty="0"/>
              <a:t> две тысячи семнадцатым </a:t>
            </a:r>
            <a:br>
              <a:rPr lang="ru-RU" sz="3200" dirty="0"/>
            </a:br>
            <a:r>
              <a:rPr lang="ru-RU" sz="3200" dirty="0"/>
              <a:t>П.п. две тысячи семнадцатом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42" y="571471"/>
            <a:ext cx="5929354" cy="7478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000" b="1" dirty="0"/>
              <a:t>6) Употребление собирательных числительных (двое, трое, пятеро)</a:t>
            </a:r>
            <a:br>
              <a:rPr lang="ru-RU" sz="2000" b="1" dirty="0"/>
            </a:br>
            <a:r>
              <a:rPr lang="ru-RU" sz="2000" dirty="0"/>
              <a:t>Сложность в употреблении собирательных числительных заключается в том, что они сочетаются только с некоторыми группами существительных:</a:t>
            </a:r>
            <a:br>
              <a:rPr lang="ru-RU" sz="2000" dirty="0"/>
            </a:br>
            <a:endParaRPr lang="ru-RU" sz="2000" dirty="0"/>
          </a:p>
          <a:p>
            <a:r>
              <a:rPr lang="ru-RU" sz="2000" dirty="0"/>
              <a:t>А) с существительными, обозначающими лиц мужского пола (с лицами женского пола употребляем количественные числительные). </a:t>
            </a:r>
            <a:br>
              <a:rPr lang="ru-RU" sz="2000" dirty="0"/>
            </a:br>
            <a:r>
              <a:rPr lang="ru-RU" sz="2000" dirty="0"/>
              <a:t>Двое мужчин, четверо мальчиков, но две девушки, четыре женщины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Б) с детенышами животных (со взрослыми животными употребляем количественные числительные). </a:t>
            </a:r>
            <a:br>
              <a:rPr lang="ru-RU" sz="2000" dirty="0"/>
            </a:br>
            <a:r>
              <a:rPr lang="ru-RU" sz="2000" dirty="0"/>
              <a:t>Семеро козлят, трое тигрят, но трое тигров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В) с существительными, употребляющимися только во множественном числе </a:t>
            </a:r>
            <a:br>
              <a:rPr lang="ru-RU" sz="2000" dirty="0"/>
            </a:br>
            <a:r>
              <a:rPr lang="ru-RU" sz="2000" dirty="0"/>
              <a:t>Трое саней, двое ножниц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Г) с парными предметами </a:t>
            </a:r>
            <a:br>
              <a:rPr lang="ru-RU" sz="2000" dirty="0"/>
            </a:br>
            <a:r>
              <a:rPr lang="ru-RU" sz="2000" dirty="0"/>
              <a:t>Двое сапог, четверо ботинок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Д) с личными местоимениями </a:t>
            </a:r>
            <a:br>
              <a:rPr lang="ru-RU" sz="2000" dirty="0"/>
            </a:br>
            <a:r>
              <a:rPr lang="ru-RU" sz="2000" dirty="0"/>
              <a:t>Их было трое, нас четверо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42" y="1643043"/>
            <a:ext cx="578647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7) Числительные оба обе</a:t>
            </a:r>
            <a:br>
              <a:rPr lang="ru-RU" sz="2800" b="1" dirty="0"/>
            </a:br>
            <a:r>
              <a:rPr lang="ru-RU" sz="2800" dirty="0"/>
              <a:t>Числительное оба употребляется только с существительными мужского и среднего рода. </a:t>
            </a:r>
            <a:br>
              <a:rPr lang="ru-RU" sz="2800" dirty="0"/>
            </a:br>
            <a:r>
              <a:rPr lang="ru-RU" sz="2800" dirty="0"/>
              <a:t>Оба человека, оба друга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>Числительное обе употребляется с существительными женского рода. </a:t>
            </a:r>
            <a:br>
              <a:rPr lang="ru-RU" sz="2800" dirty="0"/>
            </a:br>
            <a:endParaRPr lang="ru-RU" sz="2800" dirty="0"/>
          </a:p>
          <a:p>
            <a:r>
              <a:rPr lang="ru-RU" sz="2800" dirty="0" err="1" smtClean="0"/>
              <a:t>Н-р</a:t>
            </a:r>
            <a:r>
              <a:rPr lang="ru-RU" sz="2800" dirty="0" smtClean="0"/>
              <a:t>,  по </a:t>
            </a:r>
            <a:r>
              <a:rPr lang="ru-RU" sz="2800" dirty="0"/>
              <a:t>обеим сторонам, обе девушки 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8" y="2000232"/>
          <a:ext cx="6215106" cy="7080780"/>
        </p:xfrm>
        <a:graphic>
          <a:graphicData uri="http://schemas.openxmlformats.org/drawingml/2006/table">
            <a:tbl>
              <a:tblPr/>
              <a:tblGrid>
                <a:gridCol w="3107553"/>
                <a:gridCol w="3107553"/>
              </a:tblGrid>
              <a:tr h="738560"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dirty="0">
                          <a:latin typeface="GothaPro"/>
                        </a:rPr>
                        <a:t>Неопределенная</a:t>
                      </a:r>
                      <a:r>
                        <a:rPr lang="ru-RU" sz="2000" b="1" dirty="0">
                          <a:latin typeface="Arial"/>
                        </a:rPr>
                        <a:t/>
                      </a:r>
                      <a:br>
                        <a:rPr lang="ru-RU" sz="2000" b="1" dirty="0">
                          <a:latin typeface="Arial"/>
                        </a:rPr>
                      </a:br>
                      <a:r>
                        <a:rPr lang="ru-RU" sz="2000" b="1" dirty="0">
                          <a:latin typeface="inherit"/>
                        </a:rPr>
                        <a:t>форма</a:t>
                      </a:r>
                    </a:p>
                  </a:txBody>
                  <a:tcPr marL="46892" marR="46892" marT="23446" marB="23446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dirty="0">
                          <a:latin typeface="GothaPro"/>
                        </a:rPr>
                        <a:t>Повелительное наклонение</a:t>
                      </a:r>
                      <a:r>
                        <a:rPr lang="ru-RU" sz="2000" b="1" dirty="0">
                          <a:latin typeface="inherit"/>
                        </a:rPr>
                        <a:t/>
                      </a:r>
                      <a:br>
                        <a:rPr lang="ru-RU" sz="2000" b="1" dirty="0">
                          <a:latin typeface="inherit"/>
                        </a:rPr>
                      </a:br>
                      <a:endParaRPr lang="ru-RU" sz="2000" b="1" dirty="0">
                        <a:latin typeface="inherit"/>
                      </a:endParaRPr>
                    </a:p>
                  </a:txBody>
                  <a:tcPr marL="46892" marR="46892" marT="23446" marB="23446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119488">
                <a:tc>
                  <a:txBody>
                    <a:bodyPr/>
                    <a:lstStyle/>
                    <a:p>
                      <a:pPr fontAlgn="ctr"/>
                      <a:r>
                        <a:rPr lang="ru-RU" sz="2000" b="1">
                          <a:latin typeface="GothaPro"/>
                        </a:rPr>
                        <a:t>Лечь </a:t>
                      </a:r>
                      <a:br>
                        <a:rPr lang="ru-RU" sz="2000" b="1">
                          <a:latin typeface="GothaPro"/>
                        </a:rPr>
                      </a:br>
                      <a:r>
                        <a:rPr lang="ru-RU" sz="2000" b="1">
                          <a:latin typeface="GothaPro"/>
                        </a:rPr>
                        <a:t>Ехать </a:t>
                      </a:r>
                      <a:br>
                        <a:rPr lang="ru-RU" sz="2000" b="1">
                          <a:latin typeface="GothaPro"/>
                        </a:rPr>
                      </a:br>
                      <a:r>
                        <a:rPr lang="ru-RU" sz="2000" b="1">
                          <a:latin typeface="GothaPro"/>
                        </a:rPr>
                        <a:t>Ездить </a:t>
                      </a:r>
                      <a:br>
                        <a:rPr lang="ru-RU" sz="2000" b="1">
                          <a:latin typeface="GothaPro"/>
                        </a:rPr>
                      </a:br>
                      <a:r>
                        <a:rPr lang="ru-RU" sz="2000" b="1">
                          <a:latin typeface="GothaPro"/>
                        </a:rPr>
                        <a:t>Положить </a:t>
                      </a:r>
                      <a:br>
                        <a:rPr lang="ru-RU" sz="2000" b="1">
                          <a:latin typeface="GothaPro"/>
                        </a:rPr>
                      </a:br>
                      <a:r>
                        <a:rPr lang="ru-RU" sz="2000" b="1">
                          <a:latin typeface="GothaPro"/>
                        </a:rPr>
                        <a:t>Класть </a:t>
                      </a:r>
                      <a:br>
                        <a:rPr lang="ru-RU" sz="2000" b="1">
                          <a:latin typeface="GothaPro"/>
                        </a:rPr>
                      </a:br>
                      <a:r>
                        <a:rPr lang="ru-RU" sz="2000" b="1">
                          <a:latin typeface="GothaPro"/>
                        </a:rPr>
                        <a:t>Бежать </a:t>
                      </a:r>
                      <a:br>
                        <a:rPr lang="ru-RU" sz="2000" b="1">
                          <a:latin typeface="GothaPro"/>
                        </a:rPr>
                      </a:br>
                      <a:r>
                        <a:rPr lang="ru-RU" sz="2000" b="1">
                          <a:latin typeface="GothaPro"/>
                        </a:rPr>
                        <a:t>Лазать </a:t>
                      </a:r>
                      <a:br>
                        <a:rPr lang="ru-RU" sz="2000" b="1">
                          <a:latin typeface="GothaPro"/>
                        </a:rPr>
                      </a:br>
                      <a:r>
                        <a:rPr lang="ru-RU" sz="2000" b="1">
                          <a:latin typeface="GothaPro"/>
                        </a:rPr>
                        <a:t>Выйти </a:t>
                      </a:r>
                      <a:br>
                        <a:rPr lang="ru-RU" sz="2000" b="1">
                          <a:latin typeface="GothaPro"/>
                        </a:rPr>
                      </a:br>
                      <a:r>
                        <a:rPr lang="ru-RU" sz="2000" b="1">
                          <a:latin typeface="GothaPro"/>
                        </a:rPr>
                        <a:t>Выложить </a:t>
                      </a:r>
                      <a:br>
                        <a:rPr lang="ru-RU" sz="2000" b="1">
                          <a:latin typeface="GothaPro"/>
                        </a:rPr>
                      </a:br>
                      <a:r>
                        <a:rPr lang="ru-RU" sz="2000" b="1">
                          <a:latin typeface="GothaPro"/>
                        </a:rPr>
                        <a:t>Выверить </a:t>
                      </a:r>
                      <a:br>
                        <a:rPr lang="ru-RU" sz="2000" b="1">
                          <a:latin typeface="GothaPro"/>
                        </a:rPr>
                      </a:br>
                      <a:r>
                        <a:rPr lang="ru-RU" sz="2000" b="1">
                          <a:latin typeface="GothaPro"/>
                        </a:rPr>
                        <a:t>Вывесить </a:t>
                      </a:r>
                      <a:br>
                        <a:rPr lang="ru-RU" sz="2000" b="1">
                          <a:latin typeface="GothaPro"/>
                        </a:rPr>
                      </a:br>
                      <a:r>
                        <a:rPr lang="ru-RU" sz="2000" b="1">
                          <a:latin typeface="GothaPro"/>
                        </a:rPr>
                        <a:t>Выдвинуть </a:t>
                      </a:r>
                      <a:br>
                        <a:rPr lang="ru-RU" sz="2000" b="1">
                          <a:latin typeface="GothaPro"/>
                        </a:rPr>
                      </a:br>
                      <a:r>
                        <a:rPr lang="ru-RU" sz="2000" b="1">
                          <a:latin typeface="GothaPro"/>
                        </a:rPr>
                        <a:t>Клянчить </a:t>
                      </a:r>
                      <a:br>
                        <a:rPr lang="ru-RU" sz="2000" b="1">
                          <a:latin typeface="GothaPro"/>
                        </a:rPr>
                      </a:br>
                      <a:r>
                        <a:rPr lang="ru-RU" sz="2000" b="1">
                          <a:latin typeface="GothaPro"/>
                        </a:rPr>
                        <a:t>Махать </a:t>
                      </a:r>
                      <a:br>
                        <a:rPr lang="ru-RU" sz="2000" b="1">
                          <a:latin typeface="GothaPro"/>
                        </a:rPr>
                      </a:br>
                      <a:r>
                        <a:rPr lang="ru-RU" sz="2000" b="1">
                          <a:latin typeface="GothaPro"/>
                        </a:rPr>
                        <a:t>Нянчить </a:t>
                      </a:r>
                      <a:br>
                        <a:rPr lang="ru-RU" sz="2000" b="1">
                          <a:latin typeface="GothaPro"/>
                        </a:rPr>
                      </a:br>
                      <a:r>
                        <a:rPr lang="ru-RU" sz="2000" b="1">
                          <a:latin typeface="GothaPro"/>
                        </a:rPr>
                        <a:t>Погодить </a:t>
                      </a:r>
                      <a:br>
                        <a:rPr lang="ru-RU" sz="2000" b="1">
                          <a:latin typeface="GothaPro"/>
                        </a:rPr>
                      </a:br>
                      <a:r>
                        <a:rPr lang="ru-RU" sz="2000" b="1">
                          <a:latin typeface="GothaPro"/>
                        </a:rPr>
                        <a:t>Портить </a:t>
                      </a:r>
                      <a:br>
                        <a:rPr lang="ru-RU" sz="2000" b="1">
                          <a:latin typeface="GothaPro"/>
                        </a:rPr>
                      </a:br>
                      <a:r>
                        <a:rPr lang="ru-RU" sz="2000" b="1">
                          <a:latin typeface="GothaPro"/>
                        </a:rPr>
                        <a:t>Тронуть </a:t>
                      </a:r>
                      <a:br>
                        <a:rPr lang="ru-RU" sz="2000" b="1">
                          <a:latin typeface="GothaPro"/>
                        </a:rPr>
                      </a:br>
                      <a:r>
                        <a:rPr lang="ru-RU" sz="2000" b="1">
                          <a:latin typeface="GothaPro"/>
                        </a:rPr>
                        <a:t>Чистить </a:t>
                      </a:r>
                      <a:endParaRPr lang="ru-RU" sz="2000" b="1">
                        <a:latin typeface="inherit"/>
                      </a:endParaRPr>
                    </a:p>
                  </a:txBody>
                  <a:tcPr marL="46892" marR="46892" marT="23446" marB="2344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ru-RU" sz="2000" b="1" dirty="0">
                          <a:latin typeface="GothaPro"/>
                        </a:rPr>
                        <a:t>Ляг(те) </a:t>
                      </a:r>
                      <a:br>
                        <a:rPr lang="ru-RU" sz="2000" b="1" dirty="0">
                          <a:latin typeface="GothaPro"/>
                        </a:rPr>
                      </a:br>
                      <a:r>
                        <a:rPr lang="ru-RU" sz="2000" b="1" dirty="0">
                          <a:latin typeface="GothaPro"/>
                        </a:rPr>
                        <a:t>Поезжай(те) </a:t>
                      </a:r>
                      <a:br>
                        <a:rPr lang="ru-RU" sz="2000" b="1" dirty="0">
                          <a:latin typeface="GothaPro"/>
                        </a:rPr>
                      </a:br>
                      <a:r>
                        <a:rPr lang="ru-RU" sz="2000" b="1" dirty="0">
                          <a:latin typeface="GothaPro"/>
                        </a:rPr>
                        <a:t>Езди(те) </a:t>
                      </a:r>
                      <a:br>
                        <a:rPr lang="ru-RU" sz="2000" b="1" dirty="0">
                          <a:latin typeface="GothaPro"/>
                        </a:rPr>
                      </a:br>
                      <a:r>
                        <a:rPr lang="ru-RU" sz="2000" b="1" dirty="0">
                          <a:latin typeface="GothaPro"/>
                        </a:rPr>
                        <a:t>Положи(те) </a:t>
                      </a:r>
                      <a:br>
                        <a:rPr lang="ru-RU" sz="2000" b="1" dirty="0">
                          <a:latin typeface="GothaPro"/>
                        </a:rPr>
                      </a:br>
                      <a:r>
                        <a:rPr lang="ru-RU" sz="2000" b="1" dirty="0">
                          <a:latin typeface="GothaPro"/>
                        </a:rPr>
                        <a:t>Клади(те) </a:t>
                      </a:r>
                      <a:br>
                        <a:rPr lang="ru-RU" sz="2000" b="1" dirty="0">
                          <a:latin typeface="GothaPro"/>
                        </a:rPr>
                      </a:br>
                      <a:r>
                        <a:rPr lang="ru-RU" sz="2000" b="1" dirty="0">
                          <a:latin typeface="GothaPro"/>
                        </a:rPr>
                        <a:t>Беги(те) </a:t>
                      </a:r>
                      <a:br>
                        <a:rPr lang="ru-RU" sz="2000" b="1" dirty="0">
                          <a:latin typeface="GothaPro"/>
                        </a:rPr>
                      </a:br>
                      <a:r>
                        <a:rPr lang="ru-RU" sz="2000" b="1" dirty="0">
                          <a:latin typeface="GothaPro"/>
                        </a:rPr>
                        <a:t>Лазай(те) </a:t>
                      </a:r>
                      <a:br>
                        <a:rPr lang="ru-RU" sz="2000" b="1" dirty="0">
                          <a:latin typeface="GothaPro"/>
                        </a:rPr>
                      </a:br>
                      <a:r>
                        <a:rPr lang="ru-RU" sz="2000" b="1" dirty="0">
                          <a:latin typeface="GothaPro"/>
                        </a:rPr>
                        <a:t>Выйди(те) </a:t>
                      </a:r>
                      <a:br>
                        <a:rPr lang="ru-RU" sz="2000" b="1" dirty="0">
                          <a:latin typeface="GothaPro"/>
                        </a:rPr>
                      </a:br>
                      <a:r>
                        <a:rPr lang="ru-RU" sz="2000" b="1" dirty="0">
                          <a:latin typeface="GothaPro"/>
                        </a:rPr>
                        <a:t>Выложи(те) </a:t>
                      </a:r>
                      <a:br>
                        <a:rPr lang="ru-RU" sz="2000" b="1" dirty="0">
                          <a:latin typeface="GothaPro"/>
                        </a:rPr>
                      </a:br>
                      <a:r>
                        <a:rPr lang="ru-RU" sz="2000" b="1" dirty="0">
                          <a:latin typeface="GothaPro"/>
                        </a:rPr>
                        <a:t>Вывери(те) </a:t>
                      </a:r>
                      <a:br>
                        <a:rPr lang="ru-RU" sz="2000" b="1" dirty="0">
                          <a:latin typeface="GothaPro"/>
                        </a:rPr>
                      </a:br>
                      <a:r>
                        <a:rPr lang="ru-RU" sz="2000" b="1" dirty="0">
                          <a:latin typeface="GothaPro"/>
                        </a:rPr>
                        <a:t>Вывеси(те) </a:t>
                      </a:r>
                      <a:br>
                        <a:rPr lang="ru-RU" sz="2000" b="1" dirty="0">
                          <a:latin typeface="GothaPro"/>
                        </a:rPr>
                      </a:br>
                      <a:r>
                        <a:rPr lang="ru-RU" sz="2000" b="1" dirty="0">
                          <a:latin typeface="GothaPro"/>
                        </a:rPr>
                        <a:t>Выдвини(те) </a:t>
                      </a:r>
                      <a:br>
                        <a:rPr lang="ru-RU" sz="2000" b="1" dirty="0">
                          <a:latin typeface="GothaPro"/>
                        </a:rPr>
                      </a:br>
                      <a:r>
                        <a:rPr lang="ru-RU" sz="2000" b="1" dirty="0">
                          <a:latin typeface="GothaPro"/>
                        </a:rPr>
                        <a:t>Клянчи(те) </a:t>
                      </a:r>
                      <a:br>
                        <a:rPr lang="ru-RU" sz="2000" b="1" dirty="0">
                          <a:latin typeface="GothaPro"/>
                        </a:rPr>
                      </a:br>
                      <a:r>
                        <a:rPr lang="ru-RU" sz="2000" b="1" dirty="0">
                          <a:latin typeface="GothaPro"/>
                        </a:rPr>
                        <a:t>Маши(те) </a:t>
                      </a:r>
                      <a:br>
                        <a:rPr lang="ru-RU" sz="2000" b="1" dirty="0">
                          <a:latin typeface="GothaPro"/>
                        </a:rPr>
                      </a:br>
                      <a:r>
                        <a:rPr lang="ru-RU" sz="2000" b="1" dirty="0">
                          <a:latin typeface="GothaPro"/>
                        </a:rPr>
                        <a:t>Нянчи(те) </a:t>
                      </a:r>
                      <a:br>
                        <a:rPr lang="ru-RU" sz="2000" b="1" dirty="0">
                          <a:latin typeface="GothaPro"/>
                        </a:rPr>
                      </a:br>
                      <a:r>
                        <a:rPr lang="ru-RU" sz="2000" b="1" dirty="0">
                          <a:latin typeface="GothaPro"/>
                        </a:rPr>
                        <a:t>Погоди(те) </a:t>
                      </a:r>
                      <a:br>
                        <a:rPr lang="ru-RU" sz="2000" b="1" dirty="0">
                          <a:latin typeface="GothaPro"/>
                        </a:rPr>
                      </a:br>
                      <a:r>
                        <a:rPr lang="ru-RU" sz="2000" b="1" dirty="0">
                          <a:latin typeface="GothaPro"/>
                        </a:rPr>
                        <a:t>Порти(те) </a:t>
                      </a:r>
                      <a:br>
                        <a:rPr lang="ru-RU" sz="2000" b="1" dirty="0">
                          <a:latin typeface="GothaPro"/>
                        </a:rPr>
                      </a:br>
                      <a:r>
                        <a:rPr lang="ru-RU" sz="2000" b="1" dirty="0">
                          <a:latin typeface="GothaPro"/>
                        </a:rPr>
                        <a:t>Тронь(те) </a:t>
                      </a:r>
                      <a:br>
                        <a:rPr lang="ru-RU" sz="2000" b="1" dirty="0">
                          <a:latin typeface="GothaPro"/>
                        </a:rPr>
                      </a:br>
                      <a:r>
                        <a:rPr lang="ru-RU" sz="2000" b="1" dirty="0">
                          <a:latin typeface="GothaPro"/>
                        </a:rPr>
                        <a:t>Чисти(те) </a:t>
                      </a:r>
                      <a:endParaRPr lang="ru-RU" sz="2000" b="1" dirty="0">
                        <a:latin typeface="inherit"/>
                      </a:endParaRPr>
                    </a:p>
                  </a:txBody>
                  <a:tcPr marL="46892" marR="46892" marT="23446" marB="2344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0" y="339800"/>
            <a:ext cx="6858000" cy="123110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GothaPro"/>
              </a:rPr>
              <a:t>Формы глагола. Повелительное наклонение, форма прошедшего, настоящего, будущего времени.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inherit"/>
                <a:cs typeface="Arial" pitchFamily="34" charset="0"/>
              </a:rPr>
              <a:t>1) Образование повелительного наклонения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66" y="2000232"/>
          <a:ext cx="5929354" cy="6643734"/>
        </p:xfrm>
        <a:graphic>
          <a:graphicData uri="http://schemas.openxmlformats.org/drawingml/2006/table">
            <a:tbl>
              <a:tblPr/>
              <a:tblGrid>
                <a:gridCol w="2964677"/>
                <a:gridCol w="2964677"/>
              </a:tblGrid>
              <a:tr h="178385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1" dirty="0" err="1" smtClean="0">
                          <a:latin typeface="GothaPro"/>
                        </a:rPr>
                        <a:t>Неопределен-ная</a:t>
                      </a:r>
                      <a:r>
                        <a:rPr lang="ru-RU" sz="2800" b="1" dirty="0" smtClean="0">
                          <a:latin typeface="GothaPro"/>
                        </a:rPr>
                        <a:t> </a:t>
                      </a:r>
                      <a:r>
                        <a:rPr lang="ru-RU" sz="2800" b="1" dirty="0">
                          <a:latin typeface="GothaPro"/>
                        </a:rPr>
                        <a:t>форма</a:t>
                      </a:r>
                      <a:r>
                        <a:rPr lang="ru-RU" sz="2800" b="1" dirty="0">
                          <a:latin typeface="inherit"/>
                        </a:rPr>
                        <a:t/>
                      </a:r>
                      <a:br>
                        <a:rPr lang="ru-RU" sz="2800" b="1" dirty="0">
                          <a:latin typeface="inherit"/>
                        </a:rPr>
                      </a:br>
                      <a:endParaRPr lang="ru-RU" sz="2800" dirty="0">
                        <a:latin typeface="inherit"/>
                      </a:endParaRPr>
                    </a:p>
                  </a:txBody>
                  <a:tcPr marL="53591" marR="53591" marT="26796" marB="2679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1" dirty="0">
                          <a:latin typeface="GothaPro"/>
                        </a:rPr>
                        <a:t>Прошедшее время</a:t>
                      </a:r>
                      <a:r>
                        <a:rPr lang="ru-RU" sz="2800" b="1" dirty="0">
                          <a:latin typeface="inherit"/>
                        </a:rPr>
                        <a:t/>
                      </a:r>
                      <a:br>
                        <a:rPr lang="ru-RU" sz="2800" b="1" dirty="0">
                          <a:latin typeface="inherit"/>
                        </a:rPr>
                      </a:br>
                      <a:endParaRPr lang="ru-RU" sz="2800" dirty="0">
                        <a:latin typeface="inherit"/>
                      </a:endParaRPr>
                    </a:p>
                  </a:txBody>
                  <a:tcPr marL="53591" marR="53591" marT="26796" marB="2679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85988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>
                          <a:latin typeface="GothaPro"/>
                        </a:rPr>
                        <a:t>Сохнуть </a:t>
                      </a:r>
                      <a:br>
                        <a:rPr lang="ru-RU" sz="2800">
                          <a:latin typeface="GothaPro"/>
                        </a:rPr>
                      </a:br>
                      <a:r>
                        <a:rPr lang="ru-RU" sz="2800">
                          <a:latin typeface="GothaPro"/>
                        </a:rPr>
                        <a:t>Просохнуть </a:t>
                      </a:r>
                      <a:br>
                        <a:rPr lang="ru-RU" sz="2800">
                          <a:latin typeface="GothaPro"/>
                        </a:rPr>
                      </a:br>
                      <a:r>
                        <a:rPr lang="ru-RU" sz="2800">
                          <a:latin typeface="GothaPro"/>
                        </a:rPr>
                        <a:t>Замерзнуть </a:t>
                      </a:r>
                      <a:br>
                        <a:rPr lang="ru-RU" sz="2800">
                          <a:latin typeface="GothaPro"/>
                        </a:rPr>
                      </a:br>
                      <a:r>
                        <a:rPr lang="ru-RU" sz="2800">
                          <a:latin typeface="GothaPro"/>
                        </a:rPr>
                        <a:t>Окрепнуть </a:t>
                      </a:r>
                      <a:br>
                        <a:rPr lang="ru-RU" sz="2800">
                          <a:latin typeface="GothaPro"/>
                        </a:rPr>
                      </a:br>
                      <a:r>
                        <a:rPr lang="ru-RU" sz="2800">
                          <a:latin typeface="GothaPro"/>
                        </a:rPr>
                        <a:t>Промокнуть </a:t>
                      </a:r>
                      <a:br>
                        <a:rPr lang="ru-RU" sz="2800">
                          <a:latin typeface="GothaPro"/>
                        </a:rPr>
                      </a:br>
                      <a:r>
                        <a:rPr lang="ru-RU" sz="2800">
                          <a:latin typeface="GothaPro"/>
                        </a:rPr>
                        <a:t>Намокнуть и пр. </a:t>
                      </a:r>
                      <a:endParaRPr lang="ru-RU" sz="2800">
                        <a:latin typeface="inherit"/>
                      </a:endParaRPr>
                    </a:p>
                  </a:txBody>
                  <a:tcPr marL="53591" marR="53591" marT="26796" marB="2679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dirty="0">
                          <a:latin typeface="GothaPro"/>
                        </a:rPr>
                        <a:t>Сох </a:t>
                      </a:r>
                      <a:br>
                        <a:rPr lang="ru-RU" sz="2800" dirty="0">
                          <a:latin typeface="GothaPro"/>
                        </a:rPr>
                      </a:br>
                      <a:r>
                        <a:rPr lang="ru-RU" sz="2800" dirty="0">
                          <a:latin typeface="GothaPro"/>
                        </a:rPr>
                        <a:t>Просох </a:t>
                      </a:r>
                      <a:br>
                        <a:rPr lang="ru-RU" sz="2800" dirty="0">
                          <a:latin typeface="GothaPro"/>
                        </a:rPr>
                      </a:br>
                      <a:r>
                        <a:rPr lang="ru-RU" sz="2800" dirty="0">
                          <a:latin typeface="GothaPro"/>
                        </a:rPr>
                        <a:t>Замерз </a:t>
                      </a:r>
                      <a:br>
                        <a:rPr lang="ru-RU" sz="2800" dirty="0">
                          <a:latin typeface="GothaPro"/>
                        </a:rPr>
                      </a:br>
                      <a:r>
                        <a:rPr lang="ru-RU" sz="2800" dirty="0">
                          <a:latin typeface="GothaPro"/>
                        </a:rPr>
                        <a:t>Окреп </a:t>
                      </a:r>
                      <a:br>
                        <a:rPr lang="ru-RU" sz="2800" dirty="0">
                          <a:latin typeface="GothaPro"/>
                        </a:rPr>
                      </a:br>
                      <a:r>
                        <a:rPr lang="ru-RU" sz="2800" dirty="0">
                          <a:latin typeface="GothaPro"/>
                        </a:rPr>
                        <a:t>Промок </a:t>
                      </a:r>
                      <a:br>
                        <a:rPr lang="ru-RU" sz="2800" dirty="0">
                          <a:latin typeface="GothaPro"/>
                        </a:rPr>
                      </a:br>
                      <a:r>
                        <a:rPr lang="ru-RU" sz="2800" dirty="0">
                          <a:latin typeface="GothaPro"/>
                        </a:rPr>
                        <a:t>Намок </a:t>
                      </a:r>
                      <a:endParaRPr lang="ru-RU" sz="2800" dirty="0">
                        <a:latin typeface="inherit"/>
                      </a:endParaRPr>
                    </a:p>
                  </a:txBody>
                  <a:tcPr marL="53591" marR="53591" marT="26796" marB="2679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0" y="251570"/>
            <a:ext cx="6858000" cy="135421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>
                <a:solidFill>
                  <a:srgbClr val="1A1A1A"/>
                </a:solidFill>
                <a:latin typeface="inherit"/>
                <a:cs typeface="Arial" pitchFamily="34" charset="0"/>
              </a:rPr>
              <a:t>2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inherit"/>
                <a:cs typeface="Arial" pitchFamily="34" charset="0"/>
              </a:rPr>
              <a:t>) Образование формы прошедшего времени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GothaPro"/>
              </a:rPr>
              <a:t/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GothaPro"/>
              </a:rPr>
            </a:b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80" y="785786"/>
            <a:ext cx="578647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3) Образование </a:t>
            </a:r>
            <a:r>
              <a:rPr lang="ru-RU" sz="2800" b="1" dirty="0"/>
              <a:t>формы будущего времени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dirty="0"/>
              <a:t>Глаголы </a:t>
            </a:r>
            <a:r>
              <a:rPr lang="ru-RU" sz="2800" b="1" dirty="0">
                <a:solidFill>
                  <a:srgbClr val="C00000"/>
                </a:solidFill>
              </a:rPr>
              <a:t>победить, переубедить, убедить, разубедить, затмить дерзить, очутиться, ощутить, пылесосить </a:t>
            </a:r>
            <a:r>
              <a:rPr lang="ru-RU" sz="2800" dirty="0"/>
              <a:t>не имеют простой формы будущего времени, т.е. нельзя сказать: </a:t>
            </a:r>
            <a:r>
              <a:rPr lang="ru-RU" sz="2800" dirty="0" err="1"/>
              <a:t>победю</a:t>
            </a:r>
            <a:r>
              <a:rPr lang="ru-RU" sz="2800" dirty="0"/>
              <a:t>, </a:t>
            </a:r>
            <a:r>
              <a:rPr lang="ru-RU" sz="2800" dirty="0" err="1"/>
              <a:t>убедю</a:t>
            </a:r>
            <a:r>
              <a:rPr lang="ru-RU" sz="2800" dirty="0"/>
              <a:t> и т.д. </a:t>
            </a:r>
            <a:endParaRPr lang="ru-RU" sz="2800" dirty="0" smtClean="0"/>
          </a:p>
          <a:p>
            <a:r>
              <a:rPr lang="ru-RU" sz="2800" dirty="0" smtClean="0"/>
              <a:t>Для </a:t>
            </a:r>
            <a:r>
              <a:rPr lang="ru-RU" sz="2800" dirty="0"/>
              <a:t>образования будущего времени таким словами необходимы дополнительные слова или синонимы.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00042" y="2500298"/>
          <a:ext cx="5786478" cy="6000792"/>
        </p:xfrm>
        <a:graphic>
          <a:graphicData uri="http://schemas.openxmlformats.org/drawingml/2006/table">
            <a:tbl>
              <a:tblPr/>
              <a:tblGrid>
                <a:gridCol w="2893239"/>
                <a:gridCol w="2893239"/>
              </a:tblGrid>
              <a:tr h="6000792">
                <a:tc>
                  <a:txBody>
                    <a:bodyPr/>
                    <a:lstStyle/>
                    <a:p>
                      <a:pPr fontAlgn="ctr"/>
                      <a:r>
                        <a:rPr lang="ru-RU" sz="3600" dirty="0">
                          <a:latin typeface="GothaPro"/>
                        </a:rPr>
                        <a:t>ездить</a:t>
                      </a:r>
                      <a:br>
                        <a:rPr lang="ru-RU" sz="3600" dirty="0">
                          <a:latin typeface="GothaPro"/>
                        </a:rPr>
                      </a:br>
                      <a:r>
                        <a:rPr lang="ru-RU" sz="3600" dirty="0">
                          <a:latin typeface="GothaPro"/>
                        </a:rPr>
                        <a:t>лазить</a:t>
                      </a:r>
                      <a:br>
                        <a:rPr lang="ru-RU" sz="3600" dirty="0">
                          <a:latin typeface="GothaPro"/>
                        </a:rPr>
                      </a:br>
                      <a:r>
                        <a:rPr lang="ru-RU" sz="3600" dirty="0">
                          <a:latin typeface="GothaPro"/>
                        </a:rPr>
                        <a:t>попробовать</a:t>
                      </a:r>
                      <a:br>
                        <a:rPr lang="ru-RU" sz="3600" dirty="0">
                          <a:latin typeface="GothaPro"/>
                        </a:rPr>
                      </a:br>
                      <a:r>
                        <a:rPr lang="ru-RU" sz="3600" dirty="0">
                          <a:latin typeface="GothaPro"/>
                        </a:rPr>
                        <a:t>печь</a:t>
                      </a:r>
                      <a:br>
                        <a:rPr lang="ru-RU" sz="3600" dirty="0">
                          <a:latin typeface="GothaPro"/>
                        </a:rPr>
                      </a:br>
                      <a:r>
                        <a:rPr lang="ru-RU" sz="3600" dirty="0">
                          <a:latin typeface="GothaPro"/>
                        </a:rPr>
                        <a:t>беречь</a:t>
                      </a:r>
                      <a:br>
                        <a:rPr lang="ru-RU" sz="3600" dirty="0">
                          <a:latin typeface="GothaPro"/>
                        </a:rPr>
                      </a:br>
                      <a:r>
                        <a:rPr lang="ru-RU" sz="3600" dirty="0">
                          <a:latin typeface="GothaPro"/>
                        </a:rPr>
                        <a:t>хотеть</a:t>
                      </a:r>
                      <a:br>
                        <a:rPr lang="ru-RU" sz="3600" dirty="0">
                          <a:latin typeface="GothaPro"/>
                        </a:rPr>
                      </a:br>
                      <a:r>
                        <a:rPr lang="ru-RU" sz="3600" dirty="0">
                          <a:latin typeface="GothaPro"/>
                        </a:rPr>
                        <a:t>полоскать</a:t>
                      </a:r>
                      <a:br>
                        <a:rPr lang="ru-RU" sz="3600" dirty="0">
                          <a:latin typeface="GothaPro"/>
                        </a:rPr>
                      </a:br>
                      <a:r>
                        <a:rPr lang="ru-RU" sz="3600" dirty="0">
                          <a:latin typeface="GothaPro"/>
                        </a:rPr>
                        <a:t>махать</a:t>
                      </a:r>
                      <a:endParaRPr lang="ru-RU" sz="3600" dirty="0">
                        <a:latin typeface="inherit"/>
                      </a:endParaRPr>
                    </a:p>
                  </a:txBody>
                  <a:tcPr marL="53591" marR="53591" marT="26796" marB="2679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ru-RU" sz="3600" dirty="0">
                          <a:latin typeface="GothaPro"/>
                        </a:rPr>
                        <a:t>ездим</a:t>
                      </a:r>
                      <a:br>
                        <a:rPr lang="ru-RU" sz="3600" dirty="0">
                          <a:latin typeface="GothaPro"/>
                        </a:rPr>
                      </a:br>
                      <a:r>
                        <a:rPr lang="ru-RU" sz="3600" dirty="0">
                          <a:latin typeface="GothaPro"/>
                        </a:rPr>
                        <a:t>лазим</a:t>
                      </a:r>
                      <a:br>
                        <a:rPr lang="ru-RU" sz="3600" dirty="0">
                          <a:latin typeface="GothaPro"/>
                        </a:rPr>
                      </a:br>
                      <a:r>
                        <a:rPr lang="ru-RU" sz="3600" dirty="0">
                          <a:latin typeface="GothaPro"/>
                        </a:rPr>
                        <a:t>попробуем</a:t>
                      </a:r>
                      <a:br>
                        <a:rPr lang="ru-RU" sz="3600" dirty="0">
                          <a:latin typeface="GothaPro"/>
                        </a:rPr>
                      </a:br>
                      <a:r>
                        <a:rPr lang="ru-RU" sz="3600" dirty="0">
                          <a:latin typeface="GothaPro"/>
                        </a:rPr>
                        <a:t>печем</a:t>
                      </a:r>
                      <a:br>
                        <a:rPr lang="ru-RU" sz="3600" dirty="0">
                          <a:latin typeface="GothaPro"/>
                        </a:rPr>
                      </a:br>
                      <a:r>
                        <a:rPr lang="ru-RU" sz="3600" dirty="0">
                          <a:latin typeface="GothaPro"/>
                        </a:rPr>
                        <a:t>бережем</a:t>
                      </a:r>
                      <a:br>
                        <a:rPr lang="ru-RU" sz="3600" dirty="0">
                          <a:latin typeface="GothaPro"/>
                        </a:rPr>
                      </a:br>
                      <a:r>
                        <a:rPr lang="ru-RU" sz="3600" dirty="0">
                          <a:latin typeface="GothaPro"/>
                        </a:rPr>
                        <a:t>хотим</a:t>
                      </a:r>
                      <a:br>
                        <a:rPr lang="ru-RU" sz="3600" dirty="0">
                          <a:latin typeface="GothaPro"/>
                        </a:rPr>
                      </a:br>
                      <a:r>
                        <a:rPr lang="ru-RU" sz="3600" dirty="0">
                          <a:latin typeface="GothaPro"/>
                        </a:rPr>
                        <a:t>полощем</a:t>
                      </a:r>
                      <a:br>
                        <a:rPr lang="ru-RU" sz="3600" dirty="0">
                          <a:latin typeface="GothaPro"/>
                        </a:rPr>
                      </a:br>
                      <a:r>
                        <a:rPr lang="ru-RU" sz="3600" dirty="0">
                          <a:latin typeface="GothaPro"/>
                        </a:rPr>
                        <a:t>машем</a:t>
                      </a:r>
                      <a:endParaRPr lang="ru-RU" sz="3600" dirty="0">
                        <a:latin typeface="inherit"/>
                      </a:endParaRPr>
                    </a:p>
                  </a:txBody>
                  <a:tcPr marL="53591" marR="53591" marT="26796" marB="2679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0" y="675256"/>
            <a:ext cx="6858000" cy="12926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inherit"/>
                <a:cs typeface="Arial" pitchFamily="34" charset="0"/>
              </a:rPr>
              <a:t>Образование формы настоящего времени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66" y="1071538"/>
          <a:ext cx="6232989" cy="7703537"/>
        </p:xfrm>
        <a:graphic>
          <a:graphicData uri="http://schemas.openxmlformats.org/drawingml/2006/table">
            <a:tbl>
              <a:tblPr/>
              <a:tblGrid>
                <a:gridCol w="3116493"/>
                <a:gridCol w="3116496"/>
              </a:tblGrid>
              <a:tr h="725499">
                <a:tc>
                  <a:txBody>
                    <a:bodyPr/>
                    <a:lstStyle/>
                    <a:p>
                      <a:pPr algn="l" fontAlgn="t"/>
                      <a:r>
                        <a:rPr lang="ru-RU" sz="2100" b="1" dirty="0">
                          <a:solidFill>
                            <a:schemeClr val="tx1"/>
                          </a:solidFill>
                          <a:latin typeface="GothaPro"/>
                        </a:rPr>
                        <a:t>Ы, И</a:t>
                      </a:r>
                      <a:r>
                        <a:rPr lang="ru-RU" sz="2100" dirty="0">
                          <a:solidFill>
                            <a:schemeClr val="tx1"/>
                          </a:solidFill>
                          <a:latin typeface="Arial"/>
                        </a:rPr>
                        <a:t/>
                      </a:r>
                      <a:br>
                        <a:rPr lang="ru-RU" sz="2100" dirty="0">
                          <a:solidFill>
                            <a:schemeClr val="tx1"/>
                          </a:solidFill>
                          <a:latin typeface="Arial"/>
                        </a:rPr>
                      </a:br>
                      <a:endParaRPr lang="ru-RU" sz="2100" dirty="0">
                        <a:solidFill>
                          <a:schemeClr val="tx1"/>
                        </a:solidFill>
                        <a:latin typeface="inherit"/>
                      </a:endParaRPr>
                    </a:p>
                  </a:txBody>
                  <a:tcPr marL="42333" marR="42333" marT="37629" marB="37629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100" b="1">
                          <a:solidFill>
                            <a:schemeClr val="tx1"/>
                          </a:solidFill>
                          <a:latin typeface="GothaPro"/>
                        </a:rPr>
                        <a:t>А, Я</a:t>
                      </a:r>
                      <a:r>
                        <a:rPr lang="ru-RU" sz="2100" b="1">
                          <a:solidFill>
                            <a:schemeClr val="tx1"/>
                          </a:solidFill>
                          <a:latin typeface="inherit"/>
                        </a:rPr>
                        <a:t/>
                      </a:r>
                      <a:br>
                        <a:rPr lang="ru-RU" sz="2100" b="1">
                          <a:solidFill>
                            <a:schemeClr val="tx1"/>
                          </a:solidFill>
                          <a:latin typeface="inherit"/>
                        </a:rPr>
                      </a:br>
                      <a:endParaRPr lang="ru-RU" sz="2100">
                        <a:solidFill>
                          <a:schemeClr val="tx1"/>
                        </a:solidFill>
                        <a:latin typeface="inherit"/>
                      </a:endParaRPr>
                    </a:p>
                  </a:txBody>
                  <a:tcPr marL="42333" marR="42333" marT="37629" marB="37629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25499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2100" b="1" dirty="0">
                          <a:solidFill>
                            <a:schemeClr val="tx1"/>
                          </a:solidFill>
                          <a:latin typeface="GothaPro"/>
                        </a:rPr>
                        <a:t>Слова на -тор, -сор</a:t>
                      </a:r>
                      <a:r>
                        <a:rPr lang="ru-RU" sz="2100" b="1" dirty="0" smtClean="0">
                          <a:solidFill>
                            <a:schemeClr val="tx1"/>
                          </a:solidFill>
                          <a:latin typeface="GothaPro"/>
                        </a:rPr>
                        <a:t>, -</a:t>
                      </a:r>
                      <a:r>
                        <a:rPr lang="ru-RU" sz="2100" b="1" dirty="0">
                          <a:solidFill>
                            <a:schemeClr val="tx1"/>
                          </a:solidFill>
                          <a:latin typeface="GothaPro"/>
                        </a:rPr>
                        <a:t>вор, -ер</a:t>
                      </a:r>
                      <a:r>
                        <a:rPr lang="ru-RU" sz="2100" b="1" dirty="0">
                          <a:solidFill>
                            <a:schemeClr val="tx1"/>
                          </a:solidFill>
                          <a:latin typeface="inherit"/>
                        </a:rPr>
                        <a:t/>
                      </a:r>
                      <a:br>
                        <a:rPr lang="ru-RU" sz="2100" b="1" dirty="0">
                          <a:solidFill>
                            <a:schemeClr val="tx1"/>
                          </a:solidFill>
                          <a:latin typeface="inherit"/>
                        </a:rPr>
                      </a:br>
                      <a:endParaRPr lang="ru-RU" sz="2100" dirty="0">
                        <a:solidFill>
                          <a:schemeClr val="tx1"/>
                        </a:solidFill>
                        <a:latin typeface="inherit"/>
                      </a:endParaRPr>
                    </a:p>
                  </a:txBody>
                  <a:tcPr marL="42333" marR="42333" marT="37629" marB="37629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252539">
                <a:tc>
                  <a:txBody>
                    <a:bodyPr/>
                    <a:lstStyle/>
                    <a:p>
                      <a:pPr algn="l" fontAlgn="t"/>
                      <a:r>
                        <a:rPr lang="ru-RU" sz="2100" dirty="0">
                          <a:solidFill>
                            <a:schemeClr val="tx1"/>
                          </a:solidFill>
                          <a:latin typeface="GothaPro"/>
                        </a:rPr>
                        <a:t>инструкторы</a:t>
                      </a:r>
                      <a:br>
                        <a:rPr lang="ru-RU" sz="2100" dirty="0">
                          <a:solidFill>
                            <a:schemeClr val="tx1"/>
                          </a:solidFill>
                          <a:latin typeface="GothaPro"/>
                        </a:rPr>
                      </a:br>
                      <a:r>
                        <a:rPr lang="ru-RU" sz="2100" dirty="0">
                          <a:solidFill>
                            <a:schemeClr val="tx1"/>
                          </a:solidFill>
                          <a:latin typeface="GothaPro"/>
                        </a:rPr>
                        <a:t>редакторы</a:t>
                      </a:r>
                      <a:r>
                        <a:rPr lang="ru-RU" sz="2100" dirty="0">
                          <a:solidFill>
                            <a:schemeClr val="tx1"/>
                          </a:solidFill>
                          <a:latin typeface="inherit"/>
                        </a:rPr>
                        <a:t/>
                      </a:r>
                      <a:br>
                        <a:rPr lang="ru-RU" sz="2100" dirty="0">
                          <a:solidFill>
                            <a:schemeClr val="tx1"/>
                          </a:solidFill>
                          <a:latin typeface="inherit"/>
                        </a:rPr>
                      </a:br>
                      <a:r>
                        <a:rPr lang="ru-RU" sz="2100" dirty="0">
                          <a:solidFill>
                            <a:schemeClr val="tx1"/>
                          </a:solidFill>
                          <a:latin typeface="Arial"/>
                        </a:rPr>
                        <a:t>лекторы</a:t>
                      </a:r>
                      <a:br>
                        <a:rPr lang="ru-RU" sz="2100" dirty="0">
                          <a:solidFill>
                            <a:schemeClr val="tx1"/>
                          </a:solidFill>
                          <a:latin typeface="Arial"/>
                        </a:rPr>
                      </a:br>
                      <a:r>
                        <a:rPr lang="ru-RU" sz="2100" dirty="0">
                          <a:solidFill>
                            <a:schemeClr val="tx1"/>
                          </a:solidFill>
                          <a:latin typeface="Arial"/>
                        </a:rPr>
                        <a:t>ректоры</a:t>
                      </a:r>
                      <a:br>
                        <a:rPr lang="ru-RU" sz="2100" dirty="0">
                          <a:solidFill>
                            <a:schemeClr val="tx1"/>
                          </a:solidFill>
                          <a:latin typeface="Arial"/>
                        </a:rPr>
                      </a:br>
                      <a:r>
                        <a:rPr lang="ru-RU" sz="2100" dirty="0">
                          <a:solidFill>
                            <a:schemeClr val="tx1"/>
                          </a:solidFill>
                          <a:latin typeface="Arial"/>
                        </a:rPr>
                        <a:t>конструкторы</a:t>
                      </a:r>
                      <a:br>
                        <a:rPr lang="ru-RU" sz="2100" dirty="0">
                          <a:solidFill>
                            <a:schemeClr val="tx1"/>
                          </a:solidFill>
                          <a:latin typeface="Arial"/>
                        </a:rPr>
                      </a:br>
                      <a:r>
                        <a:rPr lang="ru-RU" sz="2100" dirty="0">
                          <a:solidFill>
                            <a:schemeClr val="tx1"/>
                          </a:solidFill>
                          <a:latin typeface="Arial"/>
                        </a:rPr>
                        <a:t>прожекторы</a:t>
                      </a:r>
                      <a:br>
                        <a:rPr lang="ru-RU" sz="2100" dirty="0">
                          <a:solidFill>
                            <a:schemeClr val="tx1"/>
                          </a:solidFill>
                          <a:latin typeface="Arial"/>
                        </a:rPr>
                      </a:br>
                      <a:r>
                        <a:rPr lang="ru-RU" sz="2100" dirty="0">
                          <a:solidFill>
                            <a:schemeClr val="tx1"/>
                          </a:solidFill>
                          <a:latin typeface="Arial"/>
                        </a:rPr>
                        <a:t>секторы</a:t>
                      </a:r>
                      <a:br>
                        <a:rPr lang="ru-RU" sz="2100" dirty="0">
                          <a:solidFill>
                            <a:schemeClr val="tx1"/>
                          </a:solidFill>
                          <a:latin typeface="Arial"/>
                        </a:rPr>
                      </a:br>
                      <a:r>
                        <a:rPr lang="ru-RU" sz="2100" dirty="0">
                          <a:solidFill>
                            <a:schemeClr val="tx1"/>
                          </a:solidFill>
                          <a:latin typeface="Arial"/>
                        </a:rPr>
                        <a:t>инженеры</a:t>
                      </a:r>
                      <a:br>
                        <a:rPr lang="ru-RU" sz="2100" dirty="0">
                          <a:solidFill>
                            <a:schemeClr val="tx1"/>
                          </a:solidFill>
                          <a:latin typeface="Arial"/>
                        </a:rPr>
                      </a:br>
                      <a:r>
                        <a:rPr lang="ru-RU" sz="2100" dirty="0">
                          <a:solidFill>
                            <a:schemeClr val="tx1"/>
                          </a:solidFill>
                          <a:latin typeface="Arial"/>
                        </a:rPr>
                        <a:t>шофёры</a:t>
                      </a:r>
                      <a:br>
                        <a:rPr lang="ru-RU" sz="2100" dirty="0">
                          <a:solidFill>
                            <a:schemeClr val="tx1"/>
                          </a:solidFill>
                          <a:latin typeface="Arial"/>
                        </a:rPr>
                      </a:br>
                      <a:r>
                        <a:rPr lang="ru-RU" sz="2100" dirty="0">
                          <a:solidFill>
                            <a:schemeClr val="tx1"/>
                          </a:solidFill>
                          <a:latin typeface="Arial"/>
                        </a:rPr>
                        <a:t>бухгалтеры</a:t>
                      </a:r>
                      <a:br>
                        <a:rPr lang="ru-RU" sz="2100" dirty="0">
                          <a:solidFill>
                            <a:schemeClr val="tx1"/>
                          </a:solidFill>
                          <a:latin typeface="Arial"/>
                        </a:rPr>
                      </a:br>
                      <a:r>
                        <a:rPr lang="ru-RU" sz="2100" dirty="0">
                          <a:solidFill>
                            <a:schemeClr val="tx1"/>
                          </a:solidFill>
                          <a:latin typeface="Arial"/>
                        </a:rPr>
                        <a:t>диспетчеры</a:t>
                      </a:r>
                      <a:br>
                        <a:rPr lang="ru-RU" sz="2100" dirty="0">
                          <a:solidFill>
                            <a:schemeClr val="tx1"/>
                          </a:solidFill>
                          <a:latin typeface="Arial"/>
                        </a:rPr>
                      </a:br>
                      <a:r>
                        <a:rPr lang="ru-RU" sz="2100" dirty="0">
                          <a:solidFill>
                            <a:schemeClr val="tx1"/>
                          </a:solidFill>
                          <a:latin typeface="Arial"/>
                        </a:rPr>
                        <a:t>договоры</a:t>
                      </a:r>
                      <a:br>
                        <a:rPr lang="ru-RU" sz="2100" dirty="0">
                          <a:solidFill>
                            <a:schemeClr val="tx1"/>
                          </a:solidFill>
                          <a:latin typeface="Arial"/>
                        </a:rPr>
                      </a:br>
                      <a:r>
                        <a:rPr lang="ru-RU" sz="2100" dirty="0">
                          <a:solidFill>
                            <a:schemeClr val="tx1"/>
                          </a:solidFill>
                          <a:latin typeface="Arial"/>
                        </a:rPr>
                        <a:t>приговоры</a:t>
                      </a:r>
                      <a:br>
                        <a:rPr lang="ru-RU" sz="2100" dirty="0">
                          <a:solidFill>
                            <a:schemeClr val="tx1"/>
                          </a:solidFill>
                          <a:latin typeface="Arial"/>
                        </a:rPr>
                      </a:br>
                      <a:r>
                        <a:rPr lang="ru-RU" sz="2100" dirty="0">
                          <a:solidFill>
                            <a:schemeClr val="tx1"/>
                          </a:solidFill>
                          <a:latin typeface="Arial"/>
                        </a:rPr>
                        <a:t>плейеры</a:t>
                      </a:r>
                      <a:br>
                        <a:rPr lang="ru-RU" sz="2100" dirty="0">
                          <a:solidFill>
                            <a:schemeClr val="tx1"/>
                          </a:solidFill>
                          <a:latin typeface="Arial"/>
                        </a:rPr>
                      </a:br>
                      <a:r>
                        <a:rPr lang="ru-RU" sz="2100" dirty="0">
                          <a:solidFill>
                            <a:schemeClr val="tx1"/>
                          </a:solidFill>
                          <a:latin typeface="Arial"/>
                        </a:rPr>
                        <a:t>драйверы</a:t>
                      </a:r>
                      <a:br>
                        <a:rPr lang="ru-RU" sz="2100" dirty="0">
                          <a:solidFill>
                            <a:schemeClr val="tx1"/>
                          </a:solidFill>
                          <a:latin typeface="Arial"/>
                        </a:rPr>
                      </a:br>
                      <a:r>
                        <a:rPr lang="ru-RU" sz="2100" dirty="0">
                          <a:solidFill>
                            <a:schemeClr val="tx1"/>
                          </a:solidFill>
                          <a:latin typeface="Arial"/>
                        </a:rPr>
                        <a:t>принтеры</a:t>
                      </a:r>
                      <a:br>
                        <a:rPr lang="ru-RU" sz="2100" dirty="0">
                          <a:solidFill>
                            <a:schemeClr val="tx1"/>
                          </a:solidFill>
                          <a:latin typeface="Arial"/>
                        </a:rPr>
                      </a:br>
                      <a:r>
                        <a:rPr lang="ru-RU" sz="2100" dirty="0">
                          <a:solidFill>
                            <a:schemeClr val="tx1"/>
                          </a:solidFill>
                          <a:latin typeface="Arial"/>
                        </a:rPr>
                        <a:t>и т.д.</a:t>
                      </a:r>
                      <a:br>
                        <a:rPr lang="ru-RU" sz="2100" dirty="0">
                          <a:solidFill>
                            <a:schemeClr val="tx1"/>
                          </a:solidFill>
                          <a:latin typeface="Arial"/>
                        </a:rPr>
                      </a:br>
                      <a:r>
                        <a:rPr lang="ru-RU" sz="2100" dirty="0">
                          <a:solidFill>
                            <a:schemeClr val="tx1"/>
                          </a:solidFill>
                          <a:latin typeface="Arial"/>
                        </a:rPr>
                        <a:t/>
                      </a:r>
                      <a:br>
                        <a:rPr lang="ru-RU" sz="2100" dirty="0">
                          <a:solidFill>
                            <a:schemeClr val="tx1"/>
                          </a:solidFill>
                          <a:latin typeface="Arial"/>
                        </a:rPr>
                      </a:br>
                      <a:endParaRPr lang="ru-RU" sz="2100" dirty="0">
                        <a:solidFill>
                          <a:schemeClr val="tx1"/>
                        </a:solidFill>
                        <a:latin typeface="inherit"/>
                      </a:endParaRPr>
                    </a:p>
                  </a:txBody>
                  <a:tcPr marL="42333" marR="42333" marT="37629" marB="37629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100" dirty="0">
                          <a:solidFill>
                            <a:schemeClr val="tx1"/>
                          </a:solidFill>
                          <a:latin typeface="GothaPro"/>
                        </a:rPr>
                        <a:t>директора</a:t>
                      </a:r>
                      <a:r>
                        <a:rPr lang="ru-RU" sz="2100" dirty="0">
                          <a:solidFill>
                            <a:schemeClr val="tx1"/>
                          </a:solidFill>
                          <a:latin typeface="inherit"/>
                        </a:rPr>
                        <a:t/>
                      </a:r>
                      <a:br>
                        <a:rPr lang="ru-RU" sz="2100" dirty="0">
                          <a:solidFill>
                            <a:schemeClr val="tx1"/>
                          </a:solidFill>
                          <a:latin typeface="inherit"/>
                        </a:rPr>
                      </a:br>
                      <a:r>
                        <a:rPr lang="ru-RU" sz="2100" dirty="0">
                          <a:solidFill>
                            <a:schemeClr val="tx1"/>
                          </a:solidFill>
                          <a:latin typeface="Arial"/>
                        </a:rPr>
                        <a:t>профессора</a:t>
                      </a:r>
                      <a:br>
                        <a:rPr lang="ru-RU" sz="2100" dirty="0">
                          <a:solidFill>
                            <a:schemeClr val="tx1"/>
                          </a:solidFill>
                          <a:latin typeface="Arial"/>
                        </a:rPr>
                      </a:br>
                      <a:r>
                        <a:rPr lang="ru-RU" sz="2100" dirty="0">
                          <a:solidFill>
                            <a:schemeClr val="tx1"/>
                          </a:solidFill>
                          <a:latin typeface="Arial"/>
                        </a:rPr>
                        <a:t>инспектора</a:t>
                      </a:r>
                      <a:br>
                        <a:rPr lang="ru-RU" sz="2100" dirty="0">
                          <a:solidFill>
                            <a:schemeClr val="tx1"/>
                          </a:solidFill>
                          <a:latin typeface="Arial"/>
                        </a:rPr>
                      </a:br>
                      <a:r>
                        <a:rPr lang="ru-RU" sz="2100" dirty="0">
                          <a:solidFill>
                            <a:schemeClr val="tx1"/>
                          </a:solidFill>
                          <a:latin typeface="Arial"/>
                        </a:rPr>
                        <a:t>доктора</a:t>
                      </a:r>
                      <a:br>
                        <a:rPr lang="ru-RU" sz="2100" dirty="0">
                          <a:solidFill>
                            <a:schemeClr val="tx1"/>
                          </a:solidFill>
                          <a:latin typeface="Arial"/>
                        </a:rPr>
                      </a:br>
                      <a:r>
                        <a:rPr lang="ru-RU" sz="2100" dirty="0">
                          <a:solidFill>
                            <a:schemeClr val="tx1"/>
                          </a:solidFill>
                          <a:latin typeface="Arial"/>
                        </a:rPr>
                        <a:t>катера</a:t>
                      </a:r>
                      <a:br>
                        <a:rPr lang="ru-RU" sz="2100" dirty="0">
                          <a:solidFill>
                            <a:schemeClr val="tx1"/>
                          </a:solidFill>
                          <a:latin typeface="Arial"/>
                        </a:rPr>
                      </a:br>
                      <a:r>
                        <a:rPr lang="ru-RU" sz="2100" dirty="0">
                          <a:solidFill>
                            <a:schemeClr val="tx1"/>
                          </a:solidFill>
                          <a:latin typeface="Arial"/>
                        </a:rPr>
                        <a:t>ордера</a:t>
                      </a:r>
                      <a:br>
                        <a:rPr lang="ru-RU" sz="2100" dirty="0">
                          <a:solidFill>
                            <a:schemeClr val="tx1"/>
                          </a:solidFill>
                          <a:latin typeface="Arial"/>
                        </a:rPr>
                      </a:br>
                      <a:r>
                        <a:rPr lang="ru-RU" sz="2100" dirty="0">
                          <a:solidFill>
                            <a:schemeClr val="tx1"/>
                          </a:solidFill>
                          <a:latin typeface="Arial"/>
                        </a:rPr>
                        <a:t>тенора</a:t>
                      </a:r>
                      <a:br>
                        <a:rPr lang="ru-RU" sz="2100" dirty="0">
                          <a:solidFill>
                            <a:schemeClr val="tx1"/>
                          </a:solidFill>
                          <a:latin typeface="Arial"/>
                        </a:rPr>
                      </a:br>
                      <a:r>
                        <a:rPr lang="ru-RU" sz="2100" dirty="0">
                          <a:solidFill>
                            <a:schemeClr val="tx1"/>
                          </a:solidFill>
                          <a:latin typeface="Arial"/>
                        </a:rPr>
                        <a:t>фельдшера</a:t>
                      </a:r>
                      <a:br>
                        <a:rPr lang="ru-RU" sz="2100" dirty="0">
                          <a:solidFill>
                            <a:schemeClr val="tx1"/>
                          </a:solidFill>
                          <a:latin typeface="Arial"/>
                        </a:rPr>
                      </a:br>
                      <a:r>
                        <a:rPr lang="ru-RU" sz="2100" dirty="0">
                          <a:solidFill>
                            <a:schemeClr val="tx1"/>
                          </a:solidFill>
                          <a:latin typeface="Arial"/>
                        </a:rPr>
                        <a:t>флюгера</a:t>
                      </a:r>
                      <a:br>
                        <a:rPr lang="ru-RU" sz="2100" dirty="0">
                          <a:solidFill>
                            <a:schemeClr val="tx1"/>
                          </a:solidFill>
                          <a:latin typeface="Arial"/>
                        </a:rPr>
                      </a:br>
                      <a:r>
                        <a:rPr lang="ru-RU" sz="2100" dirty="0">
                          <a:solidFill>
                            <a:schemeClr val="tx1"/>
                          </a:solidFill>
                          <a:latin typeface="Arial"/>
                        </a:rPr>
                        <a:t>хутора</a:t>
                      </a:r>
                      <a:br>
                        <a:rPr lang="ru-RU" sz="2100" dirty="0">
                          <a:solidFill>
                            <a:schemeClr val="tx1"/>
                          </a:solidFill>
                          <a:latin typeface="Arial"/>
                        </a:rPr>
                      </a:br>
                      <a:r>
                        <a:rPr lang="ru-RU" sz="2100" dirty="0">
                          <a:solidFill>
                            <a:schemeClr val="tx1"/>
                          </a:solidFill>
                          <a:latin typeface="Arial"/>
                        </a:rPr>
                        <a:t>шулера</a:t>
                      </a:r>
                      <a:br>
                        <a:rPr lang="ru-RU" sz="2100" dirty="0">
                          <a:solidFill>
                            <a:schemeClr val="tx1"/>
                          </a:solidFill>
                          <a:latin typeface="Arial"/>
                        </a:rPr>
                      </a:br>
                      <a:r>
                        <a:rPr lang="ru-RU" sz="2100" dirty="0">
                          <a:solidFill>
                            <a:schemeClr val="tx1"/>
                          </a:solidFill>
                          <a:latin typeface="Arial"/>
                        </a:rPr>
                        <a:t>буфера</a:t>
                      </a:r>
                      <a:br>
                        <a:rPr lang="ru-RU" sz="2100" dirty="0">
                          <a:solidFill>
                            <a:schemeClr val="tx1"/>
                          </a:solidFill>
                          <a:latin typeface="Arial"/>
                        </a:rPr>
                      </a:br>
                      <a:r>
                        <a:rPr lang="ru-RU" sz="2100" dirty="0">
                          <a:solidFill>
                            <a:schemeClr val="tx1"/>
                          </a:solidFill>
                          <a:latin typeface="Arial"/>
                        </a:rPr>
                        <a:t>веера</a:t>
                      </a:r>
                      <a:br>
                        <a:rPr lang="ru-RU" sz="2100" dirty="0">
                          <a:solidFill>
                            <a:schemeClr val="tx1"/>
                          </a:solidFill>
                          <a:latin typeface="Arial"/>
                        </a:rPr>
                      </a:br>
                      <a:r>
                        <a:rPr lang="ru-RU" sz="2100" dirty="0">
                          <a:solidFill>
                            <a:schemeClr val="tx1"/>
                          </a:solidFill>
                          <a:latin typeface="Arial"/>
                        </a:rPr>
                        <a:t>буера</a:t>
                      </a:r>
                      <a:br>
                        <a:rPr lang="ru-RU" sz="2100" dirty="0">
                          <a:solidFill>
                            <a:schemeClr val="tx1"/>
                          </a:solidFill>
                          <a:latin typeface="Arial"/>
                        </a:rPr>
                      </a:br>
                      <a:r>
                        <a:rPr lang="ru-RU" sz="2100" dirty="0">
                          <a:solidFill>
                            <a:schemeClr val="tx1"/>
                          </a:solidFill>
                          <a:latin typeface="Arial"/>
                        </a:rPr>
                        <a:t>повара</a:t>
                      </a:r>
                      <a:br>
                        <a:rPr lang="ru-RU" sz="2100" dirty="0">
                          <a:solidFill>
                            <a:schemeClr val="tx1"/>
                          </a:solidFill>
                          <a:latin typeface="Arial"/>
                        </a:rPr>
                      </a:br>
                      <a:endParaRPr lang="ru-RU" sz="2100" dirty="0">
                        <a:solidFill>
                          <a:schemeClr val="tx1"/>
                        </a:solidFill>
                        <a:latin typeface="inherit"/>
                      </a:endParaRPr>
                    </a:p>
                  </a:txBody>
                  <a:tcPr marL="42333" marR="42333" marT="37629" marB="37629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-113715"/>
            <a:ext cx="6858000" cy="184665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GothaPro"/>
              </a:rPr>
              <a:t>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GothaPro"/>
              </a:rPr>
              <a:t>Формы имен существительных. Именительный падеж множественного числа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67868" y="1142976"/>
          <a:ext cx="6375842" cy="7143800"/>
        </p:xfrm>
        <a:graphic>
          <a:graphicData uri="http://schemas.openxmlformats.org/drawingml/2006/table">
            <a:tbl>
              <a:tblPr/>
              <a:tblGrid>
                <a:gridCol w="3187921"/>
                <a:gridCol w="3187921"/>
              </a:tblGrid>
              <a:tr h="816436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3700" b="1" dirty="0">
                          <a:latin typeface="inherit"/>
                        </a:rPr>
                        <a:t>Слова на </a:t>
                      </a:r>
                      <a:r>
                        <a:rPr lang="ru-RU" sz="3700" b="1" dirty="0" smtClean="0">
                          <a:latin typeface="inherit"/>
                        </a:rPr>
                        <a:t>–ЛЯ</a:t>
                      </a:r>
                      <a:endParaRPr lang="ru-RU" sz="3700" dirty="0">
                        <a:latin typeface="inherit"/>
                      </a:endParaRPr>
                    </a:p>
                  </a:txBody>
                  <a:tcPr marL="53591" marR="53591" marT="47636" marB="47636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327364">
                <a:tc>
                  <a:txBody>
                    <a:bodyPr/>
                    <a:lstStyle/>
                    <a:p>
                      <a:pPr algn="l" fontAlgn="t"/>
                      <a:r>
                        <a:rPr lang="ru-RU" sz="3700">
                          <a:latin typeface="GothaPro"/>
                        </a:rPr>
                        <a:t>грифели</a:t>
                      </a:r>
                      <a:br>
                        <a:rPr lang="ru-RU" sz="3700">
                          <a:latin typeface="GothaPro"/>
                        </a:rPr>
                      </a:br>
                      <a:r>
                        <a:rPr lang="ru-RU" sz="3700">
                          <a:latin typeface="GothaPro"/>
                        </a:rPr>
                        <a:t>госпитали</a:t>
                      </a:r>
                      <a:br>
                        <a:rPr lang="ru-RU" sz="3700">
                          <a:latin typeface="GothaPro"/>
                        </a:rPr>
                      </a:br>
                      <a:r>
                        <a:rPr lang="ru-RU" sz="3700">
                          <a:latin typeface="GothaPro"/>
                        </a:rPr>
                        <a:t/>
                      </a:r>
                      <a:br>
                        <a:rPr lang="ru-RU" sz="3700">
                          <a:latin typeface="GothaPro"/>
                        </a:rPr>
                      </a:br>
                      <a:endParaRPr lang="ru-RU" sz="3700">
                        <a:latin typeface="inherit"/>
                      </a:endParaRPr>
                    </a:p>
                  </a:txBody>
                  <a:tcPr marL="53591" marR="53591" marT="47636" marB="47636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3700" dirty="0">
                          <a:latin typeface="GothaPro"/>
                        </a:rPr>
                        <a:t>векселя</a:t>
                      </a:r>
                      <a:br>
                        <a:rPr lang="ru-RU" sz="3700" dirty="0">
                          <a:latin typeface="GothaPro"/>
                        </a:rPr>
                      </a:br>
                      <a:r>
                        <a:rPr lang="ru-RU" sz="3700" dirty="0">
                          <a:latin typeface="GothaPro"/>
                        </a:rPr>
                        <a:t>вензеля</a:t>
                      </a:r>
                      <a:br>
                        <a:rPr lang="ru-RU" sz="3700" dirty="0">
                          <a:latin typeface="GothaPro"/>
                        </a:rPr>
                      </a:br>
                      <a:r>
                        <a:rPr lang="ru-RU" sz="3700" dirty="0">
                          <a:latin typeface="GothaPro"/>
                        </a:rPr>
                        <a:t>кителя</a:t>
                      </a:r>
                      <a:br>
                        <a:rPr lang="ru-RU" sz="3700" dirty="0">
                          <a:latin typeface="GothaPro"/>
                        </a:rPr>
                      </a:br>
                      <a:r>
                        <a:rPr lang="ru-RU" sz="3700" dirty="0">
                          <a:latin typeface="GothaPro"/>
                        </a:rPr>
                        <a:t>штабеля</a:t>
                      </a:r>
                      <a:br>
                        <a:rPr lang="ru-RU" sz="3700" dirty="0">
                          <a:latin typeface="GothaPro"/>
                        </a:rPr>
                      </a:br>
                      <a:r>
                        <a:rPr lang="ru-RU" sz="3700" dirty="0">
                          <a:latin typeface="GothaPro"/>
                        </a:rPr>
                        <a:t>штемпеля</a:t>
                      </a:r>
                      <a:br>
                        <a:rPr lang="ru-RU" sz="3700" dirty="0">
                          <a:latin typeface="GothaPro"/>
                        </a:rPr>
                      </a:br>
                      <a:r>
                        <a:rPr lang="ru-RU" sz="3700" dirty="0">
                          <a:latin typeface="GothaPro"/>
                        </a:rPr>
                        <a:t>тополя</a:t>
                      </a:r>
                      <a:br>
                        <a:rPr lang="ru-RU" sz="3700" dirty="0">
                          <a:latin typeface="GothaPro"/>
                        </a:rPr>
                      </a:br>
                      <a:r>
                        <a:rPr lang="ru-RU" sz="3700" dirty="0">
                          <a:latin typeface="GothaPro"/>
                        </a:rPr>
                        <a:t>шомпола</a:t>
                      </a:r>
                      <a:br>
                        <a:rPr lang="ru-RU" sz="3700" dirty="0">
                          <a:latin typeface="GothaPro"/>
                        </a:rPr>
                      </a:br>
                      <a:r>
                        <a:rPr lang="ru-RU" sz="3700" dirty="0">
                          <a:latin typeface="GothaPro"/>
                        </a:rPr>
                        <a:t>колокола</a:t>
                      </a:r>
                      <a:br>
                        <a:rPr lang="ru-RU" sz="3700" dirty="0">
                          <a:latin typeface="GothaPro"/>
                        </a:rPr>
                      </a:br>
                      <a:r>
                        <a:rPr lang="ru-RU" sz="3700" dirty="0">
                          <a:latin typeface="GothaPro"/>
                        </a:rPr>
                        <a:t>купола</a:t>
                      </a:r>
                      <a:br>
                        <a:rPr lang="ru-RU" sz="3700" dirty="0">
                          <a:latin typeface="GothaPro"/>
                        </a:rPr>
                      </a:br>
                      <a:endParaRPr lang="ru-RU" sz="3700" dirty="0">
                        <a:latin typeface="inherit"/>
                      </a:endParaRPr>
                    </a:p>
                  </a:txBody>
                  <a:tcPr marL="53591" marR="53591" marT="47636" marB="47636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90" y="1"/>
          <a:ext cx="6375842" cy="9487282"/>
        </p:xfrm>
        <a:graphic>
          <a:graphicData uri="http://schemas.openxmlformats.org/drawingml/2006/table">
            <a:tbl>
              <a:tblPr/>
              <a:tblGrid>
                <a:gridCol w="3187921"/>
                <a:gridCol w="3187921"/>
              </a:tblGrid>
              <a:tr h="830635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2400" b="1" dirty="0">
                          <a:latin typeface="inherit"/>
                        </a:rPr>
                        <a:t>Остальные слова</a:t>
                      </a:r>
                      <a:br>
                        <a:rPr lang="ru-RU" sz="2400" b="1" dirty="0">
                          <a:latin typeface="inherit"/>
                        </a:rPr>
                      </a:br>
                      <a:endParaRPr lang="ru-RU" sz="2400" b="1" dirty="0">
                        <a:latin typeface="inherit"/>
                      </a:endParaRPr>
                    </a:p>
                  </a:txBody>
                  <a:tcPr marL="39584" marR="39584" marT="35187" marB="35187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656647">
                <a:tc>
                  <a:txBody>
                    <a:bodyPr/>
                    <a:lstStyle/>
                    <a:p>
                      <a:pPr algn="l" fontAlgn="t"/>
                      <a:r>
                        <a:rPr lang="ru-RU" sz="2400" b="1">
                          <a:latin typeface="GothaPro"/>
                        </a:rPr>
                        <a:t>слесари</a:t>
                      </a:r>
                      <a:br>
                        <a:rPr lang="ru-RU" sz="2400" b="1">
                          <a:latin typeface="GothaPro"/>
                        </a:rPr>
                      </a:br>
                      <a:r>
                        <a:rPr lang="ru-RU" sz="2400" b="1">
                          <a:latin typeface="GothaPro"/>
                        </a:rPr>
                        <a:t>токари</a:t>
                      </a:r>
                      <a:br>
                        <a:rPr lang="ru-RU" sz="2400" b="1">
                          <a:latin typeface="GothaPro"/>
                        </a:rPr>
                      </a:br>
                      <a:r>
                        <a:rPr lang="ru-RU" sz="2400" b="1">
                          <a:latin typeface="GothaPro"/>
                        </a:rPr>
                        <a:t>конюхи</a:t>
                      </a:r>
                      <a:br>
                        <a:rPr lang="ru-RU" sz="2400" b="1">
                          <a:latin typeface="GothaPro"/>
                        </a:rPr>
                      </a:br>
                      <a:r>
                        <a:rPr lang="ru-RU" sz="2400" b="1">
                          <a:latin typeface="GothaPro"/>
                        </a:rPr>
                        <a:t>возрасты</a:t>
                      </a:r>
                      <a:br>
                        <a:rPr lang="ru-RU" sz="2400" b="1">
                          <a:latin typeface="GothaPro"/>
                        </a:rPr>
                      </a:br>
                      <a:r>
                        <a:rPr lang="ru-RU" sz="2400" b="1">
                          <a:latin typeface="GothaPro"/>
                        </a:rPr>
                        <a:t>кремы</a:t>
                      </a:r>
                      <a:br>
                        <a:rPr lang="ru-RU" sz="2400" b="1">
                          <a:latin typeface="GothaPro"/>
                        </a:rPr>
                      </a:br>
                      <a:r>
                        <a:rPr lang="ru-RU" sz="2400" b="1">
                          <a:latin typeface="GothaPro"/>
                        </a:rPr>
                        <a:t>супы</a:t>
                      </a:r>
                      <a:br>
                        <a:rPr lang="ru-RU" sz="2400" b="1">
                          <a:latin typeface="GothaPro"/>
                        </a:rPr>
                      </a:br>
                      <a:r>
                        <a:rPr lang="ru-RU" sz="2400" b="1">
                          <a:latin typeface="GothaPro"/>
                        </a:rPr>
                        <a:t>грунты</a:t>
                      </a:r>
                      <a:br>
                        <a:rPr lang="ru-RU" sz="2400" b="1">
                          <a:latin typeface="GothaPro"/>
                        </a:rPr>
                      </a:br>
                      <a:r>
                        <a:rPr lang="ru-RU" sz="2400" b="1">
                          <a:latin typeface="GothaPro"/>
                        </a:rPr>
                        <a:t>лифты</a:t>
                      </a:r>
                      <a:br>
                        <a:rPr lang="ru-RU" sz="2400" b="1">
                          <a:latin typeface="GothaPro"/>
                        </a:rPr>
                      </a:br>
                      <a:r>
                        <a:rPr lang="ru-RU" sz="2400" b="1">
                          <a:latin typeface="GothaPro"/>
                        </a:rPr>
                        <a:t>порты</a:t>
                      </a:r>
                      <a:br>
                        <a:rPr lang="ru-RU" sz="2400" b="1">
                          <a:latin typeface="GothaPro"/>
                        </a:rPr>
                      </a:br>
                      <a:r>
                        <a:rPr lang="ru-RU" sz="2400" b="1">
                          <a:latin typeface="GothaPro"/>
                        </a:rPr>
                        <a:t>склады</a:t>
                      </a:r>
                      <a:br>
                        <a:rPr lang="ru-RU" sz="2400" b="1">
                          <a:latin typeface="GothaPro"/>
                        </a:rPr>
                      </a:br>
                      <a:r>
                        <a:rPr lang="ru-RU" sz="2400" b="1">
                          <a:latin typeface="GothaPro"/>
                        </a:rPr>
                        <a:t>торты</a:t>
                      </a:r>
                      <a:br>
                        <a:rPr lang="ru-RU" sz="2400" b="1">
                          <a:latin typeface="GothaPro"/>
                        </a:rPr>
                      </a:br>
                      <a:r>
                        <a:rPr lang="ru-RU" sz="2400" b="1">
                          <a:latin typeface="GothaPro"/>
                        </a:rPr>
                        <a:t>флоты</a:t>
                      </a:r>
                      <a:br>
                        <a:rPr lang="ru-RU" sz="2400" b="1">
                          <a:latin typeface="GothaPro"/>
                        </a:rPr>
                      </a:br>
                      <a:r>
                        <a:rPr lang="ru-RU" sz="2400" b="1">
                          <a:latin typeface="GothaPro"/>
                        </a:rPr>
                        <a:t>фронты</a:t>
                      </a:r>
                      <a:br>
                        <a:rPr lang="ru-RU" sz="2400" b="1">
                          <a:latin typeface="GothaPro"/>
                        </a:rPr>
                      </a:br>
                      <a:r>
                        <a:rPr lang="ru-RU" sz="2400" b="1">
                          <a:latin typeface="GothaPro"/>
                        </a:rPr>
                        <a:t>штабы</a:t>
                      </a:r>
                      <a:br>
                        <a:rPr lang="ru-RU" sz="2400" b="1">
                          <a:latin typeface="GothaPro"/>
                        </a:rPr>
                      </a:br>
                      <a:r>
                        <a:rPr lang="ru-RU" sz="2400" b="1">
                          <a:latin typeface="GothaPro"/>
                        </a:rPr>
                        <a:t>штурманы</a:t>
                      </a:r>
                      <a:br>
                        <a:rPr lang="ru-RU" sz="2400" b="1">
                          <a:latin typeface="GothaPro"/>
                        </a:rPr>
                      </a:br>
                      <a:r>
                        <a:rPr lang="ru-RU" sz="2400" b="1">
                          <a:latin typeface="GothaPro"/>
                        </a:rPr>
                        <a:t/>
                      </a:r>
                      <a:br>
                        <a:rPr lang="ru-RU" sz="2400" b="1">
                          <a:latin typeface="GothaPro"/>
                        </a:rPr>
                      </a:br>
                      <a:endParaRPr lang="ru-RU" sz="2400" b="1">
                        <a:latin typeface="inherit"/>
                      </a:endParaRPr>
                    </a:p>
                  </a:txBody>
                  <a:tcPr marL="39584" marR="39584" marT="35187" marB="35187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400" b="1" dirty="0">
                          <a:latin typeface="GothaPro"/>
                        </a:rPr>
                        <a:t>адреса</a:t>
                      </a:r>
                      <a:br>
                        <a:rPr lang="ru-RU" sz="2400" b="1" dirty="0">
                          <a:latin typeface="GothaPro"/>
                        </a:rPr>
                      </a:br>
                      <a:r>
                        <a:rPr lang="ru-RU" sz="2400" b="1" dirty="0">
                          <a:latin typeface="GothaPro"/>
                        </a:rPr>
                        <a:t>бока</a:t>
                      </a:r>
                      <a:br>
                        <a:rPr lang="ru-RU" sz="2400" b="1" dirty="0">
                          <a:latin typeface="GothaPro"/>
                        </a:rPr>
                      </a:br>
                      <a:r>
                        <a:rPr lang="ru-RU" sz="2400" b="1" dirty="0">
                          <a:latin typeface="GothaPro"/>
                        </a:rPr>
                        <a:t>борта</a:t>
                      </a:r>
                      <a:br>
                        <a:rPr lang="ru-RU" sz="2400" b="1" dirty="0">
                          <a:latin typeface="GothaPro"/>
                        </a:rPr>
                      </a:br>
                      <a:r>
                        <a:rPr lang="ru-RU" sz="2400" b="1" dirty="0">
                          <a:latin typeface="GothaPro"/>
                        </a:rPr>
                        <a:t>века</a:t>
                      </a:r>
                      <a:br>
                        <a:rPr lang="ru-RU" sz="2400" b="1" dirty="0">
                          <a:latin typeface="GothaPro"/>
                        </a:rPr>
                      </a:br>
                      <a:r>
                        <a:rPr lang="ru-RU" sz="2400" b="1" dirty="0">
                          <a:latin typeface="GothaPro"/>
                        </a:rPr>
                        <a:t>желоба</a:t>
                      </a:r>
                      <a:br>
                        <a:rPr lang="ru-RU" sz="2400" b="1" dirty="0">
                          <a:latin typeface="GothaPro"/>
                        </a:rPr>
                      </a:br>
                      <a:r>
                        <a:rPr lang="ru-RU" sz="2400" b="1" dirty="0">
                          <a:latin typeface="GothaPro"/>
                        </a:rPr>
                        <a:t>жемчуга</a:t>
                      </a:r>
                      <a:br>
                        <a:rPr lang="ru-RU" sz="2400" b="1" dirty="0">
                          <a:latin typeface="GothaPro"/>
                        </a:rPr>
                      </a:br>
                      <a:r>
                        <a:rPr lang="ru-RU" sz="2400" b="1" dirty="0">
                          <a:latin typeface="GothaPro"/>
                        </a:rPr>
                        <a:t>жернова</a:t>
                      </a:r>
                      <a:br>
                        <a:rPr lang="ru-RU" sz="2400" b="1" dirty="0">
                          <a:latin typeface="GothaPro"/>
                        </a:rPr>
                      </a:br>
                      <a:r>
                        <a:rPr lang="ru-RU" sz="2400" b="1" dirty="0">
                          <a:latin typeface="GothaPro"/>
                        </a:rPr>
                        <a:t>края</a:t>
                      </a:r>
                      <a:br>
                        <a:rPr lang="ru-RU" sz="2400" b="1" dirty="0">
                          <a:latin typeface="GothaPro"/>
                        </a:rPr>
                      </a:br>
                      <a:r>
                        <a:rPr lang="ru-RU" sz="2400" b="1" dirty="0">
                          <a:latin typeface="GothaPro"/>
                        </a:rPr>
                        <a:t>кузова</a:t>
                      </a:r>
                      <a:br>
                        <a:rPr lang="ru-RU" sz="2400" b="1" dirty="0">
                          <a:latin typeface="GothaPro"/>
                        </a:rPr>
                      </a:br>
                      <a:r>
                        <a:rPr lang="ru-RU" sz="2400" b="1" dirty="0">
                          <a:latin typeface="GothaPro"/>
                        </a:rPr>
                        <a:t>окорока</a:t>
                      </a:r>
                      <a:br>
                        <a:rPr lang="ru-RU" sz="2400" b="1" dirty="0">
                          <a:latin typeface="GothaPro"/>
                        </a:rPr>
                      </a:br>
                      <a:r>
                        <a:rPr lang="ru-RU" sz="2400" b="1" dirty="0">
                          <a:latin typeface="GothaPro"/>
                        </a:rPr>
                        <a:t>округа</a:t>
                      </a:r>
                      <a:br>
                        <a:rPr lang="ru-RU" sz="2400" b="1" dirty="0">
                          <a:latin typeface="GothaPro"/>
                        </a:rPr>
                      </a:br>
                      <a:r>
                        <a:rPr lang="ru-RU" sz="2400" b="1" dirty="0">
                          <a:latin typeface="GothaPro"/>
                        </a:rPr>
                        <a:t>острова</a:t>
                      </a:r>
                      <a:br>
                        <a:rPr lang="ru-RU" sz="2400" b="1" dirty="0">
                          <a:latin typeface="GothaPro"/>
                        </a:rPr>
                      </a:br>
                      <a:r>
                        <a:rPr lang="ru-RU" sz="2400" b="1" dirty="0">
                          <a:latin typeface="GothaPro"/>
                        </a:rPr>
                        <a:t>отпуска</a:t>
                      </a:r>
                      <a:br>
                        <a:rPr lang="ru-RU" sz="2400" b="1" dirty="0">
                          <a:latin typeface="GothaPro"/>
                        </a:rPr>
                      </a:br>
                      <a:r>
                        <a:rPr lang="ru-RU" sz="2400" b="1" dirty="0">
                          <a:latin typeface="GothaPro"/>
                        </a:rPr>
                        <a:t>паруса</a:t>
                      </a:r>
                      <a:br>
                        <a:rPr lang="ru-RU" sz="2400" b="1" dirty="0">
                          <a:latin typeface="GothaPro"/>
                        </a:rPr>
                      </a:br>
                      <a:r>
                        <a:rPr lang="ru-RU" sz="2400" b="1" dirty="0">
                          <a:latin typeface="GothaPro"/>
                        </a:rPr>
                        <a:t>паспорта</a:t>
                      </a:r>
                      <a:br>
                        <a:rPr lang="ru-RU" sz="2400" b="1" dirty="0">
                          <a:latin typeface="GothaPro"/>
                        </a:rPr>
                      </a:br>
                      <a:r>
                        <a:rPr lang="ru-RU" sz="2400" b="1" dirty="0">
                          <a:latin typeface="GothaPro"/>
                        </a:rPr>
                        <a:t>погреба</a:t>
                      </a:r>
                      <a:br>
                        <a:rPr lang="ru-RU" sz="2400" b="1" dirty="0">
                          <a:latin typeface="GothaPro"/>
                        </a:rPr>
                      </a:br>
                      <a:r>
                        <a:rPr lang="ru-RU" sz="2400" b="1" dirty="0">
                          <a:latin typeface="GothaPro"/>
                        </a:rPr>
                        <a:t>потроха</a:t>
                      </a:r>
                      <a:br>
                        <a:rPr lang="ru-RU" sz="2400" b="1" dirty="0">
                          <a:latin typeface="GothaPro"/>
                        </a:rPr>
                      </a:br>
                      <a:r>
                        <a:rPr lang="ru-RU" sz="2400" b="1" dirty="0">
                          <a:latin typeface="GothaPro"/>
                        </a:rPr>
                        <a:t>снега</a:t>
                      </a:r>
                      <a:br>
                        <a:rPr lang="ru-RU" sz="2400" b="1" dirty="0">
                          <a:latin typeface="GothaPro"/>
                        </a:rPr>
                      </a:br>
                      <a:r>
                        <a:rPr lang="ru-RU" sz="2400" b="1" dirty="0">
                          <a:latin typeface="GothaPro"/>
                        </a:rPr>
                        <a:t>стога</a:t>
                      </a:r>
                      <a:br>
                        <a:rPr lang="ru-RU" sz="2400" b="1" dirty="0">
                          <a:latin typeface="GothaPro"/>
                        </a:rPr>
                      </a:br>
                      <a:r>
                        <a:rPr lang="ru-RU" sz="2400" b="1" dirty="0">
                          <a:latin typeface="GothaPro"/>
                        </a:rPr>
                        <a:t>сорта</a:t>
                      </a:r>
                      <a:br>
                        <a:rPr lang="ru-RU" sz="2400" b="1" dirty="0">
                          <a:latin typeface="GothaPro"/>
                        </a:rPr>
                      </a:br>
                      <a:r>
                        <a:rPr lang="ru-RU" sz="2400" b="1" dirty="0">
                          <a:latin typeface="GothaPro"/>
                        </a:rPr>
                        <a:t>сторожа</a:t>
                      </a:r>
                      <a:br>
                        <a:rPr lang="ru-RU" sz="2400" b="1" dirty="0">
                          <a:latin typeface="GothaPro"/>
                        </a:rPr>
                      </a:br>
                      <a:r>
                        <a:rPr lang="ru-RU" sz="2400" b="1" dirty="0">
                          <a:latin typeface="GothaPro"/>
                        </a:rPr>
                        <a:t>тетерева</a:t>
                      </a:r>
                      <a:br>
                        <a:rPr lang="ru-RU" sz="2400" b="1" dirty="0">
                          <a:latin typeface="GothaPro"/>
                        </a:rPr>
                      </a:br>
                      <a:r>
                        <a:rPr lang="ru-RU" sz="2400" b="1" dirty="0">
                          <a:latin typeface="GothaPro"/>
                        </a:rPr>
                        <a:t>черепа</a:t>
                      </a:r>
                      <a:endParaRPr lang="ru-RU" sz="2400" b="1" dirty="0">
                        <a:latin typeface="inherit"/>
                      </a:endParaRPr>
                    </a:p>
                  </a:txBody>
                  <a:tcPr marL="39584" marR="39584" marT="35187" marB="35187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60712" y="380971"/>
          <a:ext cx="6544030" cy="8539256"/>
        </p:xfrm>
        <a:graphic>
          <a:graphicData uri="http://schemas.openxmlformats.org/drawingml/2006/table">
            <a:tbl>
              <a:tblPr/>
              <a:tblGrid>
                <a:gridCol w="3272015"/>
                <a:gridCol w="3272015"/>
              </a:tblGrid>
              <a:tr h="55002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2000" b="1" dirty="0">
                          <a:latin typeface="inherit"/>
                        </a:rPr>
                        <a:t>Форма зависит от значения</a:t>
                      </a:r>
                    </a:p>
                  </a:txBody>
                  <a:tcPr marL="49161" marR="49161" marT="43699" marB="43699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989229">
                <a:tc>
                  <a:txBody>
                    <a:bodyPr/>
                    <a:lstStyle/>
                    <a:p>
                      <a:pPr fontAlgn="ctr"/>
                      <a:r>
                        <a:rPr lang="ru-RU" sz="2000" b="1" dirty="0">
                          <a:latin typeface="GothaPro"/>
                        </a:rPr>
                        <a:t>адреса (новоселов)</a:t>
                      </a:r>
                      <a:br>
                        <a:rPr lang="ru-RU" sz="2000" b="1" dirty="0">
                          <a:latin typeface="GothaPro"/>
                        </a:rPr>
                      </a:br>
                      <a:r>
                        <a:rPr lang="ru-RU" sz="2000" b="1" dirty="0">
                          <a:latin typeface="GothaPro"/>
                        </a:rPr>
                        <a:t>века (Средние)</a:t>
                      </a:r>
                      <a:br>
                        <a:rPr lang="ru-RU" sz="2000" b="1" dirty="0">
                          <a:latin typeface="GothaPro"/>
                        </a:rPr>
                      </a:br>
                      <a:r>
                        <a:rPr lang="ru-RU" sz="2000" b="1" dirty="0">
                          <a:latin typeface="GothaPro"/>
                        </a:rPr>
                        <a:t>года (мои года)</a:t>
                      </a:r>
                      <a:br>
                        <a:rPr lang="ru-RU" sz="2000" b="1" dirty="0">
                          <a:latin typeface="GothaPro"/>
                        </a:rPr>
                      </a:br>
                      <a:r>
                        <a:rPr lang="ru-RU" sz="2000" b="1" dirty="0">
                          <a:latin typeface="GothaPro"/>
                        </a:rPr>
                        <a:t>колена (выделывать)</a:t>
                      </a:r>
                      <a:br>
                        <a:rPr lang="ru-RU" sz="2000" b="1" dirty="0">
                          <a:latin typeface="GothaPro"/>
                        </a:rPr>
                      </a:br>
                      <a:r>
                        <a:rPr lang="ru-RU" sz="2000" b="1" dirty="0">
                          <a:latin typeface="GothaPro"/>
                        </a:rPr>
                        <a:t>корпуса (танковые)</a:t>
                      </a:r>
                      <a:br>
                        <a:rPr lang="ru-RU" sz="2000" b="1" dirty="0">
                          <a:latin typeface="GothaPro"/>
                        </a:rPr>
                      </a:br>
                      <a:r>
                        <a:rPr lang="ru-RU" sz="2000" b="1" dirty="0">
                          <a:latin typeface="GothaPro"/>
                        </a:rPr>
                        <a:t>кренделя (выделывать)</a:t>
                      </a:r>
                      <a:br>
                        <a:rPr lang="ru-RU" sz="2000" b="1" dirty="0">
                          <a:latin typeface="GothaPro"/>
                        </a:rPr>
                      </a:br>
                      <a:r>
                        <a:rPr lang="ru-RU" sz="2000" b="1" dirty="0">
                          <a:latin typeface="GothaPro"/>
                        </a:rPr>
                        <a:t>меха (одеваться в меха)</a:t>
                      </a:r>
                      <a:br>
                        <a:rPr lang="ru-RU" sz="2000" b="1" dirty="0">
                          <a:latin typeface="GothaPro"/>
                        </a:rPr>
                      </a:br>
                      <a:r>
                        <a:rPr lang="ru-RU" sz="2000" b="1" dirty="0">
                          <a:latin typeface="GothaPro"/>
                        </a:rPr>
                        <a:t>мужья (прочить в мужья)</a:t>
                      </a:r>
                      <a:br>
                        <a:rPr lang="ru-RU" sz="2000" b="1" dirty="0">
                          <a:latin typeface="GothaPro"/>
                        </a:rPr>
                      </a:br>
                      <a:r>
                        <a:rPr lang="ru-RU" sz="2000" b="1" dirty="0">
                          <a:latin typeface="GothaPro"/>
                        </a:rPr>
                        <a:t>образа (святых)</a:t>
                      </a:r>
                      <a:br>
                        <a:rPr lang="ru-RU" sz="2000" b="1" dirty="0">
                          <a:latin typeface="GothaPro"/>
                        </a:rPr>
                      </a:br>
                      <a:r>
                        <a:rPr lang="ru-RU" sz="2000" b="1" dirty="0">
                          <a:latin typeface="GothaPro"/>
                        </a:rPr>
                        <a:t>ордена (на груди)</a:t>
                      </a:r>
                      <a:br>
                        <a:rPr lang="ru-RU" sz="2000" b="1" dirty="0">
                          <a:latin typeface="GothaPro"/>
                        </a:rPr>
                      </a:br>
                      <a:r>
                        <a:rPr lang="ru-RU" sz="2000" b="1" dirty="0">
                          <a:latin typeface="GothaPro"/>
                        </a:rPr>
                        <a:t>пропуска (временные)</a:t>
                      </a:r>
                      <a:br>
                        <a:rPr lang="ru-RU" sz="2000" b="1" dirty="0">
                          <a:latin typeface="GothaPro"/>
                        </a:rPr>
                      </a:br>
                      <a:r>
                        <a:rPr lang="ru-RU" sz="2000" b="1" dirty="0">
                          <a:latin typeface="GothaPro"/>
                        </a:rPr>
                        <a:t>рода (войск)</a:t>
                      </a:r>
                      <a:br>
                        <a:rPr lang="ru-RU" sz="2000" b="1" dirty="0">
                          <a:latin typeface="GothaPro"/>
                        </a:rPr>
                      </a:br>
                      <a:r>
                        <a:rPr lang="ru-RU" sz="2000" b="1" dirty="0">
                          <a:latin typeface="GothaPro"/>
                        </a:rPr>
                        <a:t>счета (оплатить) </a:t>
                      </a:r>
                      <a:br>
                        <a:rPr lang="ru-RU" sz="2000" b="1" dirty="0">
                          <a:latin typeface="GothaPro"/>
                        </a:rPr>
                      </a:br>
                      <a:r>
                        <a:rPr lang="ru-RU" sz="2000" b="1" dirty="0">
                          <a:latin typeface="GothaPro"/>
                        </a:rPr>
                        <a:t>сыновья (и дочери)</a:t>
                      </a:r>
                      <a:br>
                        <a:rPr lang="ru-RU" sz="2000" b="1" dirty="0">
                          <a:latin typeface="GothaPro"/>
                        </a:rPr>
                      </a:br>
                      <a:r>
                        <a:rPr lang="ru-RU" sz="2000" b="1" dirty="0">
                          <a:latin typeface="GothaPro"/>
                        </a:rPr>
                        <a:t>тона (светлые)</a:t>
                      </a:r>
                      <a:br>
                        <a:rPr lang="ru-RU" sz="2000" b="1" dirty="0">
                          <a:latin typeface="GothaPro"/>
                        </a:rPr>
                      </a:br>
                      <a:r>
                        <a:rPr lang="ru-RU" sz="2000" b="1" dirty="0">
                          <a:latin typeface="GothaPro"/>
                        </a:rPr>
                        <a:t>учителя (профессия, в школе)</a:t>
                      </a:r>
                      <a:br>
                        <a:rPr lang="ru-RU" sz="2000" b="1" dirty="0">
                          <a:latin typeface="GothaPro"/>
                        </a:rPr>
                      </a:br>
                      <a:r>
                        <a:rPr lang="ru-RU" sz="2000" b="1" dirty="0">
                          <a:latin typeface="GothaPro"/>
                        </a:rPr>
                        <a:t>хлеба (яровые)</a:t>
                      </a:r>
                      <a:br>
                        <a:rPr lang="ru-RU" sz="2000" b="1" dirty="0">
                          <a:latin typeface="GothaPro"/>
                        </a:rPr>
                      </a:br>
                      <a:r>
                        <a:rPr lang="ru-RU" sz="2000" b="1" dirty="0">
                          <a:latin typeface="GothaPro"/>
                        </a:rPr>
                        <a:t/>
                      </a:r>
                      <a:br>
                        <a:rPr lang="ru-RU" sz="2000" b="1" dirty="0">
                          <a:latin typeface="GothaPro"/>
                        </a:rPr>
                      </a:br>
                      <a:endParaRPr lang="ru-RU" sz="2000" b="1" dirty="0">
                        <a:latin typeface="inherit"/>
                      </a:endParaRPr>
                    </a:p>
                  </a:txBody>
                  <a:tcPr marL="49161" marR="49161" marT="43699" marB="43699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ru-RU" sz="2000" b="1" dirty="0">
                          <a:latin typeface="GothaPro"/>
                        </a:rPr>
                        <a:t>адресы (поздравительные)</a:t>
                      </a:r>
                      <a:br>
                        <a:rPr lang="ru-RU" sz="2000" b="1" dirty="0">
                          <a:latin typeface="GothaPro"/>
                        </a:rPr>
                      </a:br>
                      <a:r>
                        <a:rPr lang="ru-RU" sz="2000" b="1" dirty="0">
                          <a:latin typeface="GothaPro"/>
                        </a:rPr>
                        <a:t>веки (на веки вечные)</a:t>
                      </a:r>
                      <a:br>
                        <a:rPr lang="ru-RU" sz="2000" b="1" dirty="0">
                          <a:latin typeface="GothaPro"/>
                        </a:rPr>
                      </a:br>
                      <a:r>
                        <a:rPr lang="ru-RU" sz="2000" b="1" dirty="0">
                          <a:latin typeface="GothaPro"/>
                        </a:rPr>
                        <a:t>годы (войны, девяностые)</a:t>
                      </a:r>
                      <a:br>
                        <a:rPr lang="ru-RU" sz="2000" b="1" dirty="0">
                          <a:latin typeface="GothaPro"/>
                        </a:rPr>
                      </a:br>
                      <a:r>
                        <a:rPr lang="ru-RU" sz="2000" b="1" dirty="0">
                          <a:latin typeface="GothaPro"/>
                        </a:rPr>
                        <a:t>колени (больные)</a:t>
                      </a:r>
                      <a:br>
                        <a:rPr lang="ru-RU" sz="2000" b="1" dirty="0">
                          <a:latin typeface="GothaPro"/>
                        </a:rPr>
                      </a:br>
                      <a:r>
                        <a:rPr lang="ru-RU" sz="2000" b="1" dirty="0">
                          <a:latin typeface="GothaPro"/>
                        </a:rPr>
                        <a:t>корпусы (часов)</a:t>
                      </a:r>
                      <a:br>
                        <a:rPr lang="ru-RU" sz="2000" b="1" dirty="0">
                          <a:latin typeface="GothaPro"/>
                        </a:rPr>
                      </a:br>
                      <a:r>
                        <a:rPr lang="ru-RU" sz="2000" b="1" dirty="0">
                          <a:latin typeface="GothaPro"/>
                        </a:rPr>
                        <a:t>крендели (вкусные)</a:t>
                      </a:r>
                      <a:br>
                        <a:rPr lang="ru-RU" sz="2000" b="1" dirty="0">
                          <a:latin typeface="GothaPro"/>
                        </a:rPr>
                      </a:br>
                      <a:r>
                        <a:rPr lang="ru-RU" sz="2000" b="1" dirty="0">
                          <a:latin typeface="GothaPro"/>
                        </a:rPr>
                        <a:t>мехи (кузнечные)</a:t>
                      </a:r>
                      <a:br>
                        <a:rPr lang="ru-RU" sz="2000" b="1" dirty="0">
                          <a:latin typeface="GothaPro"/>
                        </a:rPr>
                      </a:br>
                      <a:r>
                        <a:rPr lang="ru-RU" sz="2000" b="1" dirty="0">
                          <a:latin typeface="GothaPro"/>
                        </a:rPr>
                        <a:t>мужи (Отечества, ученые)</a:t>
                      </a:r>
                      <a:br>
                        <a:rPr lang="ru-RU" sz="2000" b="1" dirty="0">
                          <a:latin typeface="GothaPro"/>
                        </a:rPr>
                      </a:br>
                      <a:r>
                        <a:rPr lang="ru-RU" sz="2000" b="1" dirty="0">
                          <a:latin typeface="GothaPro"/>
                        </a:rPr>
                        <a:t>образы (литературные)</a:t>
                      </a:r>
                      <a:br>
                        <a:rPr lang="ru-RU" sz="2000" b="1" dirty="0">
                          <a:latin typeface="GothaPro"/>
                        </a:rPr>
                      </a:br>
                      <a:r>
                        <a:rPr lang="ru-RU" sz="2000" b="1" dirty="0">
                          <a:latin typeface="GothaPro"/>
                        </a:rPr>
                        <a:t>ордены (Тевтонский) </a:t>
                      </a:r>
                      <a:br>
                        <a:rPr lang="ru-RU" sz="2000" b="1" dirty="0">
                          <a:latin typeface="GothaPro"/>
                        </a:rPr>
                      </a:br>
                      <a:r>
                        <a:rPr lang="ru-RU" sz="2000" b="1" dirty="0">
                          <a:latin typeface="GothaPro"/>
                        </a:rPr>
                        <a:t>пропуски (занятий)</a:t>
                      </a:r>
                      <a:br>
                        <a:rPr lang="ru-RU" sz="2000" b="1" dirty="0">
                          <a:latin typeface="GothaPro"/>
                        </a:rPr>
                      </a:br>
                      <a:r>
                        <a:rPr lang="ru-RU" sz="2000" b="1" dirty="0">
                          <a:latin typeface="GothaPro"/>
                        </a:rPr>
                        <a:t>роды (и виды, древние)</a:t>
                      </a:r>
                      <a:br>
                        <a:rPr lang="ru-RU" sz="2000" b="1" dirty="0">
                          <a:latin typeface="GothaPro"/>
                        </a:rPr>
                      </a:br>
                      <a:r>
                        <a:rPr lang="ru-RU" sz="2000" b="1" dirty="0">
                          <a:latin typeface="GothaPro"/>
                        </a:rPr>
                        <a:t>счеты (свести)</a:t>
                      </a:r>
                      <a:br>
                        <a:rPr lang="ru-RU" sz="2000" b="1" dirty="0">
                          <a:latin typeface="GothaPro"/>
                        </a:rPr>
                      </a:br>
                      <a:r>
                        <a:rPr lang="ru-RU" sz="2000" b="1" dirty="0">
                          <a:latin typeface="GothaPro"/>
                        </a:rPr>
                        <a:t>сыны (Отечества)</a:t>
                      </a:r>
                      <a:br>
                        <a:rPr lang="ru-RU" sz="2000" b="1" dirty="0">
                          <a:latin typeface="GothaPro"/>
                        </a:rPr>
                      </a:br>
                      <a:r>
                        <a:rPr lang="ru-RU" sz="2000" b="1" dirty="0">
                          <a:latin typeface="GothaPro"/>
                        </a:rPr>
                        <a:t>тоны (сердца)</a:t>
                      </a:r>
                      <a:br>
                        <a:rPr lang="ru-RU" sz="2000" b="1" dirty="0">
                          <a:latin typeface="GothaPro"/>
                        </a:rPr>
                      </a:br>
                      <a:r>
                        <a:rPr lang="ru-RU" sz="2000" b="1" dirty="0">
                          <a:latin typeface="GothaPro"/>
                        </a:rPr>
                        <a:t>учители (не профессия,</a:t>
                      </a:r>
                      <a:br>
                        <a:rPr lang="ru-RU" sz="2000" b="1" dirty="0">
                          <a:latin typeface="GothaPro"/>
                        </a:rPr>
                      </a:br>
                      <a:r>
                        <a:rPr lang="ru-RU" sz="2000" b="1" dirty="0">
                          <a:latin typeface="GothaPro"/>
                        </a:rPr>
                        <a:t>великие учители человечества,</a:t>
                      </a:r>
                      <a:br>
                        <a:rPr lang="ru-RU" sz="2000" b="1" dirty="0">
                          <a:latin typeface="GothaPro"/>
                        </a:rPr>
                      </a:br>
                      <a:r>
                        <a:rPr lang="ru-RU" sz="2000" b="1" dirty="0">
                          <a:latin typeface="GothaPro"/>
                        </a:rPr>
                        <a:t>хлебы (печь формовые)</a:t>
                      </a:r>
                      <a:br>
                        <a:rPr lang="ru-RU" sz="2000" b="1" dirty="0">
                          <a:latin typeface="GothaPro"/>
                        </a:rPr>
                      </a:br>
                      <a:endParaRPr lang="ru-RU" sz="2000" b="1" dirty="0">
                        <a:latin typeface="inherit"/>
                      </a:endParaRPr>
                    </a:p>
                  </a:txBody>
                  <a:tcPr marL="49161" marR="49161" marT="43699" marB="43699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60712" y="1619231"/>
          <a:ext cx="6536578" cy="7653868"/>
        </p:xfrm>
        <a:graphic>
          <a:graphicData uri="http://schemas.openxmlformats.org/drawingml/2006/table">
            <a:tbl>
              <a:tblPr/>
              <a:tblGrid>
                <a:gridCol w="3268289"/>
                <a:gridCol w="3268289"/>
              </a:tblGrid>
              <a:tr h="81618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dirty="0">
                          <a:latin typeface="GothaPro"/>
                        </a:rPr>
                        <a:t>ОВ, ЕВ</a:t>
                      </a:r>
                      <a:r>
                        <a:rPr lang="ru-RU" sz="2400" b="1" dirty="0">
                          <a:latin typeface="Arial"/>
                        </a:rPr>
                        <a:t/>
                      </a:r>
                      <a:br>
                        <a:rPr lang="ru-RU" sz="2400" b="1" dirty="0">
                          <a:latin typeface="Arial"/>
                        </a:rPr>
                      </a:br>
                      <a:endParaRPr lang="ru-RU" sz="2400" b="1" dirty="0">
                        <a:latin typeface="inherit"/>
                      </a:endParaRPr>
                    </a:p>
                  </a:txBody>
                  <a:tcPr marL="47625" marR="47625" marT="42333" marB="42333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dirty="0">
                          <a:latin typeface="GothaPro"/>
                        </a:rPr>
                        <a:t>Нулевое окончание</a:t>
                      </a:r>
                      <a:r>
                        <a:rPr lang="ru-RU" sz="2400" b="1" dirty="0">
                          <a:latin typeface="inherit"/>
                        </a:rPr>
                        <a:t/>
                      </a:r>
                      <a:br>
                        <a:rPr lang="ru-RU" sz="2400" b="1" dirty="0">
                          <a:latin typeface="inherit"/>
                        </a:rPr>
                      </a:br>
                      <a:endParaRPr lang="ru-RU" sz="2400" b="1" dirty="0">
                        <a:latin typeface="inherit"/>
                      </a:endParaRPr>
                    </a:p>
                  </a:txBody>
                  <a:tcPr marL="47625" marR="47625" marT="42333" marB="42333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6187">
                <a:tc gridSpan="2">
                  <a:txBody>
                    <a:bodyPr/>
                    <a:lstStyle/>
                    <a:p>
                      <a:pPr algn="ctr" fontAlgn="base"/>
                      <a:r>
                        <a:rPr lang="ru-RU" sz="2400" b="1" dirty="0">
                          <a:latin typeface="GothaPro"/>
                        </a:rPr>
                        <a:t>Растительный мир</a:t>
                      </a:r>
                      <a:r>
                        <a:rPr lang="ru-RU" sz="2400" b="1" dirty="0">
                          <a:latin typeface="inherit"/>
                        </a:rPr>
                        <a:t/>
                      </a:r>
                      <a:br>
                        <a:rPr lang="ru-RU" sz="2400" b="1" dirty="0">
                          <a:latin typeface="inherit"/>
                        </a:rPr>
                      </a:br>
                      <a:endParaRPr lang="ru-RU" sz="2400" b="1" dirty="0">
                        <a:latin typeface="inherit"/>
                      </a:endParaRPr>
                    </a:p>
                  </a:txBody>
                  <a:tcPr marL="47625" marR="47625" marT="42333" marB="42333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1618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>
                          <a:latin typeface="GothaPro"/>
                        </a:rPr>
                        <a:t>Всё на –ов</a:t>
                      </a:r>
                      <a:r>
                        <a:rPr lang="ru-RU" sz="2400" b="1">
                          <a:latin typeface="Arial"/>
                        </a:rPr>
                        <a:t/>
                      </a:r>
                      <a:br>
                        <a:rPr lang="ru-RU" sz="2400" b="1">
                          <a:latin typeface="Arial"/>
                        </a:rPr>
                      </a:br>
                      <a:endParaRPr lang="ru-RU" sz="2400" b="1">
                        <a:latin typeface="inherit"/>
                      </a:endParaRPr>
                    </a:p>
                  </a:txBody>
                  <a:tcPr marL="47625" marR="47625" marT="42333" marB="42333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dirty="0">
                          <a:latin typeface="GothaPro"/>
                        </a:rPr>
                        <a:t>Исключения</a:t>
                      </a:r>
                      <a:r>
                        <a:rPr lang="ru-RU" sz="2400" b="1" dirty="0">
                          <a:latin typeface="inherit"/>
                        </a:rPr>
                        <a:t/>
                      </a:r>
                      <a:br>
                        <a:rPr lang="ru-RU" sz="2400" b="1" dirty="0">
                          <a:latin typeface="inherit"/>
                        </a:rPr>
                      </a:br>
                      <a:endParaRPr lang="ru-RU" sz="2400" b="1" dirty="0">
                        <a:latin typeface="inherit"/>
                      </a:endParaRPr>
                    </a:p>
                  </a:txBody>
                  <a:tcPr marL="47625" marR="47625" marT="42333" marB="42333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205307">
                <a:tc>
                  <a:txBody>
                    <a:bodyPr/>
                    <a:lstStyle/>
                    <a:p>
                      <a:pPr fontAlgn="ctr"/>
                      <a:r>
                        <a:rPr lang="ru-RU" sz="2400" b="1">
                          <a:latin typeface="GothaPro"/>
                        </a:rPr>
                        <a:t>апельсинов</a:t>
                      </a:r>
                      <a:br>
                        <a:rPr lang="ru-RU" sz="2400" b="1">
                          <a:latin typeface="GothaPro"/>
                        </a:rPr>
                      </a:br>
                      <a:r>
                        <a:rPr lang="ru-RU" sz="2400" b="1">
                          <a:latin typeface="GothaPro"/>
                        </a:rPr>
                        <a:t>бананов</a:t>
                      </a:r>
                      <a:br>
                        <a:rPr lang="ru-RU" sz="2400" b="1">
                          <a:latin typeface="GothaPro"/>
                        </a:rPr>
                      </a:br>
                      <a:r>
                        <a:rPr lang="ru-RU" sz="2400" b="1">
                          <a:latin typeface="GothaPro"/>
                        </a:rPr>
                        <a:t>огурцов</a:t>
                      </a:r>
                      <a:br>
                        <a:rPr lang="ru-RU" sz="2400" b="1">
                          <a:latin typeface="GothaPro"/>
                        </a:rPr>
                      </a:br>
                      <a:r>
                        <a:rPr lang="ru-RU" sz="2400" b="1">
                          <a:latin typeface="GothaPro"/>
                        </a:rPr>
                        <a:t>бананов</a:t>
                      </a:r>
                      <a:br>
                        <a:rPr lang="ru-RU" sz="2400" b="1">
                          <a:latin typeface="GothaPro"/>
                        </a:rPr>
                      </a:br>
                      <a:r>
                        <a:rPr lang="ru-RU" sz="2400" b="1">
                          <a:latin typeface="GothaPro"/>
                        </a:rPr>
                        <a:t>томатов</a:t>
                      </a:r>
                      <a:br>
                        <a:rPr lang="ru-RU" sz="2400" b="1">
                          <a:latin typeface="GothaPro"/>
                        </a:rPr>
                      </a:br>
                      <a:r>
                        <a:rPr lang="ru-RU" sz="2400" b="1">
                          <a:latin typeface="GothaPro"/>
                        </a:rPr>
                        <a:t>помидоров</a:t>
                      </a:r>
                      <a:br>
                        <a:rPr lang="ru-RU" sz="2400" b="1">
                          <a:latin typeface="GothaPro"/>
                        </a:rPr>
                      </a:br>
                      <a:r>
                        <a:rPr lang="ru-RU" sz="2400" b="1">
                          <a:latin typeface="GothaPro"/>
                        </a:rPr>
                        <a:t>гранатов</a:t>
                      </a:r>
                      <a:br>
                        <a:rPr lang="ru-RU" sz="2400" b="1">
                          <a:latin typeface="GothaPro"/>
                        </a:rPr>
                      </a:br>
                      <a:r>
                        <a:rPr lang="ru-RU" sz="2400" b="1">
                          <a:latin typeface="GothaPro"/>
                        </a:rPr>
                        <a:t>абрикосов</a:t>
                      </a:r>
                      <a:br>
                        <a:rPr lang="ru-RU" sz="2400" b="1">
                          <a:latin typeface="GothaPro"/>
                        </a:rPr>
                      </a:br>
                      <a:r>
                        <a:rPr lang="ru-RU" sz="2400" b="1">
                          <a:latin typeface="GothaPro"/>
                        </a:rPr>
                        <a:t>ананасов</a:t>
                      </a:r>
                      <a:br>
                        <a:rPr lang="ru-RU" sz="2400" b="1">
                          <a:latin typeface="GothaPro"/>
                        </a:rPr>
                      </a:br>
                      <a:r>
                        <a:rPr lang="ru-RU" sz="2400" b="1">
                          <a:latin typeface="GothaPro"/>
                        </a:rPr>
                        <a:t>лимонов</a:t>
                      </a:r>
                      <a:br>
                        <a:rPr lang="ru-RU" sz="2400" b="1">
                          <a:latin typeface="GothaPro"/>
                        </a:rPr>
                      </a:br>
                      <a:r>
                        <a:rPr lang="ru-RU" sz="2400" b="1">
                          <a:latin typeface="GothaPro"/>
                        </a:rPr>
                        <a:t>мандаринов</a:t>
                      </a:r>
                      <a:br>
                        <a:rPr lang="ru-RU" sz="2400" b="1">
                          <a:latin typeface="GothaPro"/>
                        </a:rPr>
                      </a:br>
                      <a:r>
                        <a:rPr lang="ru-RU" sz="2400" b="1">
                          <a:latin typeface="GothaPro"/>
                        </a:rPr>
                        <a:t>баклажанов</a:t>
                      </a:r>
                      <a:br>
                        <a:rPr lang="ru-RU" sz="2400" b="1">
                          <a:latin typeface="GothaPro"/>
                        </a:rPr>
                      </a:br>
                      <a:r>
                        <a:rPr lang="ru-RU" sz="2400" b="1">
                          <a:latin typeface="GothaPro"/>
                        </a:rPr>
                        <a:t/>
                      </a:r>
                      <a:br>
                        <a:rPr lang="ru-RU" sz="2400" b="1">
                          <a:latin typeface="GothaPro"/>
                        </a:rPr>
                      </a:br>
                      <a:endParaRPr lang="ru-RU" sz="2400" b="1">
                        <a:latin typeface="inherit"/>
                      </a:endParaRPr>
                    </a:p>
                  </a:txBody>
                  <a:tcPr marL="47625" marR="47625" marT="42333" marB="42333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400" b="1" dirty="0">
                          <a:latin typeface="GothaPro"/>
                        </a:rPr>
                        <a:t>яблок</a:t>
                      </a:r>
                      <a:br>
                        <a:rPr lang="ru-RU" sz="2400" b="1" dirty="0">
                          <a:latin typeface="GothaPro"/>
                        </a:rPr>
                      </a:br>
                      <a:r>
                        <a:rPr lang="ru-RU" sz="2400" b="1" dirty="0">
                          <a:latin typeface="GothaPro"/>
                        </a:rPr>
                        <a:t>груш</a:t>
                      </a:r>
                      <a:br>
                        <a:rPr lang="ru-RU" sz="2400" b="1" dirty="0">
                          <a:latin typeface="GothaPro"/>
                        </a:rPr>
                      </a:br>
                      <a:r>
                        <a:rPr lang="ru-RU" sz="2400" b="1" dirty="0">
                          <a:latin typeface="GothaPro"/>
                        </a:rPr>
                        <a:t>слив</a:t>
                      </a:r>
                      <a:br>
                        <a:rPr lang="ru-RU" sz="2400" b="1" dirty="0">
                          <a:latin typeface="GothaPro"/>
                        </a:rPr>
                      </a:br>
                      <a:r>
                        <a:rPr lang="ru-RU" sz="2400" b="1" dirty="0">
                          <a:latin typeface="GothaPro"/>
                        </a:rPr>
                        <a:t>дынь</a:t>
                      </a:r>
                      <a:br>
                        <a:rPr lang="ru-RU" sz="2400" b="1" dirty="0">
                          <a:latin typeface="GothaPro"/>
                        </a:rPr>
                      </a:br>
                      <a:endParaRPr lang="ru-RU" sz="2400" b="1" dirty="0">
                        <a:latin typeface="inherit"/>
                      </a:endParaRPr>
                    </a:p>
                  </a:txBody>
                  <a:tcPr marL="47625" marR="47625" marT="42333" marB="42333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137282"/>
            <a:ext cx="6858000" cy="11541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GothaPro"/>
              </a:rPr>
              <a:t> Формы имен существительных. Родительный падеж множественного числа.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60712" y="285720"/>
          <a:ext cx="6536578" cy="8791014"/>
        </p:xfrm>
        <a:graphic>
          <a:graphicData uri="http://schemas.openxmlformats.org/drawingml/2006/table">
            <a:tbl>
              <a:tblPr/>
              <a:tblGrid>
                <a:gridCol w="3268289"/>
                <a:gridCol w="3268289"/>
              </a:tblGrid>
              <a:tr h="1111259">
                <a:tc gridSpan="2">
                  <a:txBody>
                    <a:bodyPr/>
                    <a:lstStyle/>
                    <a:p>
                      <a:pPr algn="ctr" fontAlgn="base"/>
                      <a:r>
                        <a:rPr lang="ru-RU" sz="2700" b="1" dirty="0">
                          <a:latin typeface="inherit"/>
                        </a:rPr>
                        <a:t>Названия национальностей</a:t>
                      </a:r>
                      <a:r>
                        <a:rPr lang="ru-RU" sz="2700" b="1" dirty="0">
                          <a:latin typeface="Arial"/>
                        </a:rPr>
                        <a:t/>
                      </a:r>
                      <a:br>
                        <a:rPr lang="ru-RU" sz="2700" b="1" dirty="0">
                          <a:latin typeface="Arial"/>
                        </a:rPr>
                      </a:br>
                      <a:endParaRPr lang="ru-RU" sz="2700" b="1" dirty="0">
                        <a:latin typeface="inherit"/>
                      </a:endParaRPr>
                    </a:p>
                  </a:txBody>
                  <a:tcPr marL="53591" marR="53591" marT="47636" marB="47636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11259">
                <a:tc>
                  <a:txBody>
                    <a:bodyPr/>
                    <a:lstStyle/>
                    <a:p>
                      <a:pPr fontAlgn="t"/>
                      <a:r>
                        <a:rPr lang="ru-RU" sz="2700" b="1">
                          <a:latin typeface="GothaPro"/>
                        </a:rPr>
                        <a:t>Остальные окончания</a:t>
                      </a:r>
                      <a:r>
                        <a:rPr lang="ru-RU" sz="2700" b="1">
                          <a:latin typeface="Arial"/>
                        </a:rPr>
                        <a:t/>
                      </a:r>
                      <a:br>
                        <a:rPr lang="ru-RU" sz="2700" b="1">
                          <a:latin typeface="Arial"/>
                        </a:rPr>
                      </a:br>
                      <a:endParaRPr lang="ru-RU" sz="2700" b="1">
                        <a:latin typeface="inherit"/>
                      </a:endParaRPr>
                    </a:p>
                  </a:txBody>
                  <a:tcPr marL="53591" marR="53591" marT="47636" marB="47636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700" b="1" dirty="0">
                          <a:latin typeface="GothaPro"/>
                        </a:rPr>
                        <a:t>Слова на –</a:t>
                      </a:r>
                      <a:r>
                        <a:rPr lang="ru-RU" sz="2700" b="1" dirty="0" err="1">
                          <a:latin typeface="GothaPro"/>
                        </a:rPr>
                        <a:t>н,-р</a:t>
                      </a:r>
                      <a:r>
                        <a:rPr lang="ru-RU" sz="2700" b="1" dirty="0">
                          <a:latin typeface="inherit"/>
                        </a:rPr>
                        <a:t/>
                      </a:r>
                      <a:br>
                        <a:rPr lang="ru-RU" sz="2700" b="1" dirty="0">
                          <a:latin typeface="inherit"/>
                        </a:rPr>
                      </a:br>
                      <a:endParaRPr lang="ru-RU" sz="2700" b="1" dirty="0">
                        <a:latin typeface="inherit"/>
                      </a:endParaRPr>
                    </a:p>
                  </a:txBody>
                  <a:tcPr marL="53591" marR="53591" marT="47636" marB="47636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350043">
                <a:tc>
                  <a:txBody>
                    <a:bodyPr/>
                    <a:lstStyle/>
                    <a:p>
                      <a:pPr fontAlgn="t"/>
                      <a:r>
                        <a:rPr lang="ru-RU" sz="2700" b="1" dirty="0">
                          <a:latin typeface="GothaPro"/>
                        </a:rPr>
                        <a:t>казахов</a:t>
                      </a:r>
                      <a:br>
                        <a:rPr lang="ru-RU" sz="2700" b="1" dirty="0">
                          <a:latin typeface="GothaPro"/>
                        </a:rPr>
                      </a:br>
                      <a:r>
                        <a:rPr lang="ru-RU" sz="2700" b="1" dirty="0">
                          <a:latin typeface="GothaPro"/>
                        </a:rPr>
                        <a:t>калмыков</a:t>
                      </a:r>
                      <a:br>
                        <a:rPr lang="ru-RU" sz="2700" b="1" dirty="0">
                          <a:latin typeface="GothaPro"/>
                        </a:rPr>
                      </a:br>
                      <a:r>
                        <a:rPr lang="ru-RU" sz="2700" b="1" dirty="0">
                          <a:latin typeface="GothaPro"/>
                        </a:rPr>
                        <a:t>киргизов</a:t>
                      </a:r>
                      <a:br>
                        <a:rPr lang="ru-RU" sz="2700" b="1" dirty="0">
                          <a:latin typeface="GothaPro"/>
                        </a:rPr>
                      </a:br>
                      <a:r>
                        <a:rPr lang="ru-RU" sz="2700" b="1" dirty="0">
                          <a:latin typeface="GothaPro"/>
                        </a:rPr>
                        <a:t>монголов</a:t>
                      </a:r>
                      <a:br>
                        <a:rPr lang="ru-RU" sz="2700" b="1" dirty="0">
                          <a:latin typeface="GothaPro"/>
                        </a:rPr>
                      </a:br>
                      <a:r>
                        <a:rPr lang="ru-RU" sz="2700" b="1" dirty="0">
                          <a:latin typeface="GothaPro"/>
                        </a:rPr>
                        <a:t>семитов</a:t>
                      </a:r>
                      <a:br>
                        <a:rPr lang="ru-RU" sz="2700" b="1" dirty="0">
                          <a:latin typeface="GothaPro"/>
                        </a:rPr>
                      </a:br>
                      <a:r>
                        <a:rPr lang="ru-RU" sz="2700" b="1" dirty="0">
                          <a:latin typeface="GothaPro"/>
                        </a:rPr>
                        <a:t>таджиков</a:t>
                      </a:r>
                      <a:br>
                        <a:rPr lang="ru-RU" sz="2700" b="1" dirty="0">
                          <a:latin typeface="GothaPro"/>
                        </a:rPr>
                      </a:br>
                      <a:r>
                        <a:rPr lang="ru-RU" sz="2700" b="1" dirty="0">
                          <a:latin typeface="GothaPro"/>
                        </a:rPr>
                        <a:t>тунгусов</a:t>
                      </a:r>
                      <a:br>
                        <a:rPr lang="ru-RU" sz="2700" b="1" dirty="0">
                          <a:latin typeface="GothaPro"/>
                        </a:rPr>
                      </a:br>
                      <a:r>
                        <a:rPr lang="ru-RU" sz="2700" b="1" dirty="0">
                          <a:latin typeface="GothaPro"/>
                        </a:rPr>
                        <a:t>узбеков</a:t>
                      </a:r>
                      <a:br>
                        <a:rPr lang="ru-RU" sz="2700" b="1" dirty="0">
                          <a:latin typeface="GothaPro"/>
                        </a:rPr>
                      </a:br>
                      <a:r>
                        <a:rPr lang="ru-RU" sz="2700" b="1" dirty="0">
                          <a:latin typeface="GothaPro"/>
                        </a:rPr>
                        <a:t>хорватов</a:t>
                      </a:r>
                      <a:br>
                        <a:rPr lang="ru-RU" sz="2700" b="1" dirty="0">
                          <a:latin typeface="GothaPro"/>
                        </a:rPr>
                      </a:br>
                      <a:r>
                        <a:rPr lang="ru-RU" sz="2700" b="1" dirty="0">
                          <a:latin typeface="GothaPro"/>
                        </a:rPr>
                        <a:t>якутов</a:t>
                      </a:r>
                      <a:r>
                        <a:rPr lang="ru-RU" sz="2700" b="1" dirty="0">
                          <a:latin typeface="inherit"/>
                        </a:rPr>
                        <a:t/>
                      </a:r>
                      <a:br>
                        <a:rPr lang="ru-RU" sz="2700" b="1" dirty="0">
                          <a:latin typeface="inherit"/>
                        </a:rPr>
                      </a:br>
                      <a:r>
                        <a:rPr lang="en-US" sz="2700" b="1" dirty="0" smtClean="0">
                          <a:solidFill>
                            <a:srgbClr val="C00000"/>
                          </a:solidFill>
                          <a:latin typeface="inherit"/>
                        </a:rPr>
                        <a:t>    </a:t>
                      </a:r>
                      <a:r>
                        <a:rPr lang="ru-RU" sz="2700" b="1" dirty="0" smtClean="0">
                          <a:solidFill>
                            <a:srgbClr val="C00000"/>
                          </a:solidFill>
                          <a:latin typeface="Arial"/>
                        </a:rPr>
                        <a:t>Исключение</a:t>
                      </a:r>
                      <a:r>
                        <a:rPr lang="ru-RU" sz="2700" b="1" dirty="0">
                          <a:solidFill>
                            <a:srgbClr val="C00000"/>
                          </a:solidFill>
                          <a:latin typeface="Arial"/>
                        </a:rPr>
                        <a:t>: </a:t>
                      </a:r>
                      <a:br>
                        <a:rPr lang="ru-RU" sz="2700" b="1" dirty="0">
                          <a:solidFill>
                            <a:srgbClr val="C00000"/>
                          </a:solidFill>
                          <a:latin typeface="Arial"/>
                        </a:rPr>
                      </a:br>
                      <a:r>
                        <a:rPr lang="ru-RU" sz="2700" b="1" dirty="0">
                          <a:latin typeface="Arial"/>
                        </a:rPr>
                        <a:t>турок </a:t>
                      </a:r>
                      <a:br>
                        <a:rPr lang="ru-RU" sz="2700" b="1" dirty="0">
                          <a:latin typeface="Arial"/>
                        </a:rPr>
                      </a:br>
                      <a:r>
                        <a:rPr lang="ru-RU" sz="2700" b="1" dirty="0">
                          <a:latin typeface="Arial"/>
                        </a:rPr>
                        <a:t>бурят </a:t>
                      </a:r>
                      <a:endParaRPr lang="ru-RU" sz="2700" b="1" dirty="0">
                        <a:latin typeface="inherit"/>
                      </a:endParaRPr>
                    </a:p>
                  </a:txBody>
                  <a:tcPr marL="53591" marR="53591" marT="47636" marB="47636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700" b="1" dirty="0">
                          <a:latin typeface="GothaPro"/>
                        </a:rPr>
                        <a:t>армян</a:t>
                      </a:r>
                      <a:br>
                        <a:rPr lang="ru-RU" sz="2700" b="1" dirty="0">
                          <a:latin typeface="GothaPro"/>
                        </a:rPr>
                      </a:br>
                      <a:r>
                        <a:rPr lang="ru-RU" sz="2700" b="1" dirty="0">
                          <a:latin typeface="GothaPro"/>
                        </a:rPr>
                        <a:t>башкир</a:t>
                      </a:r>
                      <a:br>
                        <a:rPr lang="ru-RU" sz="2700" b="1" dirty="0">
                          <a:latin typeface="GothaPro"/>
                        </a:rPr>
                      </a:br>
                      <a:r>
                        <a:rPr lang="ru-RU" sz="2700" b="1" dirty="0">
                          <a:latin typeface="GothaPro"/>
                        </a:rPr>
                        <a:t>болгар</a:t>
                      </a:r>
                      <a:br>
                        <a:rPr lang="ru-RU" sz="2700" b="1" dirty="0">
                          <a:latin typeface="GothaPro"/>
                        </a:rPr>
                      </a:br>
                      <a:r>
                        <a:rPr lang="ru-RU" sz="2700" b="1" dirty="0">
                          <a:latin typeface="GothaPro"/>
                        </a:rPr>
                        <a:t>грузин</a:t>
                      </a:r>
                      <a:br>
                        <a:rPr lang="ru-RU" sz="2700" b="1" dirty="0">
                          <a:latin typeface="GothaPro"/>
                        </a:rPr>
                      </a:br>
                      <a:r>
                        <a:rPr lang="ru-RU" sz="2700" b="1" dirty="0">
                          <a:latin typeface="GothaPro"/>
                        </a:rPr>
                        <a:t>лезгин</a:t>
                      </a:r>
                      <a:br>
                        <a:rPr lang="ru-RU" sz="2700" b="1" dirty="0">
                          <a:latin typeface="GothaPro"/>
                        </a:rPr>
                      </a:br>
                      <a:r>
                        <a:rPr lang="ru-RU" sz="2700" b="1" dirty="0">
                          <a:latin typeface="GothaPro"/>
                        </a:rPr>
                        <a:t>осетин</a:t>
                      </a:r>
                      <a:br>
                        <a:rPr lang="ru-RU" sz="2700" b="1" dirty="0">
                          <a:latin typeface="GothaPro"/>
                        </a:rPr>
                      </a:br>
                      <a:r>
                        <a:rPr lang="ru-RU" sz="2700" b="1" dirty="0">
                          <a:latin typeface="GothaPro"/>
                        </a:rPr>
                        <a:t>румын</a:t>
                      </a:r>
                      <a:br>
                        <a:rPr lang="ru-RU" sz="2700" b="1" dirty="0">
                          <a:latin typeface="GothaPro"/>
                        </a:rPr>
                      </a:br>
                      <a:r>
                        <a:rPr lang="ru-RU" sz="2700" b="1" dirty="0">
                          <a:latin typeface="GothaPro"/>
                        </a:rPr>
                        <a:t>татар</a:t>
                      </a:r>
                      <a:br>
                        <a:rPr lang="ru-RU" sz="2700" b="1" dirty="0">
                          <a:latin typeface="GothaPro"/>
                        </a:rPr>
                      </a:br>
                      <a:r>
                        <a:rPr lang="ru-RU" sz="2700" b="1" dirty="0">
                          <a:latin typeface="GothaPro"/>
                        </a:rPr>
                        <a:t>туркмен</a:t>
                      </a:r>
                      <a:br>
                        <a:rPr lang="ru-RU" sz="2700" b="1" dirty="0">
                          <a:latin typeface="GothaPro"/>
                        </a:rPr>
                      </a:br>
                      <a:r>
                        <a:rPr lang="ru-RU" sz="2700" b="1" dirty="0">
                          <a:latin typeface="GothaPro"/>
                        </a:rPr>
                        <a:t>цыган</a:t>
                      </a:r>
                      <a:r>
                        <a:rPr lang="ru-RU" sz="2700" b="1" dirty="0">
                          <a:latin typeface="inherit"/>
                        </a:rPr>
                        <a:t/>
                      </a:r>
                      <a:br>
                        <a:rPr lang="ru-RU" sz="2700" b="1" dirty="0">
                          <a:latin typeface="inherit"/>
                        </a:rPr>
                      </a:br>
                      <a:r>
                        <a:rPr lang="en-US" sz="2700" b="1" dirty="0" smtClean="0">
                          <a:latin typeface="inherit"/>
                        </a:rPr>
                        <a:t>    </a:t>
                      </a:r>
                      <a:r>
                        <a:rPr lang="ru-RU" sz="2700" b="1" dirty="0" smtClean="0">
                          <a:solidFill>
                            <a:srgbClr val="C00000"/>
                          </a:solidFill>
                          <a:latin typeface="inherit"/>
                        </a:rPr>
                        <a:t>Исключение</a:t>
                      </a:r>
                      <a:r>
                        <a:rPr lang="ru-RU" sz="2700" b="1" dirty="0">
                          <a:solidFill>
                            <a:srgbClr val="C00000"/>
                          </a:solidFill>
                          <a:latin typeface="inherit"/>
                        </a:rPr>
                        <a:t>: </a:t>
                      </a:r>
                      <a:r>
                        <a:rPr lang="ru-RU" sz="2700" b="1" dirty="0">
                          <a:solidFill>
                            <a:srgbClr val="C00000"/>
                          </a:solidFill>
                          <a:latin typeface="Arial"/>
                        </a:rPr>
                        <a:t/>
                      </a:r>
                      <a:br>
                        <a:rPr lang="ru-RU" sz="2700" b="1" dirty="0">
                          <a:solidFill>
                            <a:srgbClr val="C00000"/>
                          </a:solidFill>
                          <a:latin typeface="Arial"/>
                        </a:rPr>
                      </a:br>
                      <a:r>
                        <a:rPr lang="ru-RU" sz="2700" b="1" dirty="0">
                          <a:latin typeface="inherit"/>
                        </a:rPr>
                        <a:t>бедуинов </a:t>
                      </a:r>
                    </a:p>
                  </a:txBody>
                  <a:tcPr marL="53591" marR="53591" marT="47636" marB="47636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90" y="476221"/>
          <a:ext cx="6429420" cy="8627343"/>
        </p:xfrm>
        <a:graphic>
          <a:graphicData uri="http://schemas.openxmlformats.org/drawingml/2006/table">
            <a:tbl>
              <a:tblPr/>
              <a:tblGrid>
                <a:gridCol w="3214710"/>
                <a:gridCol w="3214710"/>
              </a:tblGrid>
              <a:tr h="1161943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3700" b="1" dirty="0">
                          <a:latin typeface="inherit"/>
                        </a:rPr>
                        <a:t>Единицы измерения</a:t>
                      </a:r>
                      <a:r>
                        <a:rPr lang="ru-RU" sz="3700" b="1" dirty="0">
                          <a:latin typeface="Arial"/>
                        </a:rPr>
                        <a:t/>
                      </a:r>
                      <a:br>
                        <a:rPr lang="ru-RU" sz="3700" b="1" dirty="0">
                          <a:latin typeface="Arial"/>
                        </a:rPr>
                      </a:br>
                      <a:endParaRPr lang="ru-RU" sz="3700" dirty="0">
                        <a:latin typeface="inherit"/>
                      </a:endParaRPr>
                    </a:p>
                  </a:txBody>
                  <a:tcPr marL="53591" marR="53591" marT="47636" marB="4763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3411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dirty="0">
                          <a:latin typeface="GothaPro"/>
                        </a:rPr>
                        <a:t>Наиболее употребляемые</a:t>
                      </a:r>
                      <a:r>
                        <a:rPr lang="ru-RU" sz="1800" b="1" dirty="0">
                          <a:latin typeface="Arial"/>
                        </a:rPr>
                        <a:t/>
                      </a:r>
                      <a:br>
                        <a:rPr lang="ru-RU" sz="1800" b="1" dirty="0">
                          <a:latin typeface="Arial"/>
                        </a:rPr>
                      </a:br>
                      <a:r>
                        <a:rPr lang="ru-RU" sz="1800" b="1" dirty="0">
                          <a:latin typeface="inherit"/>
                        </a:rPr>
                        <a:t>в повседневной жизни</a:t>
                      </a:r>
                      <a:r>
                        <a:rPr lang="ru-RU" sz="1800" dirty="0">
                          <a:latin typeface="Arial"/>
                        </a:rPr>
                        <a:t/>
                      </a:r>
                      <a:br>
                        <a:rPr lang="ru-RU" sz="1800" dirty="0">
                          <a:latin typeface="Arial"/>
                        </a:rPr>
                      </a:br>
                      <a:endParaRPr lang="ru-RU" sz="1800" dirty="0">
                        <a:latin typeface="inherit"/>
                      </a:endParaRPr>
                    </a:p>
                  </a:txBody>
                  <a:tcPr marL="53591" marR="53591" marT="47636" marB="4763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dirty="0">
                          <a:latin typeface="GothaPro"/>
                        </a:rPr>
                        <a:t>Редко употребляются</a:t>
                      </a:r>
                      <a:r>
                        <a:rPr lang="ru-RU" sz="1800" b="1" dirty="0">
                          <a:latin typeface="Arial"/>
                        </a:rPr>
                        <a:t/>
                      </a:r>
                      <a:br>
                        <a:rPr lang="ru-RU" sz="1800" b="1" dirty="0">
                          <a:latin typeface="Arial"/>
                        </a:rPr>
                      </a:br>
                      <a:r>
                        <a:rPr lang="ru-RU" sz="1800" b="1" dirty="0">
                          <a:latin typeface="inherit"/>
                        </a:rPr>
                        <a:t>в повседневной жизни(термины)</a:t>
                      </a:r>
                      <a:r>
                        <a:rPr lang="ru-RU" sz="1800" dirty="0">
                          <a:latin typeface="Arial"/>
                        </a:rPr>
                        <a:t/>
                      </a:r>
                      <a:br>
                        <a:rPr lang="ru-RU" sz="1800" dirty="0">
                          <a:latin typeface="Arial"/>
                        </a:rPr>
                      </a:br>
                      <a:endParaRPr lang="ru-RU" sz="1800" dirty="0">
                        <a:latin typeface="inherit"/>
                      </a:endParaRPr>
                    </a:p>
                  </a:txBody>
                  <a:tcPr marL="53591" marR="53591" marT="47636" marB="4763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914559">
                <a:tc>
                  <a:txBody>
                    <a:bodyPr/>
                    <a:lstStyle/>
                    <a:p>
                      <a:pPr fontAlgn="ctr"/>
                      <a:r>
                        <a:rPr lang="ru-RU" sz="3700">
                          <a:latin typeface="GothaPro"/>
                        </a:rPr>
                        <a:t>байтов</a:t>
                      </a:r>
                      <a:br>
                        <a:rPr lang="ru-RU" sz="3700">
                          <a:latin typeface="GothaPro"/>
                        </a:rPr>
                      </a:br>
                      <a:r>
                        <a:rPr lang="ru-RU" sz="3700">
                          <a:latin typeface="GothaPro"/>
                        </a:rPr>
                        <a:t>гектаров</a:t>
                      </a:r>
                      <a:br>
                        <a:rPr lang="ru-RU" sz="3700">
                          <a:latin typeface="GothaPro"/>
                        </a:rPr>
                      </a:br>
                      <a:r>
                        <a:rPr lang="ru-RU" sz="3700">
                          <a:latin typeface="GothaPro"/>
                        </a:rPr>
                        <a:t>граммов</a:t>
                      </a:r>
                      <a:br>
                        <a:rPr lang="ru-RU" sz="3700">
                          <a:latin typeface="GothaPro"/>
                        </a:rPr>
                      </a:br>
                      <a:r>
                        <a:rPr lang="ru-RU" sz="3700">
                          <a:latin typeface="GothaPro"/>
                        </a:rPr>
                        <a:t>децибелов</a:t>
                      </a:r>
                      <a:br>
                        <a:rPr lang="ru-RU" sz="3700">
                          <a:latin typeface="GothaPro"/>
                        </a:rPr>
                      </a:br>
                      <a:r>
                        <a:rPr lang="ru-RU" sz="3700">
                          <a:latin typeface="GothaPro"/>
                        </a:rPr>
                        <a:t>каратов</a:t>
                      </a:r>
                      <a:br>
                        <a:rPr lang="ru-RU" sz="3700">
                          <a:latin typeface="GothaPro"/>
                        </a:rPr>
                      </a:br>
                      <a:r>
                        <a:rPr lang="ru-RU" sz="3700">
                          <a:latin typeface="GothaPro"/>
                        </a:rPr>
                        <a:t>килограммов</a:t>
                      </a:r>
                      <a:br>
                        <a:rPr lang="ru-RU" sz="3700">
                          <a:latin typeface="GothaPro"/>
                        </a:rPr>
                      </a:br>
                      <a:r>
                        <a:rPr lang="ru-RU" sz="3700">
                          <a:latin typeface="GothaPro"/>
                        </a:rPr>
                        <a:t>километров</a:t>
                      </a:r>
                      <a:br>
                        <a:rPr lang="ru-RU" sz="3700">
                          <a:latin typeface="GothaPro"/>
                        </a:rPr>
                      </a:br>
                      <a:r>
                        <a:rPr lang="ru-RU" sz="3700">
                          <a:latin typeface="GothaPro"/>
                        </a:rPr>
                        <a:t/>
                      </a:r>
                      <a:br>
                        <a:rPr lang="ru-RU" sz="3700">
                          <a:latin typeface="GothaPro"/>
                        </a:rPr>
                      </a:br>
                      <a:endParaRPr lang="ru-RU" sz="3700">
                        <a:latin typeface="inherit"/>
                      </a:endParaRPr>
                    </a:p>
                  </a:txBody>
                  <a:tcPr marL="53591" marR="53591" marT="47636" marB="4763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ru-RU" sz="3700" dirty="0">
                          <a:latin typeface="GothaPro"/>
                        </a:rPr>
                        <a:t>ампер</a:t>
                      </a:r>
                      <a:br>
                        <a:rPr lang="ru-RU" sz="3700" dirty="0">
                          <a:latin typeface="GothaPro"/>
                        </a:rPr>
                      </a:br>
                      <a:r>
                        <a:rPr lang="ru-RU" sz="3700" dirty="0">
                          <a:latin typeface="GothaPro"/>
                        </a:rPr>
                        <a:t>аршин</a:t>
                      </a:r>
                      <a:br>
                        <a:rPr lang="ru-RU" sz="3700" dirty="0">
                          <a:latin typeface="GothaPro"/>
                        </a:rPr>
                      </a:br>
                      <a:r>
                        <a:rPr lang="ru-RU" sz="3700" dirty="0">
                          <a:latin typeface="GothaPro"/>
                        </a:rPr>
                        <a:t>бит</a:t>
                      </a:r>
                      <a:br>
                        <a:rPr lang="ru-RU" sz="3700" dirty="0">
                          <a:latin typeface="GothaPro"/>
                        </a:rPr>
                      </a:br>
                      <a:r>
                        <a:rPr lang="ru-RU" sz="3700" dirty="0">
                          <a:latin typeface="GothaPro"/>
                        </a:rPr>
                        <a:t>ватт</a:t>
                      </a:r>
                      <a:br>
                        <a:rPr lang="ru-RU" sz="3700" dirty="0">
                          <a:latin typeface="GothaPro"/>
                        </a:rPr>
                      </a:br>
                      <a:r>
                        <a:rPr lang="ru-RU" sz="3700" dirty="0">
                          <a:latin typeface="GothaPro"/>
                        </a:rPr>
                        <a:t>вольт</a:t>
                      </a:r>
                      <a:br>
                        <a:rPr lang="ru-RU" sz="3700" dirty="0">
                          <a:latin typeface="GothaPro"/>
                        </a:rPr>
                      </a:br>
                      <a:r>
                        <a:rPr lang="ru-RU" sz="3700" dirty="0">
                          <a:latin typeface="GothaPro"/>
                        </a:rPr>
                        <a:t>радиан</a:t>
                      </a:r>
                      <a:br>
                        <a:rPr lang="ru-RU" sz="3700" dirty="0">
                          <a:latin typeface="GothaPro"/>
                        </a:rPr>
                      </a:br>
                      <a:r>
                        <a:rPr lang="ru-RU" sz="3700" dirty="0">
                          <a:latin typeface="GothaPro"/>
                        </a:rPr>
                        <a:t>рентген</a:t>
                      </a:r>
                      <a:endParaRPr lang="ru-RU" sz="3700" dirty="0">
                        <a:latin typeface="inherit"/>
                      </a:endParaRPr>
                    </a:p>
                  </a:txBody>
                  <a:tcPr marL="53591" marR="53591" marT="47636" marB="4763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44</TotalTime>
  <Words>396</Words>
  <Application>Microsoft Office PowerPoint</Application>
  <PresentationFormat>Экран (4:3)</PresentationFormat>
  <Paragraphs>129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Трек</vt:lpstr>
      <vt:lpstr>Задание 7 ЕГЭ-2020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Задание 7 ЕГЭ-2020</dc:title>
  <dc:creator>Admin</dc:creator>
  <cp:lastModifiedBy>Admin</cp:lastModifiedBy>
  <cp:revision>6</cp:revision>
  <dcterms:created xsi:type="dcterms:W3CDTF">2019-09-30T12:02:20Z</dcterms:created>
  <dcterms:modified xsi:type="dcterms:W3CDTF">2019-09-30T12:47:49Z</dcterms:modified>
</cp:coreProperties>
</file>