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40799-B5B4-4408-A508-B37E9AB99015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7948D-EC21-4ADF-A815-418987B86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7948D-EC21-4ADF-A815-418987B869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/>
              </a:rPr>
              <a:t>Лексические нормы </a:t>
            </a:r>
            <a:r>
              <a:rPr lang="ru-RU" b="1" dirty="0">
                <a:latin typeface="Arial"/>
              </a:rPr>
              <a:t>современного русского литературного языка 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Задание </a:t>
            </a:r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ЕГЭ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45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052736"/>
          </a:xfrm>
        </p:spPr>
        <p:txBody>
          <a:bodyPr/>
          <a:lstStyle/>
          <a:p>
            <a:r>
              <a:rPr lang="ru-RU" dirty="0" smtClean="0"/>
              <a:t>Исправь ошибки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764704"/>
            <a:ext cx="8291264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1. К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недостаткам работы можно отнести 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недостаточное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количество иллюстративного материала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i="1" dirty="0" smtClean="0">
                <a:solidFill>
                  <a:srgbClr val="000000"/>
                </a:solidFill>
                <a:latin typeface="Arial"/>
              </a:rPr>
              <a:t>Два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единственных вопроса тревожили жителей города: вода и тепло.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Внеклассная работа играет положительное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значение 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в развитии детей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Arial"/>
              </a:rPr>
              <a:t>Подавляющее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количество заданий было выполнено. 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В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голове у него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метнулась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мысль о побеге.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sz="2700" dirty="0" smtClean="0">
                <a:solidFill>
                  <a:srgbClr val="000000"/>
                </a:solidFill>
                <a:latin typeface="Arial"/>
              </a:rPr>
              <a:t>Хороший </a:t>
            </a:r>
            <a:r>
              <a:rPr lang="ru-RU" sz="2700" dirty="0">
                <a:solidFill>
                  <a:srgbClr val="000000"/>
                </a:solidFill>
                <a:latin typeface="Arial"/>
              </a:rPr>
              <a:t>руководитель должен во всем </a:t>
            </a:r>
            <a:r>
              <a:rPr lang="ru-RU" sz="2700" i="1" dirty="0">
                <a:solidFill>
                  <a:srgbClr val="000000"/>
                </a:solidFill>
                <a:latin typeface="Arial"/>
              </a:rPr>
              <a:t>показывать образец</a:t>
            </a:r>
            <a:r>
              <a:rPr lang="ru-RU" sz="2700" dirty="0">
                <a:solidFill>
                  <a:srgbClr val="000000"/>
                </a:solidFill>
                <a:latin typeface="Arial"/>
              </a:rPr>
              <a:t> своим подчиненным.(показывать пример)</a:t>
            </a:r>
          </a:p>
          <a:p>
            <a:pPr>
              <a:buFont typeface="+mj-lt"/>
              <a:buAutoNum type="arabicPeriod"/>
            </a:pPr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97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 лексическую ошибку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256584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Он крепко держит в своих руках штурвал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руля.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Все гости получили памятные сувениры.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Эта девочка оставила о себе очень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прекрасное впечатление.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О моей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автобиографии я уже рассказывал во вступительной статье.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Больной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был немедленно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госпитализирован</a:t>
            </a:r>
            <a:r>
              <a:rPr lang="ru-RU" i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в больницу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6. 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Наблюдается чудовищное улучшение условий жизни.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32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5577483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Руководители предприятий 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настроены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на деловой настрой.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2. Пилот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вынужден был совершить 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вынужденную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посадку в проливе Ла-Манш.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3. Активисты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активно участвуют в работе с молодежью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4.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Вперед всех к реке прибежал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Вова.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5.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Впереди лидирует команда наших спортсменов.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0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6048672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Костер все больше и больше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распалялся,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пылал. 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Любителям холодных коктейлей смешивают те же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компаньоны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но в других пропорциях.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i="1" dirty="0" smtClean="0">
                <a:solidFill>
                  <a:srgbClr val="000000"/>
                </a:solidFill>
                <a:latin typeface="Arial"/>
              </a:rPr>
              <a:t>Благодаря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пожару, вспыхнувшему от костра, сгорел большой участок леса. 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Докладчики обычно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фигурируют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такими выражениями, как «имеет место», «оказывает помощь» и т.п.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Перед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началом учебы я 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обратно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прочел рассказы А.П. Чехова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На Дворцовой площади много страшно красивых зданий.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231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72" y="116632"/>
            <a:ext cx="8229600" cy="2376263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u="sng" dirty="0">
                <a:solidFill>
                  <a:srgbClr val="333333"/>
                </a:solidFill>
                <a:latin typeface="Helvetica Neue"/>
              </a:rPr>
              <a:t>Упражнение. Устная работа (по цепочке</a:t>
            </a:r>
            <a:r>
              <a:rPr lang="ru-RU" sz="3200" u="sng" dirty="0" smtClean="0">
                <a:solidFill>
                  <a:srgbClr val="333333"/>
                </a:solidFill>
                <a:latin typeface="Helvetica Neue"/>
              </a:rPr>
              <a:t>)</a:t>
            </a:r>
            <a:br>
              <a:rPr lang="ru-RU" sz="3200" u="sng" dirty="0" smtClean="0">
                <a:solidFill>
                  <a:srgbClr val="333333"/>
                </a:solidFill>
                <a:latin typeface="Helvetica Neue"/>
              </a:rPr>
            </a:br>
            <a:r>
              <a:rPr lang="ru-RU" sz="3200" dirty="0">
                <a:solidFill>
                  <a:srgbClr val="FF0000"/>
                </a:solidFill>
                <a:latin typeface="Helvetica Neue"/>
              </a:rPr>
              <a:t>Найдите речевую избыточность, объясните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.</a:t>
            </a:r>
            <a:br>
              <a:rPr lang="ru-RU" sz="3200" dirty="0">
                <a:solidFill>
                  <a:srgbClr val="333333"/>
                </a:solidFill>
                <a:latin typeface="Helvetica Neue"/>
              </a:rPr>
            </a:b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sz="3200" dirty="0" smtClean="0">
                <a:solidFill>
                  <a:srgbClr val="333333"/>
                </a:solidFill>
                <a:latin typeface="Helvetica Neue"/>
              </a:rPr>
            </a:br>
            <a:r>
              <a:rPr lang="ru-RU" sz="3200" dirty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sz="3200" dirty="0">
                <a:solidFill>
                  <a:srgbClr val="333333"/>
                </a:solidFill>
                <a:latin typeface="Helvetica Neue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1" y="836712"/>
            <a:ext cx="7992888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srgbClr val="333333"/>
                </a:solidFill>
                <a:latin typeface="Helvetica Neue"/>
              </a:rPr>
              <a:t>1. Патриот своей 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Родины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2. Родился в марте месяце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3. Отступить назад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4.</a:t>
            </a:r>
            <a:r>
              <a:rPr lang="ru-RU" sz="2500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Helvetica Neue"/>
              </a:rPr>
              <a:t>Сообщить о плохом </a:t>
            </a:r>
            <a:r>
              <a:rPr lang="ru-RU" sz="2800" dirty="0" smtClean="0">
                <a:solidFill>
                  <a:srgbClr val="333333"/>
                </a:solidFill>
                <a:latin typeface="Helvetica Neue"/>
              </a:rPr>
              <a:t>инциденте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500" dirty="0" smtClean="0">
                <a:solidFill>
                  <a:srgbClr val="333333"/>
                </a:solidFill>
                <a:latin typeface="Helvetica Neue"/>
              </a:rPr>
              <a:t>5.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Главная суть 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книги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6.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Разговариваю с коллегой по работе </a:t>
            </a:r>
            <a:endParaRPr lang="ru-RU" sz="3200" dirty="0" smtClean="0">
              <a:solidFill>
                <a:srgbClr val="333333"/>
              </a:solidFill>
              <a:latin typeface="Helvetica Neue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7.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Свободная </a:t>
            </a: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вакансия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8. Необычный феномен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9. Пожилые старички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333333"/>
                </a:solidFill>
                <a:latin typeface="Helvetica Neue"/>
              </a:rPr>
              <a:t>10. </a:t>
            </a:r>
            <a:r>
              <a:rPr lang="ru-RU" sz="3200" dirty="0">
                <a:solidFill>
                  <a:srgbClr val="333333"/>
                </a:solidFill>
                <a:latin typeface="Helvetica Neue"/>
              </a:rPr>
              <a:t>Народный фольклор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500" dirty="0" smtClean="0">
              <a:solidFill>
                <a:srgbClr val="333333"/>
              </a:solidFill>
              <a:latin typeface="Helvetica Neue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srgbClr val="333333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04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u="sng" dirty="0">
                <a:solidFill>
                  <a:srgbClr val="333333"/>
                </a:solidFill>
                <a:latin typeface="Helvetica Neue"/>
              </a:rPr>
              <a:t>Упражнение. Устная работа (по цепочке)</a:t>
            </a:r>
            <a:br>
              <a:rPr lang="ru-RU" sz="2900" u="sng" dirty="0">
                <a:solidFill>
                  <a:srgbClr val="333333"/>
                </a:solidFill>
                <a:latin typeface="Helvetica Neue"/>
              </a:rPr>
            </a:br>
            <a:r>
              <a:rPr lang="ru-RU" sz="2900" dirty="0">
                <a:solidFill>
                  <a:srgbClr val="FF0000"/>
                </a:solidFill>
                <a:latin typeface="Helvetica Neue"/>
              </a:rPr>
              <a:t>Найдите речевую избыточность, объясните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13387"/>
          </a:xfrm>
        </p:spPr>
        <p:txBody>
          <a:bodyPr/>
          <a:lstStyle/>
          <a:p>
            <a:r>
              <a:rPr lang="ru-RU" dirty="0" smtClean="0"/>
              <a:t>1.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Helvetica Neue"/>
              </a:rPr>
              <a:t>Юный вундеркинд</a:t>
            </a: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3. Коренные </a:t>
            </a:r>
            <a:r>
              <a:rPr lang="ru-RU" dirty="0" smtClean="0">
                <a:solidFill>
                  <a:srgbClr val="333333"/>
                </a:solidFill>
                <a:latin typeface="Helvetica Neue"/>
              </a:rPr>
              <a:t>аборигены</a:t>
            </a: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4. Возобновить </a:t>
            </a:r>
            <a:r>
              <a:rPr lang="ru-RU" dirty="0" smtClean="0">
                <a:solidFill>
                  <a:srgbClr val="333333"/>
                </a:solidFill>
                <a:latin typeface="Helvetica Neue"/>
              </a:rPr>
              <a:t>вновь</a:t>
            </a:r>
          </a:p>
          <a:p>
            <a:r>
              <a:rPr lang="ru-RU" dirty="0" smtClean="0">
                <a:solidFill>
                  <a:srgbClr val="333333"/>
                </a:solidFill>
                <a:latin typeface="Helvetica Neue"/>
              </a:rPr>
              <a:t>5.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>
                <a:solidFill>
                  <a:srgbClr val="333333"/>
                </a:solidFill>
                <a:latin typeface="Helvetica Neue"/>
              </a:rPr>
              <a:t>Будущая </a:t>
            </a:r>
            <a:r>
              <a:rPr lang="ru-RU" smtClean="0">
                <a:solidFill>
                  <a:srgbClr val="333333"/>
                </a:solidFill>
                <a:latin typeface="Helvetica Neue"/>
              </a:rPr>
              <a:t>перспектива</a:t>
            </a:r>
          </a:p>
          <a:p>
            <a:endParaRPr lang="ru-RU" dirty="0">
              <a:solidFill>
                <a:srgbClr val="333333"/>
              </a:solidFill>
              <a:latin typeface="Helvetica Neue"/>
            </a:endParaRPr>
          </a:p>
          <a:p>
            <a:endParaRPr lang="ru-RU" dirty="0">
              <a:solidFill>
                <a:srgbClr val="333333"/>
              </a:solidFill>
              <a:latin typeface="Helvetica Neue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933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25807509"/>
              </p:ext>
            </p:extLst>
          </p:nvPr>
        </p:nvGraphicFramePr>
        <p:xfrm>
          <a:off x="683568" y="476672"/>
          <a:ext cx="8246150" cy="6144072"/>
        </p:xfrm>
        <a:graphic>
          <a:graphicData uri="http://schemas.openxmlformats.org/drawingml/2006/table">
            <a:tbl>
              <a:tblPr/>
              <a:tblGrid>
                <a:gridCol w="792088"/>
                <a:gridCol w="3168352"/>
                <a:gridCol w="428571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№ п/п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Вид ошибки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Примеры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42496"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Употребление слова в несвойственном ему значении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Мы были </a:t>
                      </a:r>
                      <a:r>
                        <a:rPr lang="ru-RU" sz="2400" b="1" dirty="0">
                          <a:effectLst/>
                        </a:rPr>
                        <a:t>шокированы</a:t>
                      </a:r>
                      <a:r>
                        <a:rPr lang="ru-RU" sz="2400" dirty="0">
                          <a:effectLst/>
                        </a:rPr>
                        <a:t> прекрасной игрой актеров.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Мысль развивается </a:t>
                      </a:r>
                      <a:r>
                        <a:rPr lang="ru-RU" sz="2400" b="1" dirty="0">
                          <a:effectLst/>
                        </a:rPr>
                        <a:t>на продолжении</a:t>
                      </a:r>
                      <a:r>
                        <a:rPr lang="ru-RU" sz="2400" dirty="0">
                          <a:effectLst/>
                        </a:rPr>
                        <a:t> всего текста.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29912"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2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effectLst/>
                        </a:rPr>
                        <a:t>Неразличение</a:t>
                      </a:r>
                      <a:r>
                        <a:rPr lang="ru-RU" sz="2400" dirty="0">
                          <a:effectLst/>
                        </a:rPr>
                        <a:t> оттенков значения, вносимых в слово приставкой и суффиксом (проверяется в задании 5)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Были приняты </a:t>
                      </a:r>
                      <a:r>
                        <a:rPr lang="ru-RU" sz="2400" b="1" dirty="0">
                          <a:effectLst/>
                        </a:rPr>
                        <a:t>эффектные</a:t>
                      </a:r>
                      <a:r>
                        <a:rPr lang="ru-RU" sz="2400" dirty="0">
                          <a:effectLst/>
                        </a:rPr>
                        <a:t> меры.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927822"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3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Неразличение синонимичных слов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В </a:t>
                      </a:r>
                      <a:r>
                        <a:rPr lang="ru-RU" sz="2400" b="1" dirty="0">
                          <a:effectLst/>
                        </a:rPr>
                        <a:t>конечном</a:t>
                      </a:r>
                      <a:r>
                        <a:rPr lang="ru-RU" sz="2400" dirty="0">
                          <a:effectLst/>
                        </a:rPr>
                        <a:t> предложении автор применяет градацию.</a:t>
                      </a:r>
                    </a:p>
                  </a:txBody>
                  <a:tcPr marL="35359" marR="35359" marT="56575" marB="56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0688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2591819"/>
              </p:ext>
            </p:extLst>
          </p:nvPr>
        </p:nvGraphicFramePr>
        <p:xfrm>
          <a:off x="-1" y="-285776"/>
          <a:ext cx="9144001" cy="7255677"/>
        </p:xfrm>
        <a:graphic>
          <a:graphicData uri="http://schemas.openxmlformats.org/drawingml/2006/table">
            <a:tbl>
              <a:tblPr/>
              <a:tblGrid>
                <a:gridCol w="971738"/>
                <a:gridCol w="3738828"/>
                <a:gridCol w="4433435"/>
              </a:tblGrid>
              <a:tr h="9548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</a:rPr>
                        <a:t>№</a:t>
                      </a:r>
                      <a:r>
                        <a:rPr lang="ru-RU" sz="2400" baseline="0" dirty="0" smtClean="0">
                          <a:effectLst/>
                        </a:rPr>
                        <a:t> п /п</a:t>
                      </a:r>
                      <a:endParaRPr lang="ru-RU" sz="24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</a:rPr>
                        <a:t>Вид ошибки</a:t>
                      </a:r>
                      <a:endParaRPr lang="ru-RU" sz="24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Примеры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11689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/>
                        </a:rPr>
                        <a:t>4</a:t>
                      </a:r>
                      <a:r>
                        <a:rPr lang="ru-RU" sz="2000" dirty="0">
                          <a:effectLst/>
                        </a:rPr>
                        <a:t/>
                      </a:r>
                      <a:br>
                        <a:rPr lang="ru-RU" sz="2000" dirty="0">
                          <a:effectLst/>
                        </a:rPr>
                      </a:b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Употребление слов иной стилевой окраски</a:t>
                      </a:r>
                    </a:p>
                    <a:p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Автор, обращаясь к этой проблеме, пытается направить людей 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немного в другую колею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.</a:t>
                      </a:r>
                    </a:p>
                    <a:p>
                      <a:endParaRPr lang="ru-RU" sz="2000" dirty="0"/>
                    </a:p>
                  </a:txBody>
                  <a:tcPr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500222"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5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Неуместное употребление эмоционально-окрашенных слов и фразеологизмов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Астафьев </a:t>
                      </a:r>
                      <a:r>
                        <a:rPr lang="ru-RU" sz="2000" b="1" dirty="0">
                          <a:effectLst/>
                        </a:rPr>
                        <a:t>то и дело</a:t>
                      </a:r>
                      <a:r>
                        <a:rPr lang="ru-RU" sz="2000" dirty="0">
                          <a:effectLst/>
                        </a:rPr>
                        <a:t> прибегает к употреблению метафор и олицетворений.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349907"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6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Неоправданное употребление просторечных слов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Таким людям всегда удается </a:t>
                      </a:r>
                      <a:r>
                        <a:rPr lang="ru-RU" sz="2000" b="1" dirty="0">
                          <a:effectLst/>
                        </a:rPr>
                        <a:t>объегорить</a:t>
                      </a:r>
                      <a:r>
                        <a:rPr lang="ru-RU" sz="2000" dirty="0">
                          <a:effectLst/>
                        </a:rPr>
                        <a:t> других.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2140096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7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Нарушение лексической сочетаемости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Автор </a:t>
                      </a:r>
                      <a:r>
                        <a:rPr lang="ru-RU" sz="2000" b="1" dirty="0">
                          <a:effectLst/>
                        </a:rPr>
                        <a:t>увеличивает впечатление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Автор </a:t>
                      </a:r>
                      <a:r>
                        <a:rPr lang="ru-RU" sz="2000" b="1" dirty="0">
                          <a:effectLst/>
                        </a:rPr>
                        <a:t>использует</a:t>
                      </a:r>
                      <a:r>
                        <a:rPr lang="ru-RU" sz="2000" dirty="0">
                          <a:effectLst/>
                        </a:rPr>
                        <a:t> художественные </a:t>
                      </a:r>
                      <a:r>
                        <a:rPr lang="ru-RU" sz="2000" b="1" dirty="0" smtClean="0">
                          <a:effectLst/>
                        </a:rPr>
                        <a:t>особенности </a:t>
                      </a:r>
                      <a:r>
                        <a:rPr lang="ru-RU" sz="2000" dirty="0" smtClean="0">
                          <a:effectLst/>
                        </a:rPr>
                        <a:t>(</a:t>
                      </a:r>
                      <a:r>
                        <a:rPr lang="ru-RU" sz="2000" dirty="0">
                          <a:effectLst/>
                        </a:rPr>
                        <a:t>вместо </a:t>
                      </a:r>
                      <a:r>
                        <a:rPr lang="ru-RU" sz="2000" b="1" dirty="0">
                          <a:effectLst/>
                        </a:rPr>
                        <a:t>средства</a:t>
                      </a:r>
                      <a:r>
                        <a:rPr lang="ru-RU" sz="2000" dirty="0">
                          <a:effectLst/>
                        </a:rPr>
                        <a:t>).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07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06954826"/>
              </p:ext>
            </p:extLst>
          </p:nvPr>
        </p:nvGraphicFramePr>
        <p:xfrm>
          <a:off x="0" y="188640"/>
          <a:ext cx="9001156" cy="6508100"/>
        </p:xfrm>
        <a:graphic>
          <a:graphicData uri="http://schemas.openxmlformats.org/drawingml/2006/table">
            <a:tbl>
              <a:tblPr/>
              <a:tblGrid>
                <a:gridCol w="496006"/>
                <a:gridCol w="3048630"/>
                <a:gridCol w="5456520"/>
              </a:tblGrid>
              <a:tr h="542910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п/п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Примеры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96925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8</a:t>
                      </a: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Употребление  лишних слов</a:t>
                      </a: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Красоту пейзажа автор передает 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нам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 с помощью художественных приемов.</a:t>
                      </a:r>
                      <a:b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</a:b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Молодой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 юноша, 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очень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 прекрасный</a:t>
                      </a:r>
                    </a:p>
                    <a:p>
                      <a:endParaRPr lang="ru-RU" sz="2000" dirty="0"/>
                    </a:p>
                  </a:txBody>
                  <a:tcPr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3460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9</a:t>
                      </a: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Употребление однокоренных слов в близком контексте (тавтология)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В этом </a:t>
                      </a:r>
                      <a:r>
                        <a:rPr lang="ru-RU" sz="2000" b="1" dirty="0">
                          <a:effectLst/>
                        </a:rPr>
                        <a:t>рассказе рассказывается</a:t>
                      </a:r>
                      <a:r>
                        <a:rPr lang="ru-RU" sz="2000" dirty="0">
                          <a:effectLst/>
                        </a:rPr>
                        <a:t> о реальных событиях.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6414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10</a:t>
                      </a: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Неоправданное повторение слова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effectLst/>
                        </a:rPr>
                        <a:t>Герой</a:t>
                      </a:r>
                      <a:r>
                        <a:rPr lang="ru-RU" sz="2000" dirty="0">
                          <a:effectLst/>
                        </a:rPr>
                        <a:t> рассказа не задумывается над своим поступком. </a:t>
                      </a:r>
                      <a:r>
                        <a:rPr lang="ru-RU" sz="2000" b="1" dirty="0">
                          <a:effectLst/>
                        </a:rPr>
                        <a:t>Герой</a:t>
                      </a:r>
                      <a:r>
                        <a:rPr lang="ru-RU" sz="2000" dirty="0">
                          <a:effectLst/>
                        </a:rPr>
                        <a:t> даже не понимает всей глубины содеянного.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16414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11</a:t>
                      </a:r>
                      <a:endParaRPr lang="ru-RU" sz="2000" dirty="0">
                        <a:effectLst/>
                      </a:endParaRP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Бедность и однообразие синтаксических конструкций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effectLst/>
                        </a:rPr>
                        <a:t>Когда писатель пришел</a:t>
                      </a:r>
                      <a:r>
                        <a:rPr lang="ru-RU" sz="2000" dirty="0">
                          <a:effectLst/>
                        </a:rPr>
                        <a:t> в редакцию, его принял главный редактор. </a:t>
                      </a:r>
                      <a:r>
                        <a:rPr lang="ru-RU" sz="2000" b="1" dirty="0">
                          <a:effectLst/>
                        </a:rPr>
                        <a:t>Когда они поговорили</a:t>
                      </a:r>
                      <a:r>
                        <a:rPr lang="ru-RU" sz="2000" dirty="0">
                          <a:effectLst/>
                        </a:rPr>
                        <a:t>, писатель отправился в гостиницу.</a:t>
                      </a:r>
                    </a:p>
                  </a:txBody>
                  <a:tcPr marL="47625" marR="47625" marT="76200" marB="76200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3671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53333"/>
                </a:solidFill>
                <a:latin typeface="Arial"/>
              </a:rPr>
              <a:t/>
            </a:r>
            <a:br>
              <a:rPr lang="ru-RU" dirty="0" smtClean="0">
                <a:solidFill>
                  <a:srgbClr val="353333"/>
                </a:solidFill>
                <a:latin typeface="Arial"/>
              </a:rPr>
            </a:br>
            <a:r>
              <a:rPr lang="ru-RU" sz="3100" dirty="0" smtClean="0">
                <a:solidFill>
                  <a:srgbClr val="353333"/>
                </a:solidFill>
                <a:latin typeface="Arial"/>
              </a:rPr>
              <a:t>Формулировка </a:t>
            </a:r>
            <a:r>
              <a:rPr lang="ru-RU" sz="3100" dirty="0">
                <a:solidFill>
                  <a:srgbClr val="353333"/>
                </a:solidFill>
                <a:latin typeface="Arial"/>
              </a:rPr>
              <a:t>задания </a:t>
            </a:r>
            <a:r>
              <a:rPr lang="en-US" sz="3100" dirty="0" smtClean="0">
                <a:solidFill>
                  <a:srgbClr val="353333"/>
                </a:solidFill>
                <a:latin typeface="Arial"/>
              </a:rPr>
              <a:t>6</a:t>
            </a:r>
            <a:r>
              <a:rPr lang="ru-RU" sz="3100" dirty="0" smtClean="0">
                <a:solidFill>
                  <a:srgbClr val="353333"/>
                </a:solidFill>
                <a:latin typeface="Arial"/>
              </a:rPr>
              <a:t> </a:t>
            </a:r>
            <a:r>
              <a:rPr lang="ru-RU" sz="3100" dirty="0">
                <a:solidFill>
                  <a:srgbClr val="353333"/>
                </a:solidFill>
                <a:latin typeface="Arial"/>
              </a:rPr>
              <a:t>возможна в двух вариантах: </a:t>
            </a:r>
            <a:r>
              <a:rPr lang="ru-RU" sz="2700" dirty="0">
                <a:solidFill>
                  <a:srgbClr val="FF0000"/>
                </a:solidFill>
                <a:latin typeface="Arial"/>
              </a:rPr>
              <a:t>исключение слова или его замена.</a:t>
            </a:r>
            <a:endParaRPr lang="ru-RU" sz="27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93157992"/>
              </p:ext>
            </p:extLst>
          </p:nvPr>
        </p:nvGraphicFramePr>
        <p:xfrm>
          <a:off x="323528" y="1484784"/>
          <a:ext cx="8568951" cy="5026072"/>
        </p:xfrm>
        <a:graphic>
          <a:graphicData uri="http://schemas.openxmlformats.org/drawingml/2006/table">
            <a:tbl>
              <a:tblPr/>
              <a:tblGrid>
                <a:gridCol w="4176464"/>
                <a:gridCol w="4392487"/>
              </a:tblGrid>
              <a:tr h="8604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</a:rPr>
                        <a:t>Вариант </a:t>
                      </a:r>
                      <a:r>
                        <a:rPr lang="ru-RU" sz="2400" dirty="0">
                          <a:effectLst/>
                        </a:rPr>
                        <a:t>1.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Исключение</a:t>
                      </a:r>
                    </a:p>
                  </a:txBody>
                  <a:tcPr marL="32589" marR="32589" marT="52142" marB="52142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Вариант 2.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Замена</a:t>
                      </a:r>
                    </a:p>
                  </a:txBody>
                  <a:tcPr marL="32589" marR="32589" marT="52142" marB="52142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65613"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>
                          <a:effectLst/>
                          <a:latin typeface="Arial"/>
                        </a:rPr>
                        <a:t>Отредактируйте предложение: исправьте лексическую ошибку,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исключив лишнее слово. </a:t>
                      </a:r>
                      <a:r>
                        <a:rPr lang="ru-RU" sz="1600" b="1" dirty="0">
                          <a:effectLst/>
                          <a:latin typeface="Arial"/>
                        </a:rPr>
                        <a:t>Выпишите это слово.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  <a:latin typeface="Arial"/>
                        </a:rPr>
                        <a:t> 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  <a:latin typeface="Arial"/>
                        </a:rPr>
                        <a:t/>
                      </a:r>
                      <a:br>
                        <a:rPr lang="ru-RU" sz="1600" dirty="0">
                          <a:effectLst/>
                          <a:latin typeface="Arial"/>
                        </a:rPr>
                      </a:br>
                      <a:r>
                        <a:rPr lang="ru-RU" sz="1600" dirty="0">
                          <a:effectLst/>
                          <a:latin typeface="Arial"/>
                        </a:rPr>
                        <a:t>В районе южного полюса Юпитера астроном заметил тёмное пятно и вначале принял его за погодный необычный феномен, ведь на этой планете часто бушуют бури.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  <a:latin typeface="Arial"/>
                        </a:rPr>
                        <a:t>Ответ: </a:t>
                      </a:r>
                      <a:r>
                        <a:rPr lang="ru-RU" sz="1600" dirty="0" smtClean="0">
                          <a:effectLst/>
                          <a:latin typeface="Arial"/>
                        </a:rPr>
                        <a:t>__________________________.</a:t>
                      </a:r>
                      <a:endParaRPr lang="ru-RU" sz="1600" dirty="0">
                        <a:effectLst/>
                        <a:latin typeface="Arial"/>
                      </a:endParaRPr>
                    </a:p>
                  </a:txBody>
                  <a:tcPr marL="32589" marR="32589" marT="52142" marB="52142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>
                          <a:effectLst/>
                          <a:latin typeface="Arial"/>
                        </a:rPr>
                        <a:t>Отредактируйте предложение: исправьте лексическую ошибку,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заменив неверно употребленное слово. </a:t>
                      </a:r>
                      <a:r>
                        <a:rPr lang="ru-RU" sz="1600" b="1" dirty="0">
                          <a:effectLst/>
                          <a:latin typeface="Arial"/>
                        </a:rPr>
                        <a:t>Запишите подобранное слово, соблюдая нормы современного русского литературного языка</a:t>
                      </a:r>
                      <a:r>
                        <a:rPr lang="ru-RU" sz="1600" dirty="0">
                          <a:effectLst/>
                          <a:latin typeface="Arial"/>
                        </a:rPr>
                        <a:t>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  <a:latin typeface="Arial"/>
                        </a:rPr>
                        <a:t/>
                      </a:r>
                      <a:br>
                        <a:rPr lang="ru-RU" sz="1600" dirty="0">
                          <a:effectLst/>
                          <a:latin typeface="Arial"/>
                        </a:rPr>
                      </a:br>
                      <a:r>
                        <a:rPr lang="ru-RU" sz="1600" dirty="0">
                          <a:effectLst/>
                          <a:latin typeface="Arial"/>
                        </a:rPr>
                        <a:t>В конце XVII столетия сторонники царевны Софии одержали поражение в битве с войсками молодого преобразователя России Петра Великого</a:t>
                      </a:r>
                      <a:r>
                        <a:rPr lang="ru-RU" sz="1600" dirty="0" smtClean="0">
                          <a:effectLst/>
                          <a:latin typeface="Arial"/>
                        </a:rPr>
                        <a:t>.</a:t>
                      </a:r>
                      <a:endParaRPr lang="ru-RU" sz="1600" dirty="0">
                        <a:effectLst/>
                        <a:latin typeface="Arial"/>
                      </a:endParaRPr>
                    </a:p>
                    <a:p>
                      <a:pPr algn="just"/>
                      <a:r>
                        <a:rPr lang="ru-RU" sz="1600" dirty="0">
                          <a:effectLst/>
                          <a:latin typeface="Arial"/>
                        </a:rPr>
                        <a:t>Ответ: </a:t>
                      </a:r>
                      <a:r>
                        <a:rPr lang="ru-RU" sz="1600" dirty="0" smtClean="0">
                          <a:effectLst/>
                          <a:latin typeface="Arial"/>
                        </a:rPr>
                        <a:t>__________________________.</a:t>
                      </a:r>
                      <a:endParaRPr lang="ru-RU" sz="1600" dirty="0">
                        <a:effectLst/>
                        <a:latin typeface="Arial"/>
                      </a:endParaRPr>
                    </a:p>
                  </a:txBody>
                  <a:tcPr marL="32589" marR="32589" marT="52142" marB="52142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918637"/>
            <a:ext cx="21034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960634"/>
            <a:ext cx="20050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188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Закрепление</a:t>
            </a:r>
            <a:br>
              <a:rPr lang="ru-RU" dirty="0" smtClean="0"/>
            </a:br>
            <a:r>
              <a:rPr lang="ru-RU" sz="1600" b="1" dirty="0" smtClean="0">
                <a:solidFill>
                  <a:prstClr val="black"/>
                </a:solidFill>
                <a:latin typeface="Arial"/>
              </a:rPr>
              <a:t>Исправьте </a:t>
            </a:r>
            <a:r>
              <a:rPr lang="ru-RU" sz="1600" b="1" dirty="0">
                <a:solidFill>
                  <a:prstClr val="black"/>
                </a:solidFill>
                <a:latin typeface="Arial"/>
              </a:rPr>
              <a:t>лексическую ошибку, </a:t>
            </a:r>
            <a:r>
              <a:rPr lang="ru-RU" sz="1600" b="1" dirty="0">
                <a:solidFill>
                  <a:srgbClr val="FF0000"/>
                </a:solidFill>
                <a:latin typeface="Arial"/>
              </a:rPr>
              <a:t>заменив </a:t>
            </a:r>
            <a:r>
              <a:rPr lang="ru-RU" sz="1600" b="1" dirty="0">
                <a:latin typeface="Arial"/>
              </a:rPr>
              <a:t>неверно употребленное слово.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 В новом учебнике десятичные дроби не потерпели существенных изменений.</a:t>
            </a:r>
          </a:p>
          <a:p>
            <a:r>
              <a:rPr lang="ru-RU" dirty="0" smtClean="0"/>
              <a:t> 2.</a:t>
            </a:r>
            <a:r>
              <a:rPr lang="ru-RU" dirty="0" smtClean="0">
                <a:solidFill>
                  <a:srgbClr val="020A1B"/>
                </a:solidFill>
                <a:latin typeface="ProximaNova"/>
              </a:rPr>
              <a:t>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Насекомые обладают хорошо развитым обаянием</a:t>
            </a:r>
            <a:r>
              <a:rPr lang="ru-RU" dirty="0" smtClean="0">
                <a:solidFill>
                  <a:srgbClr val="020A1B"/>
                </a:solidFill>
                <a:latin typeface="ProximaNova"/>
              </a:rPr>
              <a:t>.</a:t>
            </a:r>
          </a:p>
          <a:p>
            <a:r>
              <a:rPr lang="ru-RU" dirty="0" smtClean="0">
                <a:solidFill>
                  <a:srgbClr val="020A1B"/>
                </a:solidFill>
                <a:latin typeface="ProximaNova"/>
              </a:rPr>
              <a:t>3. Участники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собрания строго обсудили тех, кто забывает о своем долге</a:t>
            </a:r>
            <a:r>
              <a:rPr lang="ru-RU" dirty="0" smtClean="0">
                <a:solidFill>
                  <a:srgbClr val="020A1B"/>
                </a:solidFill>
                <a:latin typeface="ProximaNova"/>
              </a:rPr>
              <a:t>.</a:t>
            </a:r>
          </a:p>
          <a:p>
            <a:r>
              <a:rPr lang="ru-RU" dirty="0" smtClean="0">
                <a:solidFill>
                  <a:srgbClr val="020A1B"/>
                </a:solidFill>
                <a:latin typeface="ProximaNova"/>
              </a:rPr>
              <a:t>4. 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Служба первое время поддавалась нелегко. </a:t>
            </a:r>
          </a:p>
          <a:p>
            <a:endParaRPr lang="ru-RU" dirty="0">
              <a:solidFill>
                <a:srgbClr val="020A1B"/>
              </a:solidFill>
              <a:latin typeface="ProximaNova"/>
            </a:endParaRPr>
          </a:p>
          <a:p>
            <a:endParaRPr lang="ru-RU" dirty="0">
              <a:solidFill>
                <a:srgbClr val="020A1B"/>
              </a:solidFill>
              <a:latin typeface="ProximaNov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583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r>
              <a:rPr lang="ru-RU" sz="2200" b="1" dirty="0">
                <a:solidFill>
                  <a:prstClr val="black"/>
                </a:solidFill>
                <a:latin typeface="Arial"/>
              </a:rPr>
              <a:t>Исправьте лексическую ошибку, </a:t>
            </a:r>
            <a:r>
              <a:rPr lang="ru-RU" sz="2200" b="1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ru-RU" sz="2200" b="1" dirty="0" smtClean="0">
                <a:solidFill>
                  <a:prstClr val="black"/>
                </a:solidFill>
                <a:latin typeface="Arial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"/>
              </a:rPr>
              <a:t>заменив </a:t>
            </a:r>
            <a:r>
              <a:rPr lang="ru-RU" sz="2200" b="1" dirty="0">
                <a:solidFill>
                  <a:prstClr val="black"/>
                </a:solidFill>
                <a:latin typeface="Arial"/>
              </a:rPr>
              <a:t>неверно употребленное слово.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18457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20A1B"/>
                </a:solidFill>
                <a:latin typeface="ProximaNova"/>
              </a:rPr>
              <a:t>Он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понял, что стал косным виновником гибели товарища. </a:t>
            </a:r>
            <a:endParaRPr lang="ru-RU" dirty="0" smtClean="0">
              <a:solidFill>
                <a:srgbClr val="020A1B"/>
              </a:solidFill>
              <a:latin typeface="ProximaNova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20A1B"/>
                </a:solidFill>
                <a:latin typeface="ProximaNova"/>
              </a:rPr>
              <a:t>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Перед нами целая галантерея образов (из сочинений абитуриентов). </a:t>
            </a:r>
            <a:endParaRPr lang="ru-RU" dirty="0" smtClean="0">
              <a:solidFill>
                <a:srgbClr val="020A1B"/>
              </a:solidFill>
              <a:latin typeface="ProximaNova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20A1B"/>
                </a:solidFill>
                <a:latin typeface="ProximaNova"/>
              </a:rPr>
              <a:t>Реальные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люди, события силой писательского таланта превращаются в художественные прообразы. </a:t>
            </a:r>
            <a:endParaRPr lang="ru-RU" dirty="0" smtClean="0">
              <a:solidFill>
                <a:srgbClr val="020A1B"/>
              </a:solidFill>
              <a:latin typeface="ProximaNova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20A1B"/>
                </a:solidFill>
                <a:latin typeface="ProximaNova"/>
              </a:rPr>
              <a:t>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На собрании станичников царствовала полная разноголосица</a:t>
            </a:r>
            <a:r>
              <a:rPr lang="ru-RU" dirty="0" smtClean="0">
                <a:solidFill>
                  <a:srgbClr val="020A1B"/>
                </a:solidFill>
                <a:latin typeface="ProximaNova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20A1B"/>
                </a:solidFill>
                <a:latin typeface="ProximaNova"/>
              </a:rPr>
              <a:t>5. Если </a:t>
            </a:r>
            <a:r>
              <a:rPr lang="ru-RU" dirty="0">
                <a:solidFill>
                  <a:srgbClr val="020A1B"/>
                </a:solidFill>
                <a:latin typeface="ProximaNova"/>
              </a:rPr>
              <a:t>мой друг не принесет мне завтра книгу, я сниму с него скальпель!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70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</a:p>
          <a:p>
            <a:r>
              <a:rPr lang="ru-RU" dirty="0" smtClean="0"/>
              <a:t>1.косвенным</a:t>
            </a:r>
          </a:p>
          <a:p>
            <a:r>
              <a:rPr lang="ru-RU" dirty="0" smtClean="0"/>
              <a:t>2. галерея</a:t>
            </a:r>
          </a:p>
          <a:p>
            <a:r>
              <a:rPr lang="ru-RU" dirty="0" smtClean="0"/>
              <a:t>3. образы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разногласица</a:t>
            </a:r>
            <a:endParaRPr lang="ru-RU" dirty="0" smtClean="0"/>
          </a:p>
          <a:p>
            <a:r>
              <a:rPr lang="ru-RU" dirty="0" smtClean="0"/>
              <a:t>5. скальп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77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/>
              </a:rPr>
              <a:t>Исправьте </a:t>
            </a:r>
            <a:r>
              <a:rPr lang="ru-RU" sz="2000" b="1" dirty="0">
                <a:solidFill>
                  <a:prstClr val="black"/>
                </a:solidFill>
                <a:latin typeface="Arial"/>
              </a:rPr>
              <a:t>лексическую ошибку, </a:t>
            </a:r>
            <a:r>
              <a:rPr lang="ru-RU" sz="2000" b="1" dirty="0">
                <a:solidFill>
                  <a:srgbClr val="FF0000"/>
                </a:solidFill>
                <a:latin typeface="Arial"/>
              </a:rPr>
              <a:t>исключив лишнее слово. </a:t>
            </a:r>
            <a:r>
              <a:rPr lang="ru-RU" sz="2000" b="1" dirty="0" smtClean="0">
                <a:solidFill>
                  <a:srgbClr val="FF0000"/>
                </a:solidFill>
                <a:latin typeface="Arial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Arial"/>
              </a:rPr>
            </a:br>
            <a:r>
              <a:rPr lang="ru-RU" sz="2000" b="1" dirty="0" smtClean="0">
                <a:solidFill>
                  <a:prstClr val="black"/>
                </a:solidFill>
                <a:latin typeface="Arial"/>
              </a:rPr>
              <a:t>Выпишите </a:t>
            </a:r>
            <a:r>
              <a:rPr lang="ru-RU" sz="2000" b="1" dirty="0">
                <a:solidFill>
                  <a:prstClr val="black"/>
                </a:solidFill>
                <a:latin typeface="Arial"/>
              </a:rPr>
              <a:t>это слово.</a:t>
            </a:r>
            <a:r>
              <a:rPr lang="ru-RU" sz="1800" b="1" dirty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Arial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363272" cy="49251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1.Нельзя </a:t>
            </a:r>
            <a:r>
              <a:rPr lang="ru-RU" sz="2400" dirty="0">
                <a:solidFill>
                  <a:srgbClr val="333333"/>
                </a:solidFill>
                <a:latin typeface="Helvetica"/>
              </a:rPr>
              <a:t>без гневного возмущения относиться к разным Чичиковым, Ноздревым, </a:t>
            </a:r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Плюшкиным.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2. </a:t>
            </a:r>
            <a:r>
              <a:rPr lang="ru-RU" sz="2400" dirty="0">
                <a:solidFill>
                  <a:srgbClr val="333333"/>
                </a:solidFill>
                <a:latin typeface="Helvetica"/>
              </a:rPr>
              <a:t> Богатые дворяне наносили друг другу визиты в гости. </a:t>
            </a:r>
            <a:endParaRPr lang="ru-RU" sz="2400" dirty="0" smtClean="0">
              <a:solidFill>
                <a:srgbClr val="333333"/>
              </a:solidFill>
              <a:latin typeface="Helvetica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3. </a:t>
            </a:r>
            <a:r>
              <a:rPr lang="ru-RU" sz="2400" dirty="0">
                <a:solidFill>
                  <a:srgbClr val="333333"/>
                </a:solidFill>
                <a:latin typeface="Helvetica"/>
              </a:rPr>
              <a:t> В Краснодоне молодые патриоты организовали подпольную организацию “Молодая гвардия</a:t>
            </a:r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”.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Helvetica"/>
              </a:rPr>
              <a:t>4.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  Петр I ввел христианство, так как </a:t>
            </a:r>
            <a:r>
              <a:rPr lang="ru-RU" sz="2400" dirty="0" err="1">
                <a:solidFill>
                  <a:srgbClr val="000000"/>
                </a:solidFill>
                <a:latin typeface="Arial"/>
              </a:rPr>
              <a:t>разноязыческая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 религия не давала единого сплочения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5.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  Две школы разработали план совместного сотрудничества.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0086" y="4581128"/>
            <a:ext cx="2908300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688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426</Words>
  <Application>Microsoft Office PowerPoint</Application>
  <PresentationFormat>Экран (4:3)</PresentationFormat>
  <Paragraphs>125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Лексические нормы современного русского литературного языка </vt:lpstr>
      <vt:lpstr>Слайд 2</vt:lpstr>
      <vt:lpstr>Слайд 3</vt:lpstr>
      <vt:lpstr>Слайд 4</vt:lpstr>
      <vt:lpstr> Формулировка задания 6 возможна в двух вариантах: исключение слова или его замена.</vt:lpstr>
      <vt:lpstr>Закрепление Исправьте лексическую ошибку, заменив неверно употребленное слово. </vt:lpstr>
      <vt:lpstr>Самостоятельная работа Исправьте лексическую ошибку,  заменив неверно употребленное слово. </vt:lpstr>
      <vt:lpstr>Слайд 8</vt:lpstr>
      <vt:lpstr>Исправьте лексическую ошибку, исключив лишнее слово.  Выпишите это слово. </vt:lpstr>
      <vt:lpstr>Исправь ошибки</vt:lpstr>
      <vt:lpstr>Исправь лексическую ошибку</vt:lpstr>
      <vt:lpstr>Слайд 12</vt:lpstr>
      <vt:lpstr>Слайд 13</vt:lpstr>
      <vt:lpstr>Упражнение. Устная работа (по цепочке) Найдите речевую избыточность, объясните.   </vt:lpstr>
      <vt:lpstr>Упражнение. Устная работа (по цепочке) Найдите речевую избыточность, объясните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Лексических норм современного русского литературного языка </dc:title>
  <dc:creator>комп</dc:creator>
  <cp:lastModifiedBy>Admin</cp:lastModifiedBy>
  <cp:revision>13</cp:revision>
  <dcterms:created xsi:type="dcterms:W3CDTF">2017-09-09T11:01:00Z</dcterms:created>
  <dcterms:modified xsi:type="dcterms:W3CDTF">2019-09-26T15:20:54Z</dcterms:modified>
</cp:coreProperties>
</file>