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76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7" r:id="rId21"/>
    <p:sldId id="274" r:id="rId22"/>
    <p:sldId id="278" r:id="rId23"/>
    <p:sldId id="275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95094E-7310-4EBD-A259-0B2B250BFF4C}" type="datetimeFigureOut">
              <a:rPr lang="ru-RU" smtClean="0"/>
              <a:t>13.01.2020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0770FB-4589-4DA1-BCC2-519222A32D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557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0770FB-4589-4DA1-BCC2-519222A32DDB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5278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752475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1267485"/>
            <a:ext cx="7235981" cy="5133316"/>
          </a:xfrm>
        </p:spPr>
        <p:txBody>
          <a:bodyPr/>
          <a:lstStyle>
            <a:lvl1pPr>
              <a:defRPr sz="11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201702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0469" y="236415"/>
            <a:ext cx="785301" cy="365125"/>
          </a:xfrm>
        </p:spPr>
        <p:txBody>
          <a:bodyPr/>
          <a:lstStyle>
            <a:lvl1pPr>
              <a:defRPr sz="14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467600" y="209550"/>
            <a:ext cx="657226" cy="431800"/>
            <a:chOff x="7467600" y="209550"/>
            <a:chExt cx="657226" cy="431800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7467600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7677151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7881939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838200"/>
            <a:ext cx="7467600" cy="441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13.01.2020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841248"/>
            <a:ext cx="3730752" cy="4389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841248"/>
            <a:ext cx="3730752" cy="4389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41248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841248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380744"/>
            <a:ext cx="3730752" cy="38404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380743"/>
            <a:ext cx="3730752" cy="38404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13.01.2020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52000">
                <a:schemeClr val="accent6">
                  <a:lumMod val="7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382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59680" y="6553200"/>
            <a:ext cx="7162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57404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8453438" y="5715000"/>
            <a:ext cx="242887" cy="431800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0" y="0"/>
              </a:cxn>
              <a:cxn ang="0">
                <a:pos x="89" y="136"/>
              </a:cxn>
              <a:cxn ang="0">
                <a:pos x="89" y="136"/>
              </a:cxn>
              <a:cxn ang="0">
                <a:pos x="0" y="272"/>
              </a:cxn>
              <a:cxn ang="0">
                <a:pos x="62" y="272"/>
              </a:cxn>
              <a:cxn ang="0">
                <a:pos x="153" y="136"/>
              </a:cxn>
              <a:cxn ang="0">
                <a:pos x="62" y="0"/>
              </a:cxn>
            </a:cxnLst>
            <a:rect l="0" t="0" r="r" b="b"/>
            <a:pathLst>
              <a:path w="153" h="272">
                <a:moveTo>
                  <a:pt x="62" y="0"/>
                </a:moveTo>
                <a:lnTo>
                  <a:pt x="0" y="0"/>
                </a:lnTo>
                <a:lnTo>
                  <a:pt x="89" y="136"/>
                </a:lnTo>
                <a:lnTo>
                  <a:pt x="89" y="136"/>
                </a:lnTo>
                <a:lnTo>
                  <a:pt x="0" y="272"/>
                </a:lnTo>
                <a:lnTo>
                  <a:pt x="62" y="272"/>
                </a:lnTo>
                <a:lnTo>
                  <a:pt x="153" y="136"/>
                </a:lnTo>
                <a:lnTo>
                  <a:pt x="62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198682" y="4821116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13.01.2020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</p:bldLst>
  </p:timing>
  <p:txStyles>
    <p:titleStyle>
      <a:lvl1pPr algn="l" defTabSz="914400" rtl="0" eaLnBrk="1" latinLnBrk="0" hangingPunct="1">
        <a:spcBef>
          <a:spcPct val="0"/>
        </a:spcBef>
        <a:buNone/>
        <a:defRPr sz="7200" b="1" kern="1200">
          <a:ln w="12700">
            <a:solidFill>
              <a:schemeClr val="tx2"/>
            </a:solidFill>
          </a:ln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˃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357048"/>
            <a:ext cx="7406640" cy="4464496"/>
          </a:xfrm>
        </p:spPr>
        <p:txBody>
          <a:bodyPr>
            <a:noAutofit/>
          </a:bodyPr>
          <a:lstStyle/>
          <a:p>
            <a:pPr algn="r"/>
            <a:r>
              <a:rPr lang="ru-RU" altLang="ru-RU" sz="36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работы </a:t>
            </a:r>
            <a:r>
              <a:rPr lang="ru-RU" altLang="ru-RU" sz="3600" dirty="0" smtClean="0">
                <a:solidFill>
                  <a:schemeClr val="accent3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6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методического объединения</a:t>
            </a:r>
            <a:br>
              <a:rPr lang="ru-RU" altLang="ru-RU" sz="36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учителей математики, физики и информатики  </a:t>
            </a:r>
            <a:br>
              <a:rPr lang="ru-RU" altLang="ru-RU" sz="36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МОБУ СОШ с. Ермекеево  </a:t>
            </a:r>
            <a:br>
              <a:rPr lang="ru-RU" altLang="ru-RU" sz="36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 1 полугодие</a:t>
            </a:r>
            <a:br>
              <a:rPr lang="ru-RU" altLang="ru-RU" sz="36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600" dirty="0" smtClean="0">
                <a:solidFill>
                  <a:schemeClr val="accent3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2019-2020 учебного </a:t>
            </a:r>
            <a:r>
              <a:rPr lang="ru-RU" altLang="ru-RU" sz="36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  <a:endParaRPr lang="ru-RU" sz="3600" dirty="0">
              <a:solidFill>
                <a:schemeClr val="accent3">
                  <a:lumMod val="7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mosopora.ru/upload/files/linearticles/dc7da5c1a669ef18b8da6e0277b47848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632448"/>
            <a:ext cx="2723209" cy="238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2849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3454652"/>
              </p:ext>
            </p:extLst>
          </p:nvPr>
        </p:nvGraphicFramePr>
        <p:xfrm>
          <a:off x="467544" y="597716"/>
          <a:ext cx="8352929" cy="28585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8461"/>
                <a:gridCol w="2443558"/>
                <a:gridCol w="1629860"/>
                <a:gridCol w="697925"/>
                <a:gridCol w="3143125"/>
              </a:tblGrid>
              <a:tr h="4404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Наименование ОО, </a:t>
                      </a:r>
                      <a:endParaRPr lang="ru-RU" sz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команды</a:t>
                      </a:r>
                      <a:endParaRPr lang="ru-RU" sz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ФИО участника</a:t>
                      </a:r>
                      <a:endParaRPr lang="ru-RU" sz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ФИО наставника (полностью), должность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834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МОБУ СОШ с. Ермекеево, команда «Мыслители»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Газизова Рания Рушатовна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7а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Хайруллина </a:t>
                      </a:r>
                      <a:r>
                        <a:rPr lang="ru-RU" sz="14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Альфина</a:t>
                      </a:r>
                      <a:r>
                        <a:rPr lang="ru-RU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Шаукатовна</a:t>
                      </a:r>
                      <a:r>
                        <a:rPr lang="ru-RU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учитель математики</a:t>
                      </a:r>
                      <a:endParaRPr lang="ru-RU" sz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173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МОБУ СОШ с. Ермекеево, команда «Мыслители»</a:t>
                      </a:r>
                      <a:endParaRPr lang="ru-RU" sz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Лукманова Самира Наилевна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7б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Согова Анна Сергеевна, учитель математики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834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МОБУ СОШ с. Ермекеево, команда «Мыслители»</a:t>
                      </a:r>
                      <a:endParaRPr lang="ru-RU" sz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Фаттахов </a:t>
                      </a:r>
                      <a:r>
                        <a:rPr lang="ru-RU" sz="14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Айнур</a:t>
                      </a:r>
                      <a:r>
                        <a:rPr lang="ru-RU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Дамирович</a:t>
                      </a:r>
                      <a:endParaRPr lang="ru-RU" sz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8а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Гиззатуллина Регина Музиповна, учитель математики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834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МОБУ СОШ с. Ермекеево, команда «Мыслители»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Халиков Артем Азатович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8а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Гиззатуллина</a:t>
                      </a:r>
                      <a:r>
                        <a:rPr lang="ru-RU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Регина </a:t>
                      </a:r>
                      <a:r>
                        <a:rPr lang="ru-RU" sz="14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Музиповна</a:t>
                      </a:r>
                      <a:r>
                        <a:rPr lang="ru-RU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учитель математики</a:t>
                      </a:r>
                      <a:endParaRPr lang="ru-RU" sz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99802" y="0"/>
            <a:ext cx="248023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Средняя</a:t>
            </a:r>
            <a:r>
              <a:rPr kumimoji="0" lang="ru-RU" altLang="ru-RU" sz="2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800" b="1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лига</a:t>
            </a:r>
            <a:r>
              <a:rPr kumimoji="0" lang="ru-RU" altLang="ru-RU" sz="2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endParaRPr kumimoji="0" lang="ru-RU" altLang="ru-RU" sz="12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5" name="Picture 3" descr="https://sun9-54.userapi.com/c204720/v204720114/294a2/9tSHDMFi0d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6794" y="3632448"/>
            <a:ext cx="4700299" cy="2962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7485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sun9-4.userapi.com/c857736/v857736114/14556c/M5oLlZfBVb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3788" y="3605333"/>
            <a:ext cx="4248472" cy="2993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1042503"/>
              </p:ext>
            </p:extLst>
          </p:nvPr>
        </p:nvGraphicFramePr>
        <p:xfrm>
          <a:off x="467544" y="583732"/>
          <a:ext cx="8280920" cy="28384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4681"/>
                <a:gridCol w="2192128"/>
                <a:gridCol w="1961763"/>
                <a:gridCol w="807498"/>
                <a:gridCol w="2884850"/>
              </a:tblGrid>
              <a:tr h="5676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Наименование ОО, название команды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ФИО участника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ФИО наставника (полностью), должность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676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МОБУ СОШ с. Ермекеево, команда «Люди икс»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Шамсуллина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Элиза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Филюзовна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Ризванова Гульнора Муслимовна, учитель математики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676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МОБУ СОШ с. Ермекеево команда «Люди икс»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Шаймарданов Марат Ришатович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9в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Ризванова Гульнора Муслимовна, учитель математики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676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МОБУ СОШ с. Ермекеево команда «Люди икс»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Гайнетдинов Искандар Райханович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Имаева Рина Николаевна, учитель математики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676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МОБУ СОШ с. Ермекеево, команда «Люди икс»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Шайдуллина Алсу Динаровна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10б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Имаева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Рина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Николаевна, учитель математики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113838" y="-29029"/>
            <a:ext cx="3348372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Старшая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лига</a:t>
            </a:r>
            <a:endParaRPr kumimoji="0" lang="ru-RU" altLang="ru-RU" sz="1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3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827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sun9-4.userapi.com/c204620/v204620410/2a618/NxtK8saXSv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26749"/>
            <a:ext cx="4176464" cy="3178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sun9-56.userapi.com/c205520/v205520410/2a951/NiEk3CAhCh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696" y="3329089"/>
            <a:ext cx="4344482" cy="3240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628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sun9-25.userapi.com/c854524/v854524121/1b1b21/ytklUpoIA8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80728"/>
            <a:ext cx="8064896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260648"/>
            <a:ext cx="41044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Имаева</a:t>
            </a:r>
            <a:r>
              <a:rPr lang="ru-RU" sz="2400" b="1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Рина</a:t>
            </a:r>
            <a:r>
              <a:rPr lang="ru-RU" sz="2400" b="1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Николаевна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488390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043608" y="116632"/>
            <a:ext cx="7239001" cy="108012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учителей 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семинарах различного уровня </a:t>
            </a:r>
            <a:endParaRPr lang="ru-RU" sz="28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1660571"/>
              </p:ext>
            </p:extLst>
          </p:nvPr>
        </p:nvGraphicFramePr>
        <p:xfrm>
          <a:off x="583541" y="1412776"/>
          <a:ext cx="8064896" cy="20297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8817"/>
                <a:gridCol w="4317196"/>
                <a:gridCol w="1445519"/>
                <a:gridCol w="1863364"/>
              </a:tblGrid>
              <a:tr h="3472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п\п  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Названия семинаров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Учитель</a:t>
                      </a:r>
                      <a:endParaRPr lang="ru-RU" sz="14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</a:t>
                      </a:r>
                      <a:endParaRPr lang="ru-RU" sz="14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0498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4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Просвещение. «Формирование </a:t>
                      </a:r>
                      <a:r>
                        <a:rPr lang="ru-RU" sz="16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метапредметных</a:t>
                      </a:r>
                      <a:r>
                        <a:rPr lang="ru-RU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результатов на уроках математики, функциональная грамотность» </a:t>
                      </a:r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Педагогический </a:t>
                      </a:r>
                      <a:r>
                        <a:rPr lang="ru-RU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марафон по </a:t>
                      </a:r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предметам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Хайруллина </a:t>
                      </a:r>
                      <a:endParaRPr lang="ru-RU" sz="14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А.Ш.</a:t>
                      </a:r>
                      <a:endParaRPr lang="ru-RU" sz="14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Республиканский</a:t>
                      </a:r>
                      <a:endParaRPr lang="ru-RU" sz="14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47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14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«Инновационные технологии преподавания </a:t>
                      </a:r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математики»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Гиззатуллина Р.М.</a:t>
                      </a:r>
                      <a:endParaRPr lang="ru-RU" sz="14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Республиканский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2290" name="Picture 2" descr="https://sun9-35.userapi.com/c854028/v854028003/1bd5cd/6_LPFln8-lQ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781934"/>
            <a:ext cx="2592287" cy="2823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s://sun9-50.userapi.com/c856016/v856016003/1c3105/cgsLPQjBFj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789039"/>
            <a:ext cx="2294466" cy="2823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568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067944" y="908720"/>
            <a:ext cx="4574705" cy="4249528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выступила на заседание РМО учителей математики, физики и информатики  с докладом  по теме «Повышение качества образования через повышение компетентности учителя информатики»;</a:t>
            </a:r>
          </a:p>
          <a:p>
            <a:r>
              <a:rPr lang="ru-RU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награждена «Благодарностью за профессионализм, трудолюбие и верность профессии» от образовательного портала «Продленка»</a:t>
            </a:r>
          </a:p>
          <a:p>
            <a:r>
              <a:rPr lang="ru-RU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посетила по программе «Билет в будущее» мероприятий 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ВДНХ  </a:t>
            </a:r>
            <a:r>
              <a:rPr lang="ru-RU" dirty="0" err="1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г.Уфа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 descr="https://sun9-19.userapi.com/c857336/v857336003/a594c/CmmsVA7BJS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54" y="1124744"/>
            <a:ext cx="3240360" cy="4407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31954" y="419472"/>
            <a:ext cx="36491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err="1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Согова</a:t>
            </a:r>
            <a:r>
              <a:rPr lang="ru-RU" sz="2400" b="1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Анна Сергеевна</a:t>
            </a:r>
            <a:r>
              <a:rPr lang="ru-RU" sz="24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</p:txBody>
      </p:sp>
    </p:spTree>
    <p:extLst>
      <p:ext uri="{BB962C8B-B14F-4D97-AF65-F5344CB8AC3E}">
        <p14:creationId xmlns:p14="http://schemas.microsoft.com/office/powerpoint/2010/main" val="30782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683568" y="145658"/>
            <a:ext cx="662473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Ризванова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Гульнора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Муслимовна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:</a:t>
            </a:r>
            <a:endParaRPr kumimoji="0" lang="ru-RU" altLang="ru-RU" sz="3600" b="1" i="0" u="none" strike="noStrike" cap="none" normalizeH="0" baseline="0" dirty="0" smtClean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4379409"/>
              </p:ext>
            </p:extLst>
          </p:nvPr>
        </p:nvGraphicFramePr>
        <p:xfrm>
          <a:off x="467545" y="3730355"/>
          <a:ext cx="7992888" cy="28669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2559"/>
                <a:gridCol w="4632909"/>
                <a:gridCol w="2897420"/>
              </a:tblGrid>
              <a:tr h="1815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Конкурс</a:t>
                      </a:r>
                      <a:endParaRPr lang="ru-RU" sz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238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Республиканский семинар «Инновационные технологии преподавания математики»</a:t>
                      </a:r>
                      <a:endParaRPr lang="ru-RU" sz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Сертификат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298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III</a:t>
                      </a:r>
                      <a:r>
                        <a:rPr lang="ru-RU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международная онлайн-олимпиада по математике </a:t>
                      </a:r>
                      <a:r>
                        <a:rPr lang="en-GB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BRICSMATH</a:t>
                      </a:r>
                      <a:r>
                        <a:rPr lang="ru-RU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платформе </a:t>
                      </a:r>
                      <a:r>
                        <a:rPr lang="en-GB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UCHI</a:t>
                      </a:r>
                      <a:r>
                        <a:rPr lang="ru-RU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GB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RU</a:t>
                      </a:r>
                      <a:endParaRPr lang="ru-RU" sz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Благодарственное письмо за успешное выступление учеников</a:t>
                      </a:r>
                      <a:endParaRPr lang="ru-RU" sz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414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Всероссийское тестирование «ПедЭксперт Октябрь2019» по теме «Оценка уровня квалификации педагогов»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Диплом 1 степени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298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III онлайн-олимпиада Юный предприниматель на платформе UCHI.RU</a:t>
                      </a:r>
                      <a:endParaRPr lang="ru-RU" sz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Благодарственное письмо за помощь в организации олимпиады</a:t>
                      </a:r>
                      <a:endParaRPr lang="ru-RU" sz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298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Вебинар</a:t>
                      </a:r>
                      <a:r>
                        <a:rPr lang="ru-RU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«Функциональная грамотность. Работа с текстом на уроках математики» 18.11.2019 (Просвещение)</a:t>
                      </a:r>
                      <a:endParaRPr lang="ru-RU" sz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Сертификат участника</a:t>
                      </a:r>
                      <a:endParaRPr lang="ru-RU" sz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764704"/>
            <a:ext cx="3888432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066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6109037"/>
              </p:ext>
            </p:extLst>
          </p:nvPr>
        </p:nvGraphicFramePr>
        <p:xfrm>
          <a:off x="323528" y="548680"/>
          <a:ext cx="8568951" cy="6380462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561426"/>
                <a:gridCol w="561426"/>
                <a:gridCol w="400291"/>
                <a:gridCol w="481141"/>
                <a:gridCol w="481141"/>
                <a:gridCol w="881433"/>
                <a:gridCol w="958325"/>
                <a:gridCol w="1147425"/>
                <a:gridCol w="692333"/>
                <a:gridCol w="1202005"/>
                <a:gridCol w="1202005"/>
              </a:tblGrid>
              <a:tr h="33870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Отметка по 5-бальной шкале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обучающихся в классе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обучающихся, участвовавших в проверочной работе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Успевае-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мость, %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Качество</a:t>
                      </a:r>
                      <a:r>
                        <a:rPr lang="ru-RU" sz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</a:t>
                      </a:r>
                      <a:endParaRPr lang="ru-RU" sz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Учитель </a:t>
                      </a:r>
                      <a:endParaRPr lang="ru-RU" sz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</a:tr>
              <a:tr h="9942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«2»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«3»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«4»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«5»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0425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5а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Согова А.С</a:t>
                      </a:r>
                    </a:p>
                  </a:txBody>
                  <a:tcPr marL="50716" marR="50716" marT="0" marB="0"/>
                </a:tc>
              </a:tr>
              <a:tr h="1904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5б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</a:t>
                      </a: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Имаева Р.Н</a:t>
                      </a:r>
                    </a:p>
                  </a:txBody>
                  <a:tcPr marL="50716" marR="50716" marT="0" marB="0"/>
                </a:tc>
              </a:tr>
              <a:tr h="3808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5в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Хайруллина А.Ш.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</a:tr>
              <a:tr h="380849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6а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</a:t>
                      </a: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Гиззатуллина Р.М.</a:t>
                      </a:r>
                    </a:p>
                  </a:txBody>
                  <a:tcPr marL="50716" marR="50716" marT="0" marB="0"/>
                </a:tc>
              </a:tr>
              <a:tr h="3808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6б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</a:t>
                      </a: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Хайруллина А.Ш.</a:t>
                      </a:r>
                    </a:p>
                  </a:txBody>
                  <a:tcPr marL="50716" marR="50716" marT="0" marB="0"/>
                </a:tc>
              </a:tr>
              <a:tr h="380849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7а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</a:t>
                      </a: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Хайруллина А.Ш.</a:t>
                      </a:r>
                    </a:p>
                  </a:txBody>
                  <a:tcPr marL="50716" marR="50716" marT="0" marB="0"/>
                </a:tc>
              </a:tr>
              <a:tr h="1904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7б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Согова А.С.</a:t>
                      </a:r>
                    </a:p>
                  </a:txBody>
                  <a:tcPr marL="50716" marR="50716" marT="0" marB="0"/>
                </a:tc>
              </a:tr>
              <a:tr h="380849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8а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</a:t>
                      </a: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Гиззатуллина Р.М.</a:t>
                      </a:r>
                    </a:p>
                  </a:txBody>
                  <a:tcPr marL="50716" marR="50716" marT="0" marB="0"/>
                </a:tc>
              </a:tr>
              <a:tr h="3808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8б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Гиззатуллина Р.М.</a:t>
                      </a:r>
                    </a:p>
                  </a:txBody>
                  <a:tcPr marL="50716" marR="50716" marT="0" marB="0"/>
                </a:tc>
              </a:tr>
              <a:tr h="190425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9а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</a:t>
                      </a: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Ризванова Г.М.</a:t>
                      </a:r>
                    </a:p>
                  </a:txBody>
                  <a:tcPr marL="50716" marR="50716" marT="0" marB="0"/>
                </a:tc>
              </a:tr>
              <a:tr h="1904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9б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62,5</a:t>
                      </a: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Ризванова Г.М.</a:t>
                      </a:r>
                    </a:p>
                  </a:txBody>
                  <a:tcPr marL="50716" marR="50716" marT="0" marB="0"/>
                </a:tc>
              </a:tr>
              <a:tr h="1904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9в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Ризванова Г.М.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</a:tr>
              <a:tr h="190425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10а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</a:t>
                      </a: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Имаева Р.Н.</a:t>
                      </a:r>
                    </a:p>
                  </a:txBody>
                  <a:tcPr marL="50716" marR="50716" marT="0" marB="0"/>
                </a:tc>
              </a:tr>
              <a:tr h="3808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10б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</a:t>
                      </a: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Гиззатуллина Р.М.</a:t>
                      </a:r>
                    </a:p>
                  </a:txBody>
                  <a:tcPr marL="50716" marR="50716" marT="0" marB="0"/>
                </a:tc>
              </a:tr>
              <a:tr h="3808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11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100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88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Хайруллина А.Ш.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</a:tr>
              <a:tr h="190425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270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252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716" marR="50716" marT="0" marB="0"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Итоги муниципальных контрольных работ по математике МОБУ СОШ с. Ермекеево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1 полугодие 2019-2020  учебного года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323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827584" y="116632"/>
            <a:ext cx="7239001" cy="76200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Ученики нашей школе приняли участие в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международном дистанционном конкурсе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«Старт»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6386" name="Picture 2" descr="https://sun9-20.userapi.com/c204524/v204524003/28c36/3CZwcxs8gp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124744"/>
            <a:ext cx="4320480" cy="4316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5733256"/>
            <a:ext cx="76328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Их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руководители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Хайрулллина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А.Ш. и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Ризванова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Г.М. награждены благодарностью за активное участие и свидетельствами о подготовке участников к конкурсу.</a:t>
            </a:r>
          </a:p>
        </p:txBody>
      </p:sp>
    </p:spTree>
    <p:extLst>
      <p:ext uri="{BB962C8B-B14F-4D97-AF65-F5344CB8AC3E}">
        <p14:creationId xmlns:p14="http://schemas.microsoft.com/office/powerpoint/2010/main" val="288665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67544" y="548680"/>
            <a:ext cx="8208912" cy="5112568"/>
          </a:xfrm>
        </p:spPr>
        <p:txBody>
          <a:bodyPr>
            <a:no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1700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</a:t>
            </a:r>
            <a:r>
              <a:rPr lang="ru-RU" sz="1700" u="sng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вебинаре</a:t>
            </a:r>
            <a:r>
              <a:rPr lang="ru-RU" sz="17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теме: «Развитие самоконтроля и контроля при изучении </a:t>
            </a:r>
            <a:r>
              <a:rPr lang="ru-RU" sz="17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алгебры».от</a:t>
            </a:r>
            <a:r>
              <a:rPr lang="ru-RU" sz="17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16 сентября 2019 года </a:t>
            </a:r>
            <a:r>
              <a:rPr lang="ru-RU" sz="17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Гиззатуллина</a:t>
            </a:r>
            <a:r>
              <a:rPr lang="ru-RU" sz="17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Р.М., </a:t>
            </a:r>
            <a:r>
              <a:rPr lang="ru-RU" sz="17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Имаева</a:t>
            </a:r>
            <a:r>
              <a:rPr lang="ru-RU" sz="17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Р.Н., </a:t>
            </a:r>
            <a:r>
              <a:rPr lang="ru-RU" sz="17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Согова</a:t>
            </a:r>
            <a:r>
              <a:rPr lang="ru-RU" sz="17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А.С., Хайруллина А.Ш. , </a:t>
            </a:r>
            <a:r>
              <a:rPr lang="ru-RU" sz="17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Ризванова</a:t>
            </a:r>
            <a:r>
              <a:rPr lang="ru-RU" sz="17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Г.М. </a:t>
            </a:r>
            <a:endParaRPr lang="ru-RU" sz="1700" b="1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1700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</a:t>
            </a:r>
            <a:r>
              <a:rPr lang="ru-RU" sz="1700" u="sng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вебинаре</a:t>
            </a:r>
            <a:r>
              <a:rPr lang="ru-RU" sz="17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теме: "Функциональная грамотность: формирование </a:t>
            </a:r>
            <a:r>
              <a:rPr lang="ru-RU" sz="17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метапредметных</a:t>
            </a:r>
            <a:r>
              <a:rPr lang="ru-RU" sz="17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результатов на уроках математики" от17 сентября 2019 года </a:t>
            </a:r>
            <a:r>
              <a:rPr lang="ru-RU" sz="17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Гиззатуллина</a:t>
            </a:r>
            <a:r>
              <a:rPr lang="ru-RU" sz="17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Р.М., </a:t>
            </a:r>
            <a:r>
              <a:rPr lang="ru-RU" sz="17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Имаева</a:t>
            </a:r>
            <a:r>
              <a:rPr lang="ru-RU" sz="17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Р.Н., </a:t>
            </a:r>
            <a:r>
              <a:rPr lang="ru-RU" sz="17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Согова</a:t>
            </a:r>
            <a:r>
              <a:rPr lang="ru-RU" sz="17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А.С., Хайруллина А.Ш. , </a:t>
            </a:r>
            <a:r>
              <a:rPr lang="ru-RU" sz="17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Ризванова</a:t>
            </a:r>
            <a:r>
              <a:rPr lang="ru-RU" sz="17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Г.М. </a:t>
            </a:r>
            <a:endParaRPr lang="ru-RU" sz="1700" b="1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1700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</a:t>
            </a:r>
            <a:r>
              <a:rPr lang="ru-RU" sz="1700" u="sng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вебинаре</a:t>
            </a:r>
            <a:r>
              <a:rPr lang="ru-RU" sz="17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теме:  «Методика решения КИМ ЕГЭ по математике» (профильный уровень) </a:t>
            </a:r>
            <a:r>
              <a:rPr lang="ru-RU" sz="17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ИРО РБ, от 17 октября 2019 года Хайруллина А.Ш.</a:t>
            </a:r>
            <a:endParaRPr lang="ru-RU" sz="1700" b="1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1700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</a:t>
            </a:r>
            <a:r>
              <a:rPr lang="ru-RU" sz="1700" u="sng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вебинаре</a:t>
            </a:r>
            <a:r>
              <a:rPr lang="ru-RU" sz="17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теме: «Проектирование современного урока с цифровыми компонентами в начальной школе» ИРО РБ,  от 18 октября 2019 года . </a:t>
            </a:r>
            <a:r>
              <a:rPr lang="ru-RU" sz="17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Гиззатуллина</a:t>
            </a:r>
            <a:r>
              <a:rPr lang="ru-RU" sz="17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Р.М., </a:t>
            </a:r>
            <a:r>
              <a:rPr lang="ru-RU" sz="17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Имаева</a:t>
            </a:r>
            <a:r>
              <a:rPr lang="ru-RU" sz="17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Р.Н., </a:t>
            </a:r>
            <a:r>
              <a:rPr lang="ru-RU" sz="17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Согова</a:t>
            </a:r>
            <a:r>
              <a:rPr lang="ru-RU" sz="17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А.С., Хайруллина А.Ш. , </a:t>
            </a:r>
            <a:r>
              <a:rPr lang="ru-RU" sz="17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Ризванова</a:t>
            </a:r>
            <a:r>
              <a:rPr lang="ru-RU" sz="17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Г.М.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1700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</a:t>
            </a:r>
            <a:r>
              <a:rPr lang="ru-RU" sz="1700" u="sng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вебинаре</a:t>
            </a:r>
            <a:r>
              <a:rPr lang="ru-RU" sz="17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теме: «Применение информационных систем разработки электронного образовательного ресурса по математике»  от  23 декабря 2019 года  </a:t>
            </a:r>
            <a:r>
              <a:rPr lang="ru-RU" sz="17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Гиззатуллина</a:t>
            </a:r>
            <a:r>
              <a:rPr lang="ru-RU" sz="17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Р.М., </a:t>
            </a:r>
            <a:r>
              <a:rPr lang="ru-RU" sz="17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Имаева</a:t>
            </a:r>
            <a:r>
              <a:rPr lang="ru-RU" sz="17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Р.Н., </a:t>
            </a:r>
            <a:r>
              <a:rPr lang="ru-RU" sz="17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Согова</a:t>
            </a:r>
            <a:r>
              <a:rPr lang="ru-RU" sz="17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А.С., Хайруллина А.Ш. , </a:t>
            </a:r>
            <a:r>
              <a:rPr lang="ru-RU" sz="17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Ризванова</a:t>
            </a:r>
            <a:r>
              <a:rPr lang="ru-RU" sz="17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Г.М</a:t>
            </a:r>
            <a:r>
              <a:rPr lang="ru-RU" sz="17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7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1700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</a:t>
            </a:r>
            <a:r>
              <a:rPr lang="ru-RU" sz="1700" u="sng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вебинаре</a:t>
            </a:r>
            <a:r>
              <a:rPr lang="ru-RU" sz="17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теме: «Использование средств информационных технологий, электронных образовательных ресурсов на уроках математики» от  26 декабря 2019 года </a:t>
            </a:r>
            <a:r>
              <a:rPr lang="ru-RU" sz="17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17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Институте стратегии развития образования российской академии образовании. </a:t>
            </a:r>
            <a:r>
              <a:rPr lang="ru-RU" sz="17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Гиззатуллина</a:t>
            </a:r>
            <a:r>
              <a:rPr lang="ru-RU" sz="17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Р.М., </a:t>
            </a:r>
            <a:r>
              <a:rPr lang="ru-RU" sz="17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Имаева</a:t>
            </a:r>
            <a:r>
              <a:rPr lang="ru-RU" sz="17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Р.Н., </a:t>
            </a:r>
            <a:r>
              <a:rPr lang="ru-RU" sz="17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Согова</a:t>
            </a:r>
            <a:r>
              <a:rPr lang="ru-RU" sz="17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А.С., Хайруллина А.Ш. , </a:t>
            </a:r>
            <a:r>
              <a:rPr lang="ru-RU" sz="17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Ризванова</a:t>
            </a:r>
            <a:r>
              <a:rPr lang="ru-RU" sz="17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Г.М. </a:t>
            </a:r>
          </a:p>
        </p:txBody>
      </p:sp>
    </p:spTree>
    <p:extLst>
      <p:ext uri="{BB962C8B-B14F-4D97-AF65-F5344CB8AC3E}">
        <p14:creationId xmlns:p14="http://schemas.microsoft.com/office/powerpoint/2010/main" val="1691640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un9-37.userapi.com/c854228/v854228114/1bd785/zeqIIifQ2v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6632"/>
            <a:ext cx="6552728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5574763"/>
              </p:ext>
            </p:extLst>
          </p:nvPr>
        </p:nvGraphicFramePr>
        <p:xfrm>
          <a:off x="1115616" y="5085184"/>
          <a:ext cx="6549102" cy="114391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{69CF1AB2-1976-4502-BF36-3FF5EA218861}</a:tableStyleId>
              </a:tblPr>
              <a:tblGrid>
                <a:gridCol w="2183034"/>
                <a:gridCol w="2183034"/>
                <a:gridCol w="2183034"/>
              </a:tblGrid>
              <a:tr h="8375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педработников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Имеют высшую квалификационную категорию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Имеют первую квалификационную категорию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26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331640" y="6194194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Калимуллина</a:t>
            </a:r>
            <a:r>
              <a:rPr lang="ru-RU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Р.Г. п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рошла аттестацию </a:t>
            </a:r>
            <a:r>
              <a:rPr lang="ru-RU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высшую категорию.</a:t>
            </a:r>
          </a:p>
        </p:txBody>
      </p:sp>
    </p:spTree>
    <p:extLst>
      <p:ext uri="{BB962C8B-B14F-4D97-AF65-F5344CB8AC3E}">
        <p14:creationId xmlns:p14="http://schemas.microsoft.com/office/powerpoint/2010/main" val="462659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611560" y="5949280"/>
            <a:ext cx="7239001" cy="762000"/>
          </a:xfrm>
        </p:spPr>
        <p:txBody>
          <a:bodyPr>
            <a:noAutofit/>
          </a:bodyPr>
          <a:lstStyle/>
          <a:p>
            <a:pPr algn="ctr"/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Учащиеся 5в, 6б и 7а классов активно участвуют в  различных марафонах интерактивной образовательной онлайн-платформы </a:t>
            </a:r>
            <a:endParaRPr lang="ru-RU" sz="18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«Учи. </a:t>
            </a:r>
            <a:r>
              <a:rPr lang="ru-RU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и занимают призовые места.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6868870"/>
              </p:ext>
            </p:extLst>
          </p:nvPr>
        </p:nvGraphicFramePr>
        <p:xfrm>
          <a:off x="899592" y="116632"/>
          <a:ext cx="7560840" cy="5608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0603"/>
                <a:gridCol w="1049034"/>
                <a:gridCol w="1665075"/>
                <a:gridCol w="671912"/>
                <a:gridCol w="3574216"/>
              </a:tblGrid>
              <a:tr h="5400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п\п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Месяц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марафона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400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сентябрь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«Навстречу знаниям»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7а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Грамота за первое место класса в марафоне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400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«Навстречу знаниям»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6б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Грамота за второе место класса в марафоне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400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«Навстречу знаниям»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5в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Грамота за третье место класса в марафоне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400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октябрь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«Навстречу космосу»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6б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Грамота за первое место по школе в марафоне.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400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«Навстречу космосу»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5в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Грамота за второе место класса  в марафоне.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400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6.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ноябрь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«Волшебная осень»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6б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Грамота за второе место класса  в марафоне.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400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«Волшебная осень»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7а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Грамота за третье место класса в марафоне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400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8.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декабрь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«Эра роботов»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6б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Грамота за второе место класса в марафоне.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400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9.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«Эра роботов»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5в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Грамота за третье место класса в марафоне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752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043608" y="332656"/>
            <a:ext cx="7239001" cy="57606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ОБРАЗОВАТЕЛЬНЫЙ ПОРТАЛ «УЧИ.РУ»</a:t>
            </a:r>
            <a:endParaRPr lang="ru-RU" sz="2400" dirty="0">
              <a:solidFill>
                <a:schemeClr val="tx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271" y="1254559"/>
            <a:ext cx="1361534" cy="191828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1493" y="1228623"/>
            <a:ext cx="1375583" cy="194421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7" y="1219385"/>
            <a:ext cx="1357233" cy="191828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7710" y="1219384"/>
            <a:ext cx="1357233" cy="1918281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171" y="3356992"/>
            <a:ext cx="1471604" cy="208823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9732" y="3356992"/>
            <a:ext cx="1471605" cy="208823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7" y="3356992"/>
            <a:ext cx="1470516" cy="2078392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7710" y="3356991"/>
            <a:ext cx="1470516" cy="2078392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0311" y="3356991"/>
            <a:ext cx="1464671" cy="2078392"/>
          </a:xfrm>
          <a:prstGeom prst="rect">
            <a:avLst/>
          </a:prstGeom>
        </p:spPr>
      </p:pic>
      <p:pic>
        <p:nvPicPr>
          <p:cNvPr id="1026" name="Picture 2" descr="C:\Users\Home\Desktop\грамоты учеников\1\IMG_0798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9165" y="1254559"/>
            <a:ext cx="1364557" cy="1879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870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95536" y="188640"/>
            <a:ext cx="8892480" cy="1008112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Достижения учеников </a:t>
            </a:r>
            <a:r>
              <a:rPr lang="ru-RU" sz="2400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Ризвановой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Гульноры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Муслимовны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образовательном портале «Учи. </a:t>
            </a:r>
            <a:r>
              <a:rPr lang="ru-RU" sz="2400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»: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306869"/>
              </p:ext>
            </p:extLst>
          </p:nvPr>
        </p:nvGraphicFramePr>
        <p:xfrm>
          <a:off x="755576" y="1052736"/>
          <a:ext cx="7632848" cy="51845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9725"/>
                <a:gridCol w="1625549"/>
                <a:gridCol w="3883045"/>
                <a:gridCol w="1724529"/>
              </a:tblGrid>
              <a:tr h="4086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7790" algn="ctr"/>
                        </a:tabLst>
                      </a:pPr>
                      <a:r>
                        <a:rPr lang="ru-RU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№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ФИО</a:t>
                      </a:r>
                      <a:endParaRPr lang="ru-RU" sz="14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Конкурс</a:t>
                      </a:r>
                      <a:endParaRPr lang="ru-RU" sz="14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</a:t>
                      </a:r>
                      <a:endParaRPr lang="ru-RU" sz="14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214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4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Бочкарева Анастасия 9в</a:t>
                      </a:r>
                      <a:endParaRPr lang="ru-RU" sz="14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III онлайн-олимпиада Юный предприниматель на платформе UCHI.RU</a:t>
                      </a:r>
                      <a:endParaRPr lang="ru-RU" sz="14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Победитель</a:t>
                      </a:r>
                      <a:endParaRPr lang="ru-RU" sz="14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343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III международная онлайн-олимпиада по математике BRICSMATH на платформе UCHI.RU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Сертификат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участника</a:t>
                      </a:r>
                      <a:endParaRPr lang="ru-RU" sz="14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214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Макарова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Алина 9б</a:t>
                      </a:r>
                      <a:endParaRPr lang="ru-RU" sz="14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III онлайн-олимпиада Юный предприниматель на платформе UCHI.RU</a:t>
                      </a:r>
                      <a:endParaRPr lang="ru-RU" sz="14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Призер</a:t>
                      </a:r>
                      <a:endParaRPr lang="ru-RU" sz="14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214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14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Ахметзянов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Фидан 9б</a:t>
                      </a:r>
                      <a:endParaRPr lang="ru-RU" sz="14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III онлайн-олимпиада Юный предприниматель на платформе UCHI.RU</a:t>
                      </a:r>
                      <a:endParaRPr lang="ru-RU" sz="14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Призер</a:t>
                      </a:r>
                      <a:endParaRPr lang="ru-RU" sz="14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214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ru-RU" sz="14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Усманова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Милена 9б</a:t>
                      </a:r>
                      <a:endParaRPr lang="ru-RU" sz="14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III онлайн-олимпиада Юный предприниматель на платформе UCHI.RU</a:t>
                      </a:r>
                      <a:endParaRPr lang="ru-RU" sz="14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Сертификат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участника</a:t>
                      </a:r>
                      <a:endParaRPr lang="ru-RU" sz="14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343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III международная онлайн-олимпиада по математике BRICSMATH на платформе UCHI.RU</a:t>
                      </a:r>
                      <a:endParaRPr lang="ru-RU" sz="14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Призер</a:t>
                      </a:r>
                      <a:endParaRPr lang="ru-RU" sz="14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214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ru-RU" sz="14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Шайдуллин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Рустем 9б</a:t>
                      </a:r>
                      <a:endParaRPr lang="ru-RU" sz="14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III онлайн-олимпиада Юный предприниматель на платформе UCHI.RU</a:t>
                      </a:r>
                      <a:endParaRPr lang="ru-RU" sz="14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Сертификат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участника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863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8230624"/>
              </p:ext>
            </p:extLst>
          </p:nvPr>
        </p:nvGraphicFramePr>
        <p:xfrm>
          <a:off x="1006918" y="1196752"/>
          <a:ext cx="7272807" cy="50019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9679"/>
                <a:gridCol w="1583513"/>
                <a:gridCol w="907695"/>
                <a:gridCol w="1449593"/>
                <a:gridCol w="2952327"/>
              </a:tblGrid>
              <a:tr h="2506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Учитель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 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урока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232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Имаева  Рина  Николаевна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5б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математика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«Треугольники»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9572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Хайруллина </a:t>
                      </a:r>
                      <a:r>
                        <a:rPr lang="ru-RU" sz="1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Альфина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Шаукатовна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математика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«Цилиндр» 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9572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Согова Анна Сергеевна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10а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информатика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«Хранение  и передача информации»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50679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Калимуллина Резида Гумеровна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10а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физика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«Мощность»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450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8а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физика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«Контрольная работа»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9572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Гиззатуллина Регина  Музиповна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8а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геометрия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«Решение задач на площади и теорему Пифагора»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9572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Ризванова Гульнора Муслимовна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9а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геометрия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Контрольная работа по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теме</a:t>
                      </a:r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«Метод</a:t>
                      </a:r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координат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21118" y="476091"/>
            <a:ext cx="824440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Темы</a:t>
            </a:r>
            <a:r>
              <a:rPr kumimoji="0" lang="ru-RU" altLang="ru-RU" sz="28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открытых уроков</a:t>
            </a:r>
            <a:endParaRPr kumimoji="0" lang="ru-RU" altLang="ru-RU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4657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спасибо за внима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71" y="1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70611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069735" y="1916832"/>
            <a:ext cx="7239001" cy="2880320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«Активизация познавательной </a:t>
            </a:r>
            <a:r>
              <a:rPr lang="ru-RU" sz="32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r>
              <a:rPr lang="ru-RU" sz="36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уроках  в рамках образовательной программы и освоения ФГОС основного общего образования</a:t>
            </a:r>
            <a:r>
              <a:rPr lang="ru-RU" sz="3600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600" dirty="0">
              <a:solidFill>
                <a:schemeClr val="tx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694147"/>
            <a:ext cx="59951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ТЕМА</a:t>
            </a:r>
          </a:p>
        </p:txBody>
      </p:sp>
    </p:spTree>
    <p:extLst>
      <p:ext uri="{BB962C8B-B14F-4D97-AF65-F5344CB8AC3E}">
        <p14:creationId xmlns:p14="http://schemas.microsoft.com/office/powerpoint/2010/main" val="1129416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15616" y="0"/>
            <a:ext cx="7239000" cy="1412775"/>
          </a:xfrm>
        </p:spPr>
        <p:txBody>
          <a:bodyPr/>
          <a:lstStyle/>
          <a:p>
            <a:pPr lvl="0" algn="ctr"/>
            <a:r>
              <a:rPr lang="ru-RU" altLang="ru-RU" sz="36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ТЕМЫ САМООБРАЗОВАНИЯ</a:t>
            </a:r>
            <a:r>
              <a:rPr lang="ru-RU" altLang="ru-RU" sz="320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altLang="ru-RU" sz="320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sz="3200" dirty="0">
              <a:solidFill>
                <a:srgbClr val="00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5941726"/>
              </p:ext>
            </p:extLst>
          </p:nvPr>
        </p:nvGraphicFramePr>
        <p:xfrm>
          <a:off x="683568" y="1412776"/>
          <a:ext cx="8043663" cy="43119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3226"/>
                <a:gridCol w="2031221"/>
                <a:gridCol w="5639216"/>
              </a:tblGrid>
              <a:tr h="5305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Ф.И.О.</a:t>
                      </a:r>
                      <a:endParaRPr lang="ru-RU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</a:t>
                      </a:r>
                      <a:endParaRPr lang="ru-RU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305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09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Гиззатуллина</a:t>
                      </a:r>
                      <a:r>
                        <a:rPr lang="ru-RU" sz="19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9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Р.М</a:t>
                      </a:r>
                      <a:r>
                        <a:rPr lang="ru-RU" sz="19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9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159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Использование ИКТ на уроках математики</a:t>
                      </a:r>
                      <a:endParaRPr lang="ru-RU" sz="19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618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09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Имаева</a:t>
                      </a:r>
                      <a:r>
                        <a:rPr lang="ru-RU" sz="19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Р.Н.</a:t>
                      </a:r>
                      <a:endParaRPr lang="ru-RU" sz="19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159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Самостоятельная работа как эффективное средство в обучении математики</a:t>
                      </a:r>
                      <a:endParaRPr lang="ru-RU" sz="19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305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09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Калимуллина</a:t>
                      </a:r>
                      <a:r>
                        <a:rPr lang="ru-RU" sz="19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Р. Г.</a:t>
                      </a:r>
                      <a:endParaRPr lang="ru-RU" sz="19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159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Повышение качества знаний учащихся по физике</a:t>
                      </a:r>
                      <a:endParaRPr lang="ru-RU" sz="19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618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09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Согова</a:t>
                      </a:r>
                      <a:r>
                        <a:rPr lang="ru-RU" sz="19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А.С.</a:t>
                      </a:r>
                      <a:endParaRPr lang="ru-RU" sz="19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159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Повышение качества знаний учащихся по информатике и ИКТ</a:t>
                      </a:r>
                      <a:endParaRPr lang="ru-RU" sz="19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305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09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ХайруллинаА.Ш</a:t>
                      </a:r>
                      <a:r>
                        <a:rPr lang="ru-RU" sz="19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9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159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Дифференцированное обучение математике.</a:t>
                      </a:r>
                      <a:endParaRPr lang="ru-RU" sz="19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305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endParaRPr lang="ru-RU" sz="16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09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Ризванова</a:t>
                      </a:r>
                      <a:r>
                        <a:rPr lang="ru-RU" sz="19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Г.М.</a:t>
                      </a:r>
                      <a:endParaRPr lang="ru-RU" sz="19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159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Повышение качества знаний учащихся по математике.</a:t>
                      </a:r>
                      <a:endParaRPr lang="ru-RU" sz="19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6165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553228" y="1622376"/>
            <a:ext cx="8300020" cy="183620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4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ученика приняли участие в тематической смене «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TERRA BASHKIRIA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Образ будущего» по передовым направлениям дискретной математики, информатики, цифровым  технологиям в период со 2 по 15 сентября 2019 года.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Имеются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сертификаты.</a:t>
            </a:r>
          </a:p>
          <a:p>
            <a:endParaRPr lang="ru-RU" dirty="0"/>
          </a:p>
        </p:txBody>
      </p:sp>
      <p:pic>
        <p:nvPicPr>
          <p:cNvPr id="3074" name="Picture 2" descr="https://sun9-13.userapi.com/c857028/v857028502/9e76d/I_FfuOLyPl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0208"/>
            <a:ext cx="2394487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sun9-2.userapi.com/c857416/v857416657/14dc88/B9UBSMzJyj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6945" y="3199122"/>
            <a:ext cx="4824536" cy="3300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971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317558"/>
            <a:ext cx="7887072" cy="792088"/>
          </a:xfrm>
        </p:spPr>
        <p:txBody>
          <a:bodyPr/>
          <a:lstStyle/>
          <a:p>
            <a:pPr algn="ctr"/>
            <a:r>
              <a:rPr lang="ru-RU" altLang="ru-RU" sz="320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Количество участников школьного этапа</a:t>
            </a:r>
            <a:br>
              <a:rPr lang="ru-RU" altLang="ru-RU" sz="320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altLang="ru-RU" sz="320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ВОШ</a:t>
            </a:r>
            <a:endParaRPr lang="ru-RU" sz="3200" dirty="0">
              <a:solidFill>
                <a:schemeClr val="tx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4819921"/>
              </p:ext>
            </p:extLst>
          </p:nvPr>
        </p:nvGraphicFramePr>
        <p:xfrm>
          <a:off x="539552" y="2276872"/>
          <a:ext cx="7992887" cy="8614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67138"/>
                <a:gridCol w="928773"/>
                <a:gridCol w="1063055"/>
                <a:gridCol w="928773"/>
                <a:gridCol w="797690"/>
                <a:gridCol w="797690"/>
                <a:gridCol w="797690"/>
                <a:gridCol w="812078"/>
              </a:tblGrid>
              <a:tr h="5494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участников</a:t>
                      </a:r>
                      <a:endParaRPr lang="ru-RU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кл.</a:t>
                      </a:r>
                      <a:endParaRPr lang="ru-RU" sz="16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кл.</a:t>
                      </a:r>
                      <a:endParaRPr lang="ru-RU" sz="16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</a:t>
                      </a:r>
                      <a:r>
                        <a:rPr lang="ru-RU" sz="1800" b="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</a:t>
                      </a:r>
                      <a:r>
                        <a:rPr lang="ru-RU" sz="18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кл.</a:t>
                      </a:r>
                      <a:endParaRPr lang="ru-RU" sz="16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9кл.</a:t>
                      </a:r>
                      <a:endParaRPr lang="ru-RU" sz="16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10кл.</a:t>
                      </a:r>
                      <a:endParaRPr lang="ru-RU" sz="16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кл.</a:t>
                      </a:r>
                      <a:endParaRPr lang="ru-RU" sz="16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119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</a:t>
                      </a:r>
                      <a:endParaRPr lang="ru-RU" sz="16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6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7</a:t>
                      </a:r>
                      <a:endParaRPr lang="ru-RU" sz="16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6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6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6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endParaRPr lang="ru-RU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539552" y="1268760"/>
            <a:ext cx="316835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8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altLang="ru-RU" sz="280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 математике</a:t>
            </a:r>
            <a:endParaRPr kumimoji="0" lang="ru-RU" altLang="ru-RU" sz="1400" u="none" strike="noStrike" cap="none" normalizeH="0" baseline="0" dirty="0" smtClean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altLang="ru-RU" sz="18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539552" y="3585431"/>
            <a:ext cx="316835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8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altLang="ru-RU" sz="280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 физике</a:t>
            </a:r>
            <a:r>
              <a:rPr kumimoji="0" lang="ru-RU" altLang="ru-RU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alt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53583"/>
              </p:ext>
            </p:extLst>
          </p:nvPr>
        </p:nvGraphicFramePr>
        <p:xfrm>
          <a:off x="539552" y="4365104"/>
          <a:ext cx="7992887" cy="9329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67138"/>
                <a:gridCol w="928773"/>
                <a:gridCol w="1063055"/>
                <a:gridCol w="928773"/>
                <a:gridCol w="797690"/>
                <a:gridCol w="797690"/>
                <a:gridCol w="797690"/>
                <a:gridCol w="812078"/>
              </a:tblGrid>
              <a:tr h="6209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участников</a:t>
                      </a:r>
                      <a:endParaRPr lang="ru-RU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кл.</a:t>
                      </a:r>
                      <a:endParaRPr lang="ru-RU" sz="16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кл.</a:t>
                      </a:r>
                      <a:endParaRPr lang="ru-RU" sz="16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</a:t>
                      </a:r>
                      <a:r>
                        <a:rPr lang="ru-RU" sz="1800" b="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</a:t>
                      </a:r>
                      <a:r>
                        <a:rPr lang="ru-RU" sz="18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кл.</a:t>
                      </a:r>
                      <a:endParaRPr lang="ru-RU" sz="16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9кл.</a:t>
                      </a:r>
                      <a:endParaRPr lang="ru-RU" sz="16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10кл.</a:t>
                      </a:r>
                      <a:endParaRPr lang="ru-RU" sz="16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кл.</a:t>
                      </a:r>
                      <a:endParaRPr lang="ru-RU" sz="16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119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18</a:t>
                      </a:r>
                      <a:endParaRPr lang="ru-RU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920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8400782"/>
              </p:ext>
            </p:extLst>
          </p:nvPr>
        </p:nvGraphicFramePr>
        <p:xfrm>
          <a:off x="683568" y="1916832"/>
          <a:ext cx="7920880" cy="27363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4176"/>
                <a:gridCol w="1872208"/>
                <a:gridCol w="864096"/>
                <a:gridCol w="1512168"/>
                <a:gridCol w="2088232"/>
              </a:tblGrid>
              <a:tr h="6800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</a:t>
                      </a:r>
                      <a:endParaRPr lang="ru-RU" sz="18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Фамилия имя</a:t>
                      </a:r>
                      <a:endParaRPr lang="ru-RU" sz="18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</a:t>
                      </a:r>
                      <a:endParaRPr lang="ru-RU" sz="18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Статус</a:t>
                      </a:r>
                      <a:endParaRPr lang="ru-RU" sz="18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Наставник</a:t>
                      </a:r>
                      <a:endParaRPr lang="ru-RU" sz="18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224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математика</a:t>
                      </a:r>
                      <a:endParaRPr lang="ru-RU" sz="18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Платицина</a:t>
                      </a:r>
                      <a:r>
                        <a:rPr lang="ru-RU" sz="20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Эвелина</a:t>
                      </a:r>
                      <a:endParaRPr lang="ru-RU" sz="18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8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победитель</a:t>
                      </a:r>
                      <a:endParaRPr lang="ru-RU" sz="18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Хайруллина А.Ш.</a:t>
                      </a:r>
                      <a:endParaRPr lang="ru-RU" sz="18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224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математика</a:t>
                      </a:r>
                      <a:endParaRPr lang="ru-RU" sz="18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Гайнетдинов Искандар</a:t>
                      </a:r>
                      <a:endParaRPr lang="ru-RU" sz="18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8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победитель</a:t>
                      </a:r>
                      <a:endParaRPr lang="ru-RU" sz="18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Имаева Р.Н.</a:t>
                      </a:r>
                      <a:endParaRPr lang="ru-RU" sz="18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112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математика</a:t>
                      </a:r>
                      <a:endParaRPr lang="ru-RU" sz="18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Бикбаев Линар</a:t>
                      </a:r>
                      <a:endParaRPr lang="ru-RU" sz="18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8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победитель</a:t>
                      </a:r>
                      <a:endParaRPr lang="ru-RU" sz="1800" b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Хайруллина А.Ш.</a:t>
                      </a:r>
                      <a:endParaRPr lang="ru-RU" sz="18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76344" y="692586"/>
            <a:ext cx="78474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муниципального </a:t>
            </a:r>
            <a:r>
              <a:rPr lang="ru-RU" sz="3200" b="1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этапа ВОШ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46089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2195736" y="764704"/>
            <a:ext cx="7128792" cy="371346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 Открытый турнир</a:t>
            </a:r>
          </a:p>
          <a:p>
            <a:pPr algn="ctr"/>
            <a:r>
              <a:rPr lang="ru-RU" sz="3600" b="1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математике «Математическая карусель» среди обучающихся </a:t>
            </a:r>
          </a:p>
          <a:p>
            <a:pPr algn="ctr"/>
            <a:r>
              <a:rPr lang="ru-RU" sz="3600" b="1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5-10 классов </a:t>
            </a:r>
          </a:p>
          <a:p>
            <a:pPr algn="ctr"/>
            <a:r>
              <a:rPr lang="ru-RU" sz="3600" b="1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сельских школ РБ. 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s://sun9-36.userapi.com/c204624/v204624114/2908f/Ju02LR7MXB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2048909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5633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0140061"/>
              </p:ext>
            </p:extLst>
          </p:nvPr>
        </p:nvGraphicFramePr>
        <p:xfrm>
          <a:off x="395536" y="559205"/>
          <a:ext cx="8386696" cy="28345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0234"/>
                <a:gridCol w="2220129"/>
                <a:gridCol w="1892415"/>
                <a:gridCol w="800924"/>
                <a:gridCol w="3032994"/>
              </a:tblGrid>
              <a:tr h="4422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Наименование ОО, название команды</a:t>
                      </a:r>
                      <a:endParaRPr lang="ru-RU" sz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ФИО участника</a:t>
                      </a:r>
                      <a:endParaRPr lang="ru-RU" sz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ФИО наставника (полностью), должность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859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МОБУ СОШ с. Ермекеево, команда «Умники»</a:t>
                      </a:r>
                      <a:endParaRPr lang="ru-RU" sz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Халиков</a:t>
                      </a:r>
                      <a:r>
                        <a:rPr lang="ru-RU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Тимур </a:t>
                      </a:r>
                      <a:r>
                        <a:rPr lang="ru-RU" sz="14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Азатович</a:t>
                      </a:r>
                      <a:endParaRPr lang="ru-RU" sz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5а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Согова Анна Сергеевна,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учитель математики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859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МОБУ СОШ с. Ермекеево, команда «Умники»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Муллахметов</a:t>
                      </a:r>
                      <a:r>
                        <a:rPr lang="ru-RU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Эрик </a:t>
                      </a:r>
                      <a:r>
                        <a:rPr lang="ru-RU" sz="14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Ленарович</a:t>
                      </a:r>
                      <a:endParaRPr lang="ru-RU" sz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5в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Хайруллина Альфина Шаукатовна, учитель математики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859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МОБУ СОШ с. Ермекеево, команда «Умники»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Закиров Риназ Маратович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6а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Гиззатуллина Регина Музиповна, учитель математики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859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МОБУ СОШ с. Ермекеево, команда «Умники»</a:t>
                      </a:r>
                      <a:endParaRPr lang="ru-RU" sz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Джураева</a:t>
                      </a:r>
                      <a:r>
                        <a:rPr lang="ru-RU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Сабрина</a:t>
                      </a:r>
                      <a:r>
                        <a:rPr lang="ru-RU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Бахтиеровна</a:t>
                      </a:r>
                      <a:endParaRPr lang="ru-RU" sz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6б</a:t>
                      </a:r>
                      <a:endParaRPr lang="ru-RU" sz="12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Хайруллина </a:t>
                      </a:r>
                      <a:r>
                        <a:rPr lang="ru-RU" sz="14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Альфина</a:t>
                      </a:r>
                      <a:r>
                        <a:rPr lang="ru-RU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Шаукатовна</a:t>
                      </a:r>
                      <a:r>
                        <a:rPr lang="ru-RU" sz="14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учитель математики</a:t>
                      </a:r>
                      <a:endParaRPr lang="ru-RU" sz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128423" y="11605"/>
            <a:ext cx="26035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Младшая лига</a:t>
            </a:r>
          </a:p>
        </p:txBody>
      </p:sp>
      <p:pic>
        <p:nvPicPr>
          <p:cNvPr id="7170" name="Picture 2" descr="https://sun9-66.userapi.com/c205620/v205620114/29dea/kebheK6msL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7913" y="3573016"/>
            <a:ext cx="5544616" cy="2969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8888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rmal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TM01859868[[fn=Термический]]</Template>
  <TotalTime>352</TotalTime>
  <Words>1601</Words>
  <Application>Microsoft Office PowerPoint</Application>
  <PresentationFormat>Экран (4:3)</PresentationFormat>
  <Paragraphs>540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Thermal</vt:lpstr>
      <vt:lpstr>Анализ работы  методического объединения  учителей математики, физики и информатики    МОБУ СОШ с. Ермекеево   за 1 полугодие  2019-2020 учебного года</vt:lpstr>
      <vt:lpstr>Презентация PowerPoint</vt:lpstr>
      <vt:lpstr>Презентация PowerPoint</vt:lpstr>
      <vt:lpstr>ТЕМЫ САМООБРАЗОВАНИЯ </vt:lpstr>
      <vt:lpstr>Презентация PowerPoint</vt:lpstr>
      <vt:lpstr>Количество участников школьного этапа ВОШ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34</cp:revision>
  <dcterms:created xsi:type="dcterms:W3CDTF">2020-01-02T13:30:50Z</dcterms:created>
  <dcterms:modified xsi:type="dcterms:W3CDTF">2020-01-13T17:25:25Z</dcterms:modified>
</cp:coreProperties>
</file>