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72" r:id="rId6"/>
    <p:sldId id="268" r:id="rId7"/>
    <p:sldId id="267" r:id="rId8"/>
    <p:sldId id="270" r:id="rId9"/>
    <p:sldId id="271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91" autoAdjust="0"/>
  </p:normalViewPr>
  <p:slideViewPr>
    <p:cSldViewPr snapToGrid="0">
      <p:cViewPr varScale="1">
        <p:scale>
          <a:sx n="40" d="100"/>
          <a:sy n="40" d="100"/>
        </p:scale>
        <p:origin x="-94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406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8163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639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738FF-C23C-4384-8FCF-FECF8CA90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DC03A-CBF3-4147-B05B-F024B29DC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3888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1688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6A989-EE97-475C-AD24-197983AFB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4FB27-B6EB-40BD-B260-50EEAA751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62D68-6548-42CB-8B5E-ECFABD390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40D2C-0AAA-4F03-8D5B-498CB6324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5784C-9A6A-4E10-AC76-D4AFDD704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D140D-3931-4E80-8E88-DE54EB16A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8440D-8E3D-4BEC-950F-7D16677C4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44EA2-1C90-4432-AB1E-7F213F475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5ADC7-7E0B-4AAA-89E2-123C20A90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F631C3-FCE8-4749-AD9A-86CD24C18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92113"/>
            <a:ext cx="7772400" cy="793750"/>
          </a:xfrm>
        </p:spPr>
        <p:txBody>
          <a:bodyPr/>
          <a:lstStyle/>
          <a:p>
            <a:pPr eaLnBrk="1" hangingPunct="1"/>
            <a:r>
              <a:rPr lang="ru-RU" sz="2000" smtClean="0"/>
              <a:t>муниципальное автономное дошкольное образовательное учреждение детский сад № 6  г. Гусев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41388" y="1325563"/>
            <a:ext cx="7491412" cy="410527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8000"/>
                </a:solidFill>
              </a:rPr>
              <a:t>«Развитие нравственно- патриотических чувств дошкольников в процессе познавательной деятельности»</a:t>
            </a:r>
          </a:p>
          <a:p>
            <a:pPr eaLnBrk="1" hangingPunct="1"/>
            <a:endParaRPr lang="ru-RU" sz="2800" smtClean="0">
              <a:solidFill>
                <a:srgbClr val="008000"/>
              </a:solidFill>
            </a:endParaRPr>
          </a:p>
          <a:p>
            <a:pPr eaLnBrk="1" hangingPunct="1"/>
            <a:endParaRPr lang="ru-RU" sz="2800" smtClean="0">
              <a:solidFill>
                <a:srgbClr val="008000"/>
              </a:solidFill>
            </a:endParaRPr>
          </a:p>
          <a:p>
            <a:pPr eaLnBrk="1" hangingPunct="1"/>
            <a:r>
              <a:rPr lang="ru-RU" sz="1800" smtClean="0">
                <a:solidFill>
                  <a:srgbClr val="008000"/>
                </a:solidFill>
              </a:rPr>
              <a:t>                                   </a:t>
            </a:r>
            <a:endParaRPr lang="ru-RU" sz="1800" smtClean="0"/>
          </a:p>
          <a:p>
            <a:pPr eaLnBrk="1" hangingPunct="1"/>
            <a:r>
              <a:rPr lang="ru-RU" sz="1800" smtClean="0"/>
              <a:t>           </a:t>
            </a:r>
          </a:p>
          <a:p>
            <a:pPr algn="r" eaLnBrk="1" hangingPunct="1"/>
            <a:r>
              <a:rPr lang="ru-RU" sz="1800" smtClean="0"/>
              <a:t>Подготовила: воспитатель высшей квалификационной категории</a:t>
            </a:r>
          </a:p>
          <a:p>
            <a:pPr algn="r" eaLnBrk="1" hangingPunct="1"/>
            <a:r>
              <a:rPr lang="ru-RU" sz="1800" smtClean="0"/>
              <a:t>Кильдишева Елена Антоновна</a:t>
            </a:r>
          </a:p>
          <a:p>
            <a:pPr eaLnBrk="1" hangingPunct="1"/>
            <a:endParaRPr lang="ru-RU" sz="1800" smtClean="0"/>
          </a:p>
          <a:p>
            <a:pPr eaLnBrk="1" hangingPunct="1"/>
            <a:endParaRPr lang="ru-RU" sz="280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8000"/>
                </a:solidFill>
              </a:rPr>
              <a:t>«Я и моя семья»</a:t>
            </a:r>
          </a:p>
        </p:txBody>
      </p:sp>
      <p:sp>
        <p:nvSpPr>
          <p:cNvPr id="22530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4776788" y="1308100"/>
            <a:ext cx="4038600" cy="2185988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22531" name="Picture 3" descr="G:\гражд патр восп\фото\IMG_38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088" y="1317625"/>
            <a:ext cx="448151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G:\гражд патр восп\фото\IMG_38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08525" y="1317625"/>
            <a:ext cx="4125913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IMG_50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76775" y="3848100"/>
            <a:ext cx="4122738" cy="2660650"/>
          </a:xfrm>
        </p:spPr>
      </p:pic>
      <p:pic>
        <p:nvPicPr>
          <p:cNvPr id="22534" name="Picture 11" descr="IMG_499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55575" y="3854450"/>
            <a:ext cx="4503738" cy="264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8000"/>
                </a:solidFill>
              </a:rPr>
              <a:t/>
            </a:r>
            <a:br>
              <a:rPr lang="ru-RU" sz="3200" b="1" smtClean="0">
                <a:solidFill>
                  <a:srgbClr val="008000"/>
                </a:solidFill>
              </a:rPr>
            </a:br>
            <a:r>
              <a:rPr lang="ru-RU" sz="3200" b="1" smtClean="0">
                <a:solidFill>
                  <a:srgbClr val="008000"/>
                </a:solidFill>
              </a:rPr>
              <a:t>«Человек-труженик»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3554" name="Rectangle 9"/>
          <p:cNvSpPr>
            <a:spLocks noGrp="1" noChangeArrowheads="1"/>
          </p:cNvSpPr>
          <p:nvPr>
            <p:ph sz="quarter" idx="4294967295"/>
          </p:nvPr>
        </p:nvSpPr>
        <p:spPr>
          <a:xfrm>
            <a:off x="4673600" y="3952875"/>
            <a:ext cx="4038600" cy="218757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23555" name="Picture 6" descr="G:\гражд патр восп\фото\IMG_22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932238"/>
            <a:ext cx="427672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0" descr="20160122_11235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17500" y="3921125"/>
            <a:ext cx="4149725" cy="2647950"/>
          </a:xfrm>
        </p:spPr>
      </p:pic>
      <p:pic>
        <p:nvPicPr>
          <p:cNvPr id="23557" name="Picture 11" descr="20160122_11245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25975" y="1135063"/>
            <a:ext cx="4308475" cy="2687637"/>
          </a:xfrm>
        </p:spPr>
      </p:pic>
      <p:pic>
        <p:nvPicPr>
          <p:cNvPr id="23558" name="Picture 13" descr="DSC0029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317500" y="1093788"/>
            <a:ext cx="4178300" cy="2762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8000"/>
                </a:solidFill>
              </a:rPr>
              <a:t>Экологическое</a:t>
            </a:r>
            <a:endParaRPr lang="ru-RU" sz="3200" smtClean="0">
              <a:solidFill>
                <a:srgbClr val="008000"/>
              </a:solidFill>
            </a:endParaRPr>
          </a:p>
        </p:txBody>
      </p:sp>
      <p:sp>
        <p:nvSpPr>
          <p:cNvPr id="24578" name="Rectangle 9"/>
          <p:cNvSpPr>
            <a:spLocks noGrp="1" noChangeArrowheads="1"/>
          </p:cNvSpPr>
          <p:nvPr>
            <p:ph sz="quarter" idx="4294967295"/>
          </p:nvPr>
        </p:nvSpPr>
        <p:spPr>
          <a:xfrm>
            <a:off x="4992688" y="3938588"/>
            <a:ext cx="4038600" cy="218757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24579" name="Picture 4" descr="G:\гражд патр восп\фото\IMG_44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6775" y="3592513"/>
            <a:ext cx="42148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1" descr="20160726_15563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82588" y="3735388"/>
            <a:ext cx="4222750" cy="2786062"/>
          </a:xfrm>
        </p:spPr>
      </p:pic>
      <p:pic>
        <p:nvPicPr>
          <p:cNvPr id="24581" name="Picture 13" descr="20160728_10441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55600" y="1193800"/>
            <a:ext cx="4248150" cy="2490788"/>
          </a:xfrm>
        </p:spPr>
      </p:pic>
      <p:pic>
        <p:nvPicPr>
          <p:cNvPr id="24582" name="Picture 15" descr="20160729_12053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662488" y="1208088"/>
            <a:ext cx="4273550" cy="2474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8000"/>
                </a:solidFill>
              </a:rPr>
              <a:t/>
            </a:r>
            <a:br>
              <a:rPr lang="ru-RU" sz="3200" b="1" smtClean="0">
                <a:solidFill>
                  <a:srgbClr val="008000"/>
                </a:solidFill>
              </a:rPr>
            </a:br>
            <a:r>
              <a:rPr lang="ru-RU" sz="3200" b="1" smtClean="0">
                <a:solidFill>
                  <a:srgbClr val="008000"/>
                </a:solidFill>
              </a:rPr>
              <a:t>“Родина моя – бескрайняя Россия”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5602" name="Rectangle 15"/>
          <p:cNvSpPr>
            <a:spLocks noGrp="1" noChangeArrowheads="1"/>
          </p:cNvSpPr>
          <p:nvPr>
            <p:ph sz="quarter" idx="4294967295"/>
          </p:nvPr>
        </p:nvSpPr>
        <p:spPr>
          <a:xfrm>
            <a:off x="4687888" y="1222375"/>
            <a:ext cx="4038600" cy="2185988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188" y="1004888"/>
            <a:ext cx="41433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8" descr="IMG_503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33388" y="966788"/>
            <a:ext cx="4046537" cy="2914650"/>
          </a:xfrm>
        </p:spPr>
      </p:pic>
      <p:pic>
        <p:nvPicPr>
          <p:cNvPr id="25605" name="Picture 19" descr="20160817_0940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38150" y="3935413"/>
            <a:ext cx="4044950" cy="2670175"/>
          </a:xfrm>
        </p:spPr>
      </p:pic>
      <p:pic>
        <p:nvPicPr>
          <p:cNvPr id="25606" name="Picture 20" descr="20160817_10211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672013" y="3914775"/>
            <a:ext cx="4167187" cy="2690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8000"/>
                </a:solidFill>
              </a:rPr>
              <a:t>Культурное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26626" name="Rectangle 9"/>
          <p:cNvSpPr>
            <a:spLocks noGrp="1" noChangeArrowheads="1"/>
          </p:cNvSpPr>
          <p:nvPr>
            <p:ph sz="quarter" idx="4294967295"/>
          </p:nvPr>
        </p:nvSpPr>
        <p:spPr>
          <a:xfrm>
            <a:off x="4992688" y="3938588"/>
            <a:ext cx="4038600" cy="218757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26627" name="Picture 3" descr="G:\гражд патр восп\фото\IMG_43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8363" y="3876675"/>
            <a:ext cx="42672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0" descr="20160808_1000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65663" y="960438"/>
            <a:ext cx="4279900" cy="2852737"/>
          </a:xfrm>
        </p:spPr>
      </p:pic>
      <p:pic>
        <p:nvPicPr>
          <p:cNvPr id="26629" name="Picture 12" descr="IMG_500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31775" y="947738"/>
            <a:ext cx="4249738" cy="2911475"/>
          </a:xfrm>
        </p:spPr>
      </p:pic>
      <p:pic>
        <p:nvPicPr>
          <p:cNvPr id="26630" name="Picture 13" descr="IMG_502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274638" y="3925888"/>
            <a:ext cx="4178300" cy="2686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rgbClr val="008000"/>
                </a:solidFill>
              </a:rPr>
              <a:t/>
            </a:r>
            <a:br>
              <a:rPr lang="ru-RU" sz="3200" b="1" smtClean="0">
                <a:solidFill>
                  <a:srgbClr val="008000"/>
                </a:solidFill>
              </a:rPr>
            </a:br>
            <a:r>
              <a:rPr lang="ru-RU" sz="3200" b="1" smtClean="0">
                <a:solidFill>
                  <a:srgbClr val="008000"/>
                </a:solidFill>
              </a:rPr>
              <a:t>История страны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7650" name="Picture 10" descr="DSC0031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68863" y="1411288"/>
            <a:ext cx="3890962" cy="2692400"/>
          </a:xfrm>
        </p:spPr>
      </p:pic>
      <p:pic>
        <p:nvPicPr>
          <p:cNvPr id="27651" name="Picture 13" descr="DSC0032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00125" y="1370013"/>
            <a:ext cx="3687763" cy="2765425"/>
          </a:xfrm>
        </p:spPr>
      </p:pic>
      <p:pic>
        <p:nvPicPr>
          <p:cNvPr id="27652" name="Picture 17" descr="DSC0022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028700" y="4184650"/>
            <a:ext cx="3654425" cy="2446338"/>
          </a:xfrm>
        </p:spPr>
      </p:pic>
      <p:pic>
        <p:nvPicPr>
          <p:cNvPr id="27653" name="Picture 20" descr="DSC0020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4870450" y="4184650"/>
            <a:ext cx="3876675" cy="2417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914400" y="1112838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>
                <a:solidFill>
                  <a:srgbClr val="FF0000"/>
                </a:solidFill>
              </a:rPr>
              <a:t>«Воспитать патриота России…» </a:t>
            </a:r>
            <a:r>
              <a:rPr lang="ru-RU" sz="3200" smtClean="0">
                <a:solidFill>
                  <a:srgbClr val="008000"/>
                </a:solidFill>
              </a:rPr>
              <a:t>- </a:t>
            </a:r>
            <a:r>
              <a:rPr lang="ru-RU" sz="2000" smtClean="0">
                <a:solidFill>
                  <a:srgbClr val="008000"/>
                </a:solidFill>
              </a:rPr>
              <a:t>это наполнить повседневную жизнь ребенка благородными чувствами, которые окрашивали бы всё, что человек познает и делает.</a:t>
            </a:r>
            <a:br>
              <a:rPr lang="ru-RU" sz="2000" smtClean="0">
                <a:solidFill>
                  <a:srgbClr val="008000"/>
                </a:solidFill>
              </a:rPr>
            </a:br>
            <a:r>
              <a:rPr lang="ru-RU" sz="1800" smtClean="0"/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человечеству». </a:t>
            </a:r>
            <a:r>
              <a:rPr lang="ru-RU" sz="1600" smtClean="0"/>
              <a:t>Д. Лихачев 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pic>
        <p:nvPicPr>
          <p:cNvPr id="28674" name="Picture 31" descr="20160728_16075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35075" y="2922588"/>
            <a:ext cx="6864350" cy="3611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801688" y="274638"/>
            <a:ext cx="8229600" cy="766762"/>
          </a:xfrm>
        </p:spPr>
        <p:txBody>
          <a:bodyPr/>
          <a:lstStyle/>
          <a:p>
            <a:pPr algn="ctr" eaLnBrk="1" hangingPunct="1"/>
            <a:r>
              <a:rPr lang="ru-RU" sz="2800" smtClean="0">
                <a:solidFill>
                  <a:srgbClr val="008000"/>
                </a:solidFill>
              </a:rPr>
              <a:t>С ЧЕГО НАЧИНАЕТСЯ РОДИНА…..?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984250"/>
            <a:ext cx="8721725" cy="51419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" name="Picture 2" descr="http://www.classica.fm/wp-content/uploads/2011/04/mosc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5425" y="1111250"/>
            <a:ext cx="3944938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saratov-segodnya.ru/files/pages/16452/1438759071general_pages_05_August_2015_i16452_saratovskaya_shkola_%E2%84%9673_stala_laureatom_vserossiiskogo_konkurs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68850" y="1168400"/>
            <a:ext cx="3671888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im0-tub-ru.yandex.net/i?id=b9557aa3668bc284bfc82cfc4cc16ef3&amp;n=33&amp;h=190&amp;w=25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9563" y="3786188"/>
            <a:ext cx="3897312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u.jimdo.com/www65/o/s655513415dc3f566/img/i2092ae8cf0b89227/1390413280/std/imag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99000" y="378618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www.classica.fm/wp-content/uploads/2011/04/mosc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5425" y="1111250"/>
            <a:ext cx="3944938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i="1" u="sng" smtClean="0"/>
              <a:t/>
            </a:r>
            <a:br>
              <a:rPr lang="ru-RU" sz="3200" i="1" u="sng" smtClean="0"/>
            </a:br>
            <a:r>
              <a:rPr lang="ru-RU" sz="3200" i="1" u="sng" smtClean="0">
                <a:solidFill>
                  <a:srgbClr val="FF0000"/>
                </a:solidFill>
              </a:rPr>
              <a:t>Воспитать патриотов России – </a:t>
            </a:r>
            <a:br>
              <a:rPr lang="ru-RU" sz="3200" i="1" u="sng" smtClean="0">
                <a:solidFill>
                  <a:srgbClr val="FF0000"/>
                </a:solidFill>
              </a:rPr>
            </a:br>
            <a:r>
              <a:rPr lang="ru-RU" sz="3200" i="1" u="sng" smtClean="0">
                <a:solidFill>
                  <a:srgbClr val="FF0000"/>
                </a:solidFill>
              </a:rPr>
              <a:t>это значит…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i="1" dirty="0" smtClean="0"/>
              <a:t>воспитать </a:t>
            </a:r>
            <a:r>
              <a:rPr lang="ru-RU" sz="2400" i="1" dirty="0"/>
              <a:t>любовь к своей семье, детскому саду, родному городу, родной стране;</a:t>
            </a:r>
            <a:endParaRPr lang="ru-RU" sz="2400" dirty="0"/>
          </a:p>
          <a:p>
            <a:pPr eaLnBrk="1" hangingPunct="1">
              <a:defRPr/>
            </a:pPr>
            <a:r>
              <a:rPr lang="ru-RU" sz="2400" i="1" dirty="0" smtClean="0"/>
              <a:t>формировать </a:t>
            </a:r>
            <a:r>
              <a:rPr lang="ru-RU" sz="2400" i="1" dirty="0"/>
              <a:t>начала гражданственности у подрастающего поколения;</a:t>
            </a:r>
            <a:endParaRPr lang="ru-RU" sz="2400" dirty="0"/>
          </a:p>
          <a:p>
            <a:pPr eaLnBrk="1" hangingPunct="1">
              <a:defRPr/>
            </a:pPr>
            <a:r>
              <a:rPr lang="ru-RU" sz="2400" i="1" dirty="0" smtClean="0"/>
              <a:t>формировать </a:t>
            </a:r>
            <a:r>
              <a:rPr lang="ru-RU" sz="2400" i="1" dirty="0"/>
              <a:t>интерес у детей к историческому и культурному наследию страны.</a:t>
            </a:r>
            <a:endParaRPr lang="ru-RU" sz="2400" dirty="0"/>
          </a:p>
          <a:p>
            <a:pPr marL="0" indent="0" eaLnBrk="1" hangingPunct="1">
              <a:buFontTx/>
              <a:buNone/>
              <a:defRPr/>
            </a:pPr>
            <a:endParaRPr lang="ru-RU" sz="2400" i="1" u="sng" dirty="0" smtClean="0"/>
          </a:p>
          <a:p>
            <a:pPr marL="0" indent="0" algn="ctr" eaLnBrk="1" hangingPunct="1">
              <a:buFontTx/>
              <a:buNone/>
              <a:defRPr/>
            </a:pPr>
            <a:r>
              <a:rPr lang="ru-RU" sz="2400" i="1" dirty="0"/>
              <a:t> </a:t>
            </a:r>
            <a:r>
              <a:rPr lang="ru-RU" sz="2400" i="1" dirty="0" smtClean="0"/>
              <a:t>                         </a:t>
            </a:r>
            <a:r>
              <a:rPr lang="ru-RU" i="1" u="sng" dirty="0" smtClean="0">
                <a:solidFill>
                  <a:srgbClr val="FF0000"/>
                </a:solidFill>
              </a:rPr>
              <a:t>обеспечить </a:t>
            </a:r>
            <a:r>
              <a:rPr lang="ru-RU" i="1" u="sng" dirty="0">
                <a:solidFill>
                  <a:srgbClr val="FF0000"/>
                </a:solidFill>
              </a:rPr>
              <a:t>будущее завтра</a:t>
            </a:r>
            <a:r>
              <a:rPr lang="ru-RU" sz="2400" i="1" u="sng" dirty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8000"/>
                </a:solidFill>
              </a:rPr>
              <a:t>Образовательная деятельность</a:t>
            </a:r>
          </a:p>
        </p:txBody>
      </p:sp>
      <p:pic>
        <p:nvPicPr>
          <p:cNvPr id="16386" name="Содержимое 4" descr="DSC0034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14388" y="1295400"/>
            <a:ext cx="3941762" cy="2476500"/>
          </a:xfrm>
        </p:spPr>
      </p:pic>
      <p:pic>
        <p:nvPicPr>
          <p:cNvPr id="16387" name="Picture 7" descr="DSC0035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12800" y="3938588"/>
            <a:ext cx="3952875" cy="2114550"/>
          </a:xfrm>
        </p:spPr>
      </p:pic>
      <p:pic>
        <p:nvPicPr>
          <p:cNvPr id="16388" name="Picture 8" descr="DSC0025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075238" y="3910013"/>
            <a:ext cx="3352800" cy="2120900"/>
          </a:xfrm>
        </p:spPr>
      </p:pic>
      <p:pic>
        <p:nvPicPr>
          <p:cNvPr id="16389" name="Picture 12" descr="DSC0019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105400" y="1295400"/>
            <a:ext cx="3363913" cy="2490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2800" smtClean="0">
                <a:solidFill>
                  <a:srgbClr val="008000"/>
                </a:solidFill>
              </a:rPr>
              <a:t>игра, трудовая деятельность</a:t>
            </a:r>
          </a:p>
        </p:txBody>
      </p:sp>
      <p:pic>
        <p:nvPicPr>
          <p:cNvPr id="17410" name="Содержимое 16" descr="20160707_09210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77888" y="1600200"/>
            <a:ext cx="3884612" cy="2185988"/>
          </a:xfrm>
        </p:spPr>
      </p:pic>
      <p:pic>
        <p:nvPicPr>
          <p:cNvPr id="17411" name="Содержимое 17" descr="20160720_10515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68888" y="1600200"/>
            <a:ext cx="3884612" cy="2185988"/>
          </a:xfrm>
        </p:spPr>
      </p:pic>
      <p:pic>
        <p:nvPicPr>
          <p:cNvPr id="17412" name="Picture 10" descr="20160721_11302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067300" y="3938588"/>
            <a:ext cx="3889375" cy="2187575"/>
          </a:xfrm>
        </p:spPr>
      </p:pic>
      <p:pic>
        <p:nvPicPr>
          <p:cNvPr id="17413" name="Picture 12" descr="20160707_08435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876300" y="3938588"/>
            <a:ext cx="3889375" cy="218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008000"/>
                </a:solidFill>
              </a:rPr>
              <a:t>выставки детских работ, проектная деятельность</a:t>
            </a:r>
          </a:p>
        </p:txBody>
      </p:sp>
      <p:pic>
        <p:nvPicPr>
          <p:cNvPr id="18434" name="Picture 2" descr="G:\гражд патр восп\фото\IMG_27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30238" y="1366838"/>
            <a:ext cx="4467225" cy="2419350"/>
          </a:xfrm>
        </p:spPr>
      </p:pic>
      <p:sp>
        <p:nvSpPr>
          <p:cNvPr id="18435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801688" y="3938588"/>
            <a:ext cx="4038600" cy="2187575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18436" name="Picture 5" descr="G:\гражд патр восп\фото\IMG_38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138" y="3929063"/>
            <a:ext cx="4503737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DSC002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413375" y="1373188"/>
            <a:ext cx="3475038" cy="2444750"/>
          </a:xfrm>
        </p:spPr>
      </p:pic>
      <p:pic>
        <p:nvPicPr>
          <p:cNvPr id="18438" name="Picture 10" descr="IMG_50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338763" y="3938588"/>
            <a:ext cx="3511550" cy="2678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1730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smtClean="0">
                <a:solidFill>
                  <a:srgbClr val="008000"/>
                </a:solidFill>
              </a:rPr>
              <a:t>участие в конкурсах, экскурсии, тематические праздники</a:t>
            </a:r>
          </a:p>
        </p:txBody>
      </p:sp>
      <p:pic>
        <p:nvPicPr>
          <p:cNvPr id="19458" name="Содержимое 8" descr="20160729_104350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79613" y="1373188"/>
            <a:ext cx="1700212" cy="2406650"/>
          </a:xfrm>
        </p:spPr>
      </p:pic>
      <p:sp>
        <p:nvSpPr>
          <p:cNvPr id="19459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992688" y="1600200"/>
            <a:ext cx="4038600" cy="2185988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  <p:pic>
        <p:nvPicPr>
          <p:cNvPr id="19460" name="Picture 7" descr="G:\гражд патр восп\фото\IMG_33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1327150"/>
            <a:ext cx="41433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20160729_1042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723900" y="3852863"/>
            <a:ext cx="4041775" cy="2730500"/>
          </a:xfrm>
        </p:spPr>
      </p:pic>
      <p:pic>
        <p:nvPicPr>
          <p:cNvPr id="19462" name="Picture 12" descr="20160729_12053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045075" y="3821113"/>
            <a:ext cx="4098925" cy="2686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sz="3200" smtClean="0">
                <a:solidFill>
                  <a:srgbClr val="008000"/>
                </a:solidFill>
              </a:rPr>
              <a:t>Предметно -  развивающая среда</a:t>
            </a:r>
          </a:p>
        </p:txBody>
      </p:sp>
      <p:pic>
        <p:nvPicPr>
          <p:cNvPr id="20482" name="Содержимое 4" descr="20160114_134227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82650" y="1085850"/>
            <a:ext cx="2274888" cy="2508250"/>
          </a:xfrm>
        </p:spPr>
      </p:pic>
      <p:pic>
        <p:nvPicPr>
          <p:cNvPr id="20483" name="Содержимое 6" descr="20160114_133021.jp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935038" y="3657600"/>
            <a:ext cx="2255837" cy="2909888"/>
          </a:xfrm>
        </p:spPr>
      </p:pic>
      <p:pic>
        <p:nvPicPr>
          <p:cNvPr id="20485" name="Picture 8" descr="20160822_15504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600450" y="1122363"/>
            <a:ext cx="5257800" cy="2393950"/>
          </a:xfrm>
        </p:spPr>
      </p:pic>
      <p:pic>
        <p:nvPicPr>
          <p:cNvPr id="20488" name="Picture 8" descr="20160822_1609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3695700" y="3614738"/>
            <a:ext cx="5127625" cy="2987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008000"/>
                </a:solidFill>
              </a:rPr>
              <a:t>Сотрудничество с родителями</a:t>
            </a:r>
          </a:p>
        </p:txBody>
      </p:sp>
      <p:pic>
        <p:nvPicPr>
          <p:cNvPr id="21506" name="Picture 12" descr="DSC0024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1038" y="1193800"/>
            <a:ext cx="4206875" cy="2620963"/>
          </a:xfrm>
        </p:spPr>
      </p:pic>
      <p:pic>
        <p:nvPicPr>
          <p:cNvPr id="21507" name="Picture 13" descr="IMG_502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22888" y="1181100"/>
            <a:ext cx="3640137" cy="2576513"/>
          </a:xfrm>
        </p:spPr>
      </p:pic>
      <p:pic>
        <p:nvPicPr>
          <p:cNvPr id="21508" name="Picture 14" descr="IMG_501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61988" y="3883025"/>
            <a:ext cx="4238625" cy="2738438"/>
          </a:xfrm>
        </p:spPr>
      </p:pic>
      <p:pic>
        <p:nvPicPr>
          <p:cNvPr id="21509" name="Picture 7" descr="20160801_08340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6076950" y="3792538"/>
            <a:ext cx="2071688" cy="2855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">
  <a:themeElements>
    <a:clrScheme name="Тема Office 1">
      <a:dk1>
        <a:srgbClr val="000000"/>
      </a:dk1>
      <a:lt1>
        <a:srgbClr val="D6DBEF"/>
      </a:lt1>
      <a:dk2>
        <a:srgbClr val="000000"/>
      </a:dk2>
      <a:lt2>
        <a:srgbClr val="B2B2B2"/>
      </a:lt2>
      <a:accent1>
        <a:srgbClr val="EFEBF7"/>
      </a:accent1>
      <a:accent2>
        <a:srgbClr val="B2BBE4"/>
      </a:accent2>
      <a:accent3>
        <a:srgbClr val="E8EAF6"/>
      </a:accent3>
      <a:accent4>
        <a:srgbClr val="000000"/>
      </a:accent4>
      <a:accent5>
        <a:srgbClr val="F6F3FA"/>
      </a:accent5>
      <a:accent6>
        <a:srgbClr val="A1A9CF"/>
      </a:accent6>
      <a:hlink>
        <a:srgbClr val="6379CE"/>
      </a:hlink>
      <a:folHlink>
        <a:srgbClr val="31459C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E8EAF6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E8EAF6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E8EAF6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E8EAF6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FFFFFF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FFFFFF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FFFFFF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FFFFFF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760</TotalTime>
  <Words>112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</vt:lpstr>
      <vt:lpstr>муниципальное автономное дошкольное образовательное учреждение детский сад № 6  г. Гусев</vt:lpstr>
      <vt:lpstr>С ЧЕГО НАЧИНАЕТСЯ РОДИНА…..?</vt:lpstr>
      <vt:lpstr> Воспитать патриотов России –  это значит… </vt:lpstr>
      <vt:lpstr>Образовательная деятельность</vt:lpstr>
      <vt:lpstr>игра, трудовая деятельность</vt:lpstr>
      <vt:lpstr>выставки детских работ, проектная деятельность</vt:lpstr>
      <vt:lpstr>участие в конкурсах, экскурсии, тематические праздники</vt:lpstr>
      <vt:lpstr>Предметно -  развивающая среда</vt:lpstr>
      <vt:lpstr>Сотрудничество с родителями</vt:lpstr>
      <vt:lpstr>«Я и моя семья»</vt:lpstr>
      <vt:lpstr> «Человек-труженик» </vt:lpstr>
      <vt:lpstr>Экологическое</vt:lpstr>
      <vt:lpstr> “Родина моя – бескрайняя Россия” </vt:lpstr>
      <vt:lpstr>Культурное </vt:lpstr>
      <vt:lpstr> История страны </vt:lpstr>
      <vt:lpstr> «Воспитать патриота России…» - это наполнить повседневную жизнь ребенка благородными чувствами, которые окрашивали бы всё, что человек познает и делает. 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человечеству». Д. Лихачев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</dc:title>
  <dc:creator>Михаил</dc:creator>
  <cp:lastModifiedBy>User</cp:lastModifiedBy>
  <cp:revision>63</cp:revision>
  <dcterms:created xsi:type="dcterms:W3CDTF">2015-10-29T19:36:41Z</dcterms:created>
  <dcterms:modified xsi:type="dcterms:W3CDTF">2020-02-17T21:02:13Z</dcterms:modified>
</cp:coreProperties>
</file>