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9" r:id="rId3"/>
    <p:sldId id="280" r:id="rId4"/>
    <p:sldId id="275" r:id="rId5"/>
    <p:sldId id="276" r:id="rId6"/>
    <p:sldId id="278" r:id="rId7"/>
    <p:sldId id="281" r:id="rId8"/>
    <p:sldId id="282" r:id="rId9"/>
    <p:sldId id="268" r:id="rId10"/>
    <p:sldId id="270" r:id="rId11"/>
    <p:sldId id="289" r:id="rId12"/>
    <p:sldId id="284" r:id="rId13"/>
    <p:sldId id="269" r:id="rId14"/>
    <p:sldId id="285" r:id="rId15"/>
    <p:sldId id="287" r:id="rId16"/>
    <p:sldId id="272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21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7826FC-E07A-4693-B2A7-8A9E99089313}" type="doc">
      <dgm:prSet loTypeId="urn:microsoft.com/office/officeart/2005/8/layout/orgChart1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8E5A9FE-E134-4B26-BDC4-D5F53039352E}">
      <dgm:prSet phldrT="[Текст]"/>
      <dgm:spPr>
        <a:gradFill rotWithShape="0">
          <a:gsLst>
            <a:gs pos="0">
              <a:srgbClr val="0070C0">
                <a:lumMod val="62000"/>
                <a:lumOff val="38000"/>
              </a:srgbClr>
            </a:gs>
            <a:gs pos="80000">
              <a:srgbClr val="3399FF">
                <a:alpha val="87000"/>
                <a:lumMod val="37000"/>
                <a:lumOff val="63000"/>
              </a:srgbClr>
            </a:gs>
          </a:gsLst>
        </a:gradFill>
      </dgm:spPr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69 рублей </a:t>
          </a:r>
        </a:p>
        <a:p>
          <a:r>
            <a:rPr lang="ru-RU" dirty="0" smtClean="0">
              <a:latin typeface="Arial" pitchFamily="34" charset="0"/>
              <a:cs typeface="Arial" pitchFamily="34" charset="0"/>
            </a:rPr>
            <a:t>родительская плата</a:t>
          </a:r>
          <a:r>
            <a:rPr lang="en-US" dirty="0" smtClean="0">
              <a:latin typeface="Arial" pitchFamily="34" charset="0"/>
              <a:cs typeface="Arial" pitchFamily="34" charset="0"/>
            </a:rPr>
            <a:t> </a:t>
          </a:r>
          <a:r>
            <a:rPr lang="ru-RU" dirty="0" smtClean="0">
              <a:latin typeface="Arial" pitchFamily="34" charset="0"/>
              <a:cs typeface="Arial" pitchFamily="34" charset="0"/>
            </a:rPr>
            <a:t>за </a:t>
          </a:r>
          <a:r>
            <a:rPr lang="en-US" dirty="0" smtClean="0">
              <a:latin typeface="Arial" pitchFamily="34" charset="0"/>
              <a:cs typeface="Arial" pitchFamily="34" charset="0"/>
            </a:rPr>
            <a:t>1 </a:t>
          </a:r>
          <a:r>
            <a:rPr lang="ru-RU" dirty="0" smtClean="0">
              <a:latin typeface="Arial" pitchFamily="34" charset="0"/>
              <a:cs typeface="Arial" pitchFamily="34" charset="0"/>
            </a:rPr>
            <a:t>день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C25E4645-46AE-4827-BBE1-F541E3E06537}" type="sibTrans" cxnId="{1A6A3558-DED4-4234-83C6-61883B537C41}">
      <dgm:prSet/>
      <dgm:spPr/>
      <dgm:t>
        <a:bodyPr/>
        <a:lstStyle/>
        <a:p>
          <a:endParaRPr lang="ru-RU"/>
        </a:p>
      </dgm:t>
    </dgm:pt>
    <dgm:pt modelId="{BBBC4AEF-2F93-4AFB-9079-23D0745719C1}" type="parTrans" cxnId="{1A6A3558-DED4-4234-83C6-61883B537C41}">
      <dgm:prSet/>
      <dgm:spPr/>
      <dgm:t>
        <a:bodyPr/>
        <a:lstStyle/>
        <a:p>
          <a:endParaRPr lang="ru-RU"/>
        </a:p>
      </dgm:t>
    </dgm:pt>
    <dgm:pt modelId="{7260FF1B-6733-4AF8-94D5-0E6443A770C3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1449 рубля </a:t>
          </a:r>
        </a:p>
        <a:p>
          <a:r>
            <a:rPr lang="ru-RU" dirty="0" smtClean="0">
              <a:latin typeface="Arial" pitchFamily="34" charset="0"/>
              <a:cs typeface="Arial" pitchFamily="34" charset="0"/>
            </a:rPr>
            <a:t>Оплата за сентябрь 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75E51367-0702-4877-A6DA-A52FD1147193}" type="sibTrans" cxnId="{7FF8357A-AAEF-4071-BE35-C395CB6D99FA}">
      <dgm:prSet/>
      <dgm:spPr/>
      <dgm:t>
        <a:bodyPr/>
        <a:lstStyle/>
        <a:p>
          <a:endParaRPr lang="ru-RU"/>
        </a:p>
      </dgm:t>
    </dgm:pt>
    <dgm:pt modelId="{759FF069-2853-40B1-8E1E-C3FA590A31E2}" type="parTrans" cxnId="{7FF8357A-AAEF-4071-BE35-C395CB6D99FA}">
      <dgm:prSet/>
      <dgm:spPr/>
      <dgm:t>
        <a:bodyPr/>
        <a:lstStyle/>
        <a:p>
          <a:endParaRPr lang="ru-RU"/>
        </a:p>
      </dgm:t>
    </dgm:pt>
    <dgm:pt modelId="{FC3E813B-24D9-446A-BA93-9DDB0DC06BDE}" type="pres">
      <dgm:prSet presAssocID="{1B7826FC-E07A-4693-B2A7-8A9E9908931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8EFBCE7-91F0-4911-B5FB-3E1F0BFEE8F3}" type="pres">
      <dgm:prSet presAssocID="{7260FF1B-6733-4AF8-94D5-0E6443A770C3}" presName="hierRoot1" presStyleCnt="0">
        <dgm:presLayoutVars>
          <dgm:hierBranch val="init"/>
        </dgm:presLayoutVars>
      </dgm:prSet>
      <dgm:spPr/>
    </dgm:pt>
    <dgm:pt modelId="{B99AC377-673C-48E3-9E85-F7AF6118B3A8}" type="pres">
      <dgm:prSet presAssocID="{7260FF1B-6733-4AF8-94D5-0E6443A770C3}" presName="rootComposite1" presStyleCnt="0"/>
      <dgm:spPr/>
    </dgm:pt>
    <dgm:pt modelId="{18E9D419-8D65-4219-93CC-B1C6E9B574F0}" type="pres">
      <dgm:prSet presAssocID="{7260FF1B-6733-4AF8-94D5-0E6443A770C3}" presName="rootText1" presStyleLbl="node0" presStyleIdx="0" presStyleCnt="1" custLinFactY="34456" custLinFactNeighborX="3495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BBC2AC-AE3B-4BB2-A843-67CB3BCC39D9}" type="pres">
      <dgm:prSet presAssocID="{7260FF1B-6733-4AF8-94D5-0E6443A770C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CDD39F8-7EF8-457E-BF91-9FB1DD9899D1}" type="pres">
      <dgm:prSet presAssocID="{7260FF1B-6733-4AF8-94D5-0E6443A770C3}" presName="hierChild2" presStyleCnt="0"/>
      <dgm:spPr/>
    </dgm:pt>
    <dgm:pt modelId="{36D41DFD-BBC2-4049-AF65-CBD2EF66134E}" type="pres">
      <dgm:prSet presAssocID="{BBBC4AEF-2F93-4AFB-9079-23D0745719C1}" presName="Name37" presStyleLbl="parChTrans1D2" presStyleIdx="0" presStyleCnt="1"/>
      <dgm:spPr/>
      <dgm:t>
        <a:bodyPr/>
        <a:lstStyle/>
        <a:p>
          <a:endParaRPr lang="ru-RU"/>
        </a:p>
      </dgm:t>
    </dgm:pt>
    <dgm:pt modelId="{EBD30389-2030-4B22-B134-A1059EF17C0D}" type="pres">
      <dgm:prSet presAssocID="{18E5A9FE-E134-4B26-BDC4-D5F53039352E}" presName="hierRoot2" presStyleCnt="0">
        <dgm:presLayoutVars>
          <dgm:hierBranch val="init"/>
        </dgm:presLayoutVars>
      </dgm:prSet>
      <dgm:spPr/>
    </dgm:pt>
    <dgm:pt modelId="{F9DF159F-9AAC-4838-8005-3C0EEEBBC072}" type="pres">
      <dgm:prSet presAssocID="{18E5A9FE-E134-4B26-BDC4-D5F53039352E}" presName="rootComposite" presStyleCnt="0"/>
      <dgm:spPr/>
    </dgm:pt>
    <dgm:pt modelId="{3531CB80-B340-4695-B8FD-20992DB4E585}" type="pres">
      <dgm:prSet presAssocID="{18E5A9FE-E134-4B26-BDC4-D5F53039352E}" presName="rootText" presStyleLbl="node2" presStyleIdx="0" presStyleCnt="1" custLinFactY="-22883" custLinFactNeighborX="-4001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CDAACD-F7E7-423A-8417-36E7E4F7C89D}" type="pres">
      <dgm:prSet presAssocID="{18E5A9FE-E134-4B26-BDC4-D5F53039352E}" presName="rootConnector" presStyleLbl="node2" presStyleIdx="0" presStyleCnt="1"/>
      <dgm:spPr/>
      <dgm:t>
        <a:bodyPr/>
        <a:lstStyle/>
        <a:p>
          <a:endParaRPr lang="ru-RU"/>
        </a:p>
      </dgm:t>
    </dgm:pt>
    <dgm:pt modelId="{15A881F4-EFCA-4080-9560-3D725B741995}" type="pres">
      <dgm:prSet presAssocID="{18E5A9FE-E134-4B26-BDC4-D5F53039352E}" presName="hierChild4" presStyleCnt="0"/>
      <dgm:spPr/>
    </dgm:pt>
    <dgm:pt modelId="{BC915226-EA68-43CE-BA2D-663245A4E51A}" type="pres">
      <dgm:prSet presAssocID="{18E5A9FE-E134-4B26-BDC4-D5F53039352E}" presName="hierChild5" presStyleCnt="0"/>
      <dgm:spPr/>
    </dgm:pt>
    <dgm:pt modelId="{9BBC4BE9-58B1-4722-B9C6-5CD048EE4DF1}" type="pres">
      <dgm:prSet presAssocID="{7260FF1B-6733-4AF8-94D5-0E6443A770C3}" presName="hierChild3" presStyleCnt="0"/>
      <dgm:spPr/>
    </dgm:pt>
  </dgm:ptLst>
  <dgm:cxnLst>
    <dgm:cxn modelId="{03782FA2-729F-4E62-9F52-35A0D7C65EE7}" type="presOf" srcId="{BBBC4AEF-2F93-4AFB-9079-23D0745719C1}" destId="{36D41DFD-BBC2-4049-AF65-CBD2EF66134E}" srcOrd="0" destOrd="0" presId="urn:microsoft.com/office/officeart/2005/8/layout/orgChart1"/>
    <dgm:cxn modelId="{89F8DF32-007B-4D54-98EA-F3AE392EDEC4}" type="presOf" srcId="{7260FF1B-6733-4AF8-94D5-0E6443A770C3}" destId="{18E9D419-8D65-4219-93CC-B1C6E9B574F0}" srcOrd="0" destOrd="0" presId="urn:microsoft.com/office/officeart/2005/8/layout/orgChart1"/>
    <dgm:cxn modelId="{AD9974CC-DEC5-4741-8857-30EC738258AB}" type="presOf" srcId="{7260FF1B-6733-4AF8-94D5-0E6443A770C3}" destId="{E3BBC2AC-AE3B-4BB2-A843-67CB3BCC39D9}" srcOrd="1" destOrd="0" presId="urn:microsoft.com/office/officeart/2005/8/layout/orgChart1"/>
    <dgm:cxn modelId="{0D8BF4E7-8493-4C03-9185-E13C635EB3D5}" type="presOf" srcId="{18E5A9FE-E134-4B26-BDC4-D5F53039352E}" destId="{3531CB80-B340-4695-B8FD-20992DB4E585}" srcOrd="0" destOrd="0" presId="urn:microsoft.com/office/officeart/2005/8/layout/orgChart1"/>
    <dgm:cxn modelId="{1A6A3558-DED4-4234-83C6-61883B537C41}" srcId="{7260FF1B-6733-4AF8-94D5-0E6443A770C3}" destId="{18E5A9FE-E134-4B26-BDC4-D5F53039352E}" srcOrd="0" destOrd="0" parTransId="{BBBC4AEF-2F93-4AFB-9079-23D0745719C1}" sibTransId="{C25E4645-46AE-4827-BBE1-F541E3E06537}"/>
    <dgm:cxn modelId="{83578C6A-2713-4150-A298-9018813E6C5D}" type="presOf" srcId="{1B7826FC-E07A-4693-B2A7-8A9E99089313}" destId="{FC3E813B-24D9-446A-BA93-9DDB0DC06BDE}" srcOrd="0" destOrd="0" presId="urn:microsoft.com/office/officeart/2005/8/layout/orgChart1"/>
    <dgm:cxn modelId="{3479C28A-09E7-461C-AA9F-8F732A11C759}" type="presOf" srcId="{18E5A9FE-E134-4B26-BDC4-D5F53039352E}" destId="{31CDAACD-F7E7-423A-8417-36E7E4F7C89D}" srcOrd="1" destOrd="0" presId="urn:microsoft.com/office/officeart/2005/8/layout/orgChart1"/>
    <dgm:cxn modelId="{7FF8357A-AAEF-4071-BE35-C395CB6D99FA}" srcId="{1B7826FC-E07A-4693-B2A7-8A9E99089313}" destId="{7260FF1B-6733-4AF8-94D5-0E6443A770C3}" srcOrd="0" destOrd="0" parTransId="{759FF069-2853-40B1-8E1E-C3FA590A31E2}" sibTransId="{75E51367-0702-4877-A6DA-A52FD1147193}"/>
    <dgm:cxn modelId="{AE0D5A7F-A454-4D20-A6E5-134578DF34FD}" type="presParOf" srcId="{FC3E813B-24D9-446A-BA93-9DDB0DC06BDE}" destId="{38EFBCE7-91F0-4911-B5FB-3E1F0BFEE8F3}" srcOrd="0" destOrd="0" presId="urn:microsoft.com/office/officeart/2005/8/layout/orgChart1"/>
    <dgm:cxn modelId="{36B8DF59-087E-4895-9C6B-87A31180487E}" type="presParOf" srcId="{38EFBCE7-91F0-4911-B5FB-3E1F0BFEE8F3}" destId="{B99AC377-673C-48E3-9E85-F7AF6118B3A8}" srcOrd="0" destOrd="0" presId="urn:microsoft.com/office/officeart/2005/8/layout/orgChart1"/>
    <dgm:cxn modelId="{016425F9-FF2C-4CCB-8667-8EC153F91E08}" type="presParOf" srcId="{B99AC377-673C-48E3-9E85-F7AF6118B3A8}" destId="{18E9D419-8D65-4219-93CC-B1C6E9B574F0}" srcOrd="0" destOrd="0" presId="urn:microsoft.com/office/officeart/2005/8/layout/orgChart1"/>
    <dgm:cxn modelId="{13AAFDE4-A57D-4535-A658-0479A8C99BAB}" type="presParOf" srcId="{B99AC377-673C-48E3-9E85-F7AF6118B3A8}" destId="{E3BBC2AC-AE3B-4BB2-A843-67CB3BCC39D9}" srcOrd="1" destOrd="0" presId="urn:microsoft.com/office/officeart/2005/8/layout/orgChart1"/>
    <dgm:cxn modelId="{B03180D0-9623-4E61-8107-F34CFA8462EB}" type="presParOf" srcId="{38EFBCE7-91F0-4911-B5FB-3E1F0BFEE8F3}" destId="{4CDD39F8-7EF8-457E-BF91-9FB1DD9899D1}" srcOrd="1" destOrd="0" presId="urn:microsoft.com/office/officeart/2005/8/layout/orgChart1"/>
    <dgm:cxn modelId="{3E6CB670-EA9B-4BBD-BC19-00C480C588C9}" type="presParOf" srcId="{4CDD39F8-7EF8-457E-BF91-9FB1DD9899D1}" destId="{36D41DFD-BBC2-4049-AF65-CBD2EF66134E}" srcOrd="0" destOrd="0" presId="urn:microsoft.com/office/officeart/2005/8/layout/orgChart1"/>
    <dgm:cxn modelId="{9AA83275-C685-43B9-AEEC-1C18502DCEC2}" type="presParOf" srcId="{4CDD39F8-7EF8-457E-BF91-9FB1DD9899D1}" destId="{EBD30389-2030-4B22-B134-A1059EF17C0D}" srcOrd="1" destOrd="0" presId="urn:microsoft.com/office/officeart/2005/8/layout/orgChart1"/>
    <dgm:cxn modelId="{BDE90AF0-A663-4546-B483-3CA129F05FCC}" type="presParOf" srcId="{EBD30389-2030-4B22-B134-A1059EF17C0D}" destId="{F9DF159F-9AAC-4838-8005-3C0EEEBBC072}" srcOrd="0" destOrd="0" presId="urn:microsoft.com/office/officeart/2005/8/layout/orgChart1"/>
    <dgm:cxn modelId="{9240AD1A-06C7-42DD-9264-6CBCEAD5A116}" type="presParOf" srcId="{F9DF159F-9AAC-4838-8005-3C0EEEBBC072}" destId="{3531CB80-B340-4695-B8FD-20992DB4E585}" srcOrd="0" destOrd="0" presId="urn:microsoft.com/office/officeart/2005/8/layout/orgChart1"/>
    <dgm:cxn modelId="{42BD124B-7545-474F-BFB3-185C810EABFF}" type="presParOf" srcId="{F9DF159F-9AAC-4838-8005-3C0EEEBBC072}" destId="{31CDAACD-F7E7-423A-8417-36E7E4F7C89D}" srcOrd="1" destOrd="0" presId="urn:microsoft.com/office/officeart/2005/8/layout/orgChart1"/>
    <dgm:cxn modelId="{BD4453D1-3C96-4399-80AA-5BD824410734}" type="presParOf" srcId="{EBD30389-2030-4B22-B134-A1059EF17C0D}" destId="{15A881F4-EFCA-4080-9560-3D725B741995}" srcOrd="1" destOrd="0" presId="urn:microsoft.com/office/officeart/2005/8/layout/orgChart1"/>
    <dgm:cxn modelId="{F78FD885-5BB4-420E-A4A2-4FF92CE97683}" type="presParOf" srcId="{EBD30389-2030-4B22-B134-A1059EF17C0D}" destId="{BC915226-EA68-43CE-BA2D-663245A4E51A}" srcOrd="2" destOrd="0" presId="urn:microsoft.com/office/officeart/2005/8/layout/orgChart1"/>
    <dgm:cxn modelId="{C649692C-94ED-4F95-B7CB-C6837EB107F8}" type="presParOf" srcId="{38EFBCE7-91F0-4911-B5FB-3E1F0BFEE8F3}" destId="{9BBC4BE9-58B1-4722-B9C6-5CD048EE4DF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CA234-D59A-43A8-AF09-417FC465802F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24EB9-7E3E-4255-95AE-F6F94DC87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782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E420D-7C76-4A53-97DD-CDD7A1A55171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977D3-A670-4475-AC48-96469DE20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7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Важной составляющей в системе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 в организации работы с</a:t>
            </a:r>
            <a:r>
              <a:rPr lang="ru-RU" baseline="0" dirty="0" smtClean="0"/>
              <a:t> младшими</a:t>
            </a:r>
            <a:r>
              <a:rPr lang="ru-RU" dirty="0" smtClean="0"/>
              <a:t> школьниками является комплексное</a:t>
            </a:r>
            <a:r>
              <a:rPr lang="ru-RU" baseline="0" dirty="0" smtClean="0"/>
              <a:t> полноценное горячее питание. Организация сбалансированного питания в соответствии с требованиями </a:t>
            </a:r>
            <a:r>
              <a:rPr lang="ru-RU" baseline="0" dirty="0" err="1" smtClean="0"/>
              <a:t>СанПин</a:t>
            </a:r>
            <a:r>
              <a:rPr lang="ru-RU" baseline="0" dirty="0" smtClean="0"/>
              <a:t> составляется сотрудниками комбината школьного питания, который обеспечивает все школы города. Меню составляется специалистами-технологами, исходя из возрастных особенностей школьников в соответствии с нормами калорий и питательных веществ (ж/б/у).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45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Дом-школа</a:t>
            </a:r>
            <a:r>
              <a:rPr lang="ru-RU" baseline="0" dirty="0" smtClean="0"/>
              <a:t>-дом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56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User\Рабочий стол\Рисунок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5720" y="1357298"/>
            <a:ext cx="885828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</a:t>
            </a:r>
          </a:p>
          <a:p>
            <a:r>
              <a:rPr lang="ru-RU" sz="57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учебно-воспитательного</a:t>
            </a:r>
            <a:endParaRPr lang="ru-RU" sz="57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процесса в 2019-2020</a:t>
            </a:r>
          </a:p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учебном году </a:t>
            </a:r>
            <a:endParaRPr lang="ru-RU" sz="6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14282" y="142852"/>
            <a:ext cx="89297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учреждение средняя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общеобразовательная школа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9141" y="5517232"/>
            <a:ext cx="4141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Галимова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 Гульнара </a:t>
            </a:r>
            <a:r>
              <a:rPr lang="ru-RU" sz="2000" b="1" i="1" dirty="0" err="1" smtClean="0">
                <a:solidFill>
                  <a:schemeClr val="tx2">
                    <a:lumMod val="75000"/>
                  </a:schemeClr>
                </a:solidFill>
              </a:rPr>
              <a:t>Дамировна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Picture 3" descr="C:\Documents and Settings\User\Рабочий стол\Рисунок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8565829" cy="6858000"/>
          </a:xfrm>
          <a:prstGeom prst="rect">
            <a:avLst/>
          </a:prstGeom>
          <a:noFill/>
        </p:spPr>
      </p:pic>
      <p:pic>
        <p:nvPicPr>
          <p:cNvPr id="2050" name="Picture 2" descr="C:\Users\Гульнара\Desktop\4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57166"/>
            <a:ext cx="2357454" cy="5989512"/>
          </a:xfrm>
          <a:prstGeom prst="rect">
            <a:avLst/>
          </a:prstGeom>
          <a:noFill/>
        </p:spPr>
      </p:pic>
      <p:pic>
        <p:nvPicPr>
          <p:cNvPr id="2051" name="Picture 3" descr="C:\Users\Гульнара\Desktop\1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500042"/>
            <a:ext cx="2541294" cy="5774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User\Рабочий стол\Рисунок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5720" y="1357298"/>
            <a:ext cx="885828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</a:t>
            </a:r>
          </a:p>
          <a:p>
            <a:r>
              <a:rPr lang="ru-RU" sz="57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57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воспитательного</a:t>
            </a:r>
          </a:p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процесса в 2019-2020</a:t>
            </a:r>
          </a:p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учебном году </a:t>
            </a:r>
            <a:endParaRPr lang="ru-RU" sz="6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14282" y="142852"/>
            <a:ext cx="89297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учреждение средняя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общеобразовательная школа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0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652"/>
            <a:ext cx="9144000" cy="821060"/>
          </a:xfrm>
          <a:solidFill>
            <a:schemeClr val="bg2">
              <a:lumMod val="75000"/>
              <a:alpha val="28000"/>
            </a:schemeClr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Организация горячего питания </a:t>
            </a:r>
            <a:endParaRPr lang="ru-RU" sz="3600" b="1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0" y="980728"/>
            <a:ext cx="9144000" cy="431958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Горячее питание для учащихся, которые не относятся к льготной категории</a:t>
            </a:r>
          </a:p>
          <a:p>
            <a:pPr marL="0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46731925"/>
              </p:ext>
            </p:extLst>
          </p:nvPr>
        </p:nvGraphicFramePr>
        <p:xfrm>
          <a:off x="1115616" y="1772816"/>
          <a:ext cx="688808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181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Рисунок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856582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500042"/>
            <a:ext cx="8071056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Питание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69 руб./день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Оплачивать до 20 числа месяца</a:t>
            </a:r>
          </a:p>
          <a:p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ПЕРВАЯ ОПЛАТА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через банк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ОТКРЫТИЕ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ФИО (ребенка), класс, школа, месяц,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сумма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Организация горячего питания</a:t>
            </a:r>
            <a:endParaRPr lang="ru-RU" sz="3200" b="1" dirty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ine 253"/>
          <p:cNvSpPr>
            <a:spLocks noChangeShapeType="1"/>
          </p:cNvSpPr>
          <p:nvPr/>
        </p:nvSpPr>
        <p:spPr bwMode="gray">
          <a:xfrm>
            <a:off x="716895" y="5476622"/>
            <a:ext cx="24003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5" name="Rectangle 254"/>
          <p:cNvSpPr>
            <a:spLocks noChangeArrowheads="1"/>
          </p:cNvSpPr>
          <p:nvPr/>
        </p:nvSpPr>
        <p:spPr bwMode="gray">
          <a:xfrm rot="3419336">
            <a:off x="432731" y="491147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Text Box 255"/>
          <p:cNvSpPr txBox="1">
            <a:spLocks noChangeArrowheads="1"/>
          </p:cNvSpPr>
          <p:nvPr/>
        </p:nvSpPr>
        <p:spPr bwMode="gray">
          <a:xfrm>
            <a:off x="488295" y="494322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716895" y="2962022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418584" y="246987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1256354" y="2499397"/>
            <a:ext cx="416473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B0F0"/>
                </a:solidFill>
                <a:latin typeface="Arial" charset="0"/>
              </a:rPr>
              <a:t>Дети из многодетных семей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488295" y="242862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716895" y="3800222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432732" y="3230276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488295" y="326682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14" name="Line 263"/>
          <p:cNvSpPr>
            <a:spLocks noChangeShapeType="1"/>
          </p:cNvSpPr>
          <p:nvPr/>
        </p:nvSpPr>
        <p:spPr bwMode="gray">
          <a:xfrm flipV="1">
            <a:off x="718482" y="4636535"/>
            <a:ext cx="6733837" cy="29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425589" y="4073271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>
            <a:off x="488295" y="410502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19" name="Text Box 268"/>
          <p:cNvSpPr txBox="1">
            <a:spLocks noChangeArrowheads="1"/>
          </p:cNvSpPr>
          <p:nvPr/>
        </p:nvSpPr>
        <p:spPr bwMode="gray">
          <a:xfrm>
            <a:off x="488295" y="541722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5</a:t>
            </a: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1199669" y="3335085"/>
            <a:ext cx="417127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B0F0"/>
                </a:solidFill>
                <a:latin typeface="Arial" charset="0"/>
              </a:rPr>
              <a:t>Дети из малоимущих семей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1" name="Text Box 270"/>
          <p:cNvSpPr txBox="1">
            <a:spLocks noChangeArrowheads="1"/>
          </p:cNvSpPr>
          <p:nvPr/>
        </p:nvSpPr>
        <p:spPr bwMode="gray">
          <a:xfrm>
            <a:off x="1187624" y="4174871"/>
            <a:ext cx="64941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B0F0"/>
                </a:solidFill>
                <a:latin typeface="Arial" charset="0"/>
              </a:rPr>
              <a:t>Дети, оставшиеся без попечения родителей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1256354" y="5034680"/>
            <a:ext cx="181056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00B0F0"/>
                </a:solidFill>
                <a:latin typeface="Arial" charset="0"/>
              </a:rPr>
              <a:t>Дети с ОВЗ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3" name="Text Box 272"/>
          <p:cNvSpPr txBox="1">
            <a:spLocks noChangeArrowheads="1"/>
          </p:cNvSpPr>
          <p:nvPr/>
        </p:nvSpPr>
        <p:spPr bwMode="gray">
          <a:xfrm>
            <a:off x="20588" y="1085835"/>
            <a:ext cx="912341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buFont typeface="Arial" pitchFamily="34" charset="0"/>
              <a:buChar char="•"/>
            </a:pPr>
            <a:r>
              <a:rPr lang="ru-RU" sz="2400" u="sng" dirty="0" smtClean="0">
                <a:solidFill>
                  <a:srgbClr val="00B0F0"/>
                </a:solidFill>
                <a:latin typeface="Arial" charset="0"/>
              </a:rPr>
              <a:t>Льготная категория учащихся, получающая 2-х разовое питание(завтрак, обед):</a:t>
            </a:r>
            <a:endParaRPr lang="en-US" sz="2400" u="sng" dirty="0">
              <a:solidFill>
                <a:srgbClr val="00B0F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6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23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Организация системы безопасности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Line 253"/>
          <p:cNvSpPr>
            <a:spLocks noChangeShapeType="1"/>
          </p:cNvSpPr>
          <p:nvPr/>
        </p:nvSpPr>
        <p:spPr bwMode="gray">
          <a:xfrm>
            <a:off x="738164" y="5416621"/>
            <a:ext cx="5273996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710546" y="2002876"/>
            <a:ext cx="6669766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421652" y="1407797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1315744" y="1488436"/>
            <a:ext cx="780611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rgbClr val="00B0F0"/>
                </a:solidFill>
                <a:latin typeface="Arial" charset="0"/>
              </a:rPr>
              <a:t>Соблюдение правил внутреннего распорядка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489089" y="145592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843102" y="3819684"/>
            <a:ext cx="7316588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442776" y="321648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510213" y="324823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470834" y="482108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>
            <a:off x="500799" y="485283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1311126" y="2865577"/>
            <a:ext cx="6881179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rgbClr val="00B0F0"/>
                </a:solidFill>
                <a:latin typeface="Arial" charset="0"/>
              </a:rPr>
              <a:t>Соблюдение правил безопасности </a:t>
            </a:r>
          </a:p>
          <a:p>
            <a:pPr eaLnBrk="0" hangingPunct="0"/>
            <a:r>
              <a:rPr lang="ru-RU" sz="2800" dirty="0" smtClean="0">
                <a:solidFill>
                  <a:srgbClr val="00B0F0"/>
                </a:solidFill>
                <a:latin typeface="Arial" charset="0"/>
              </a:rPr>
              <a:t>и антитеррористической защищенности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1319633" y="4815694"/>
            <a:ext cx="490390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rgbClr val="00B0F0"/>
                </a:solidFill>
                <a:latin typeface="Arial" charset="0"/>
              </a:rPr>
              <a:t>Организация системы СКУД</a:t>
            </a:r>
            <a:endParaRPr lang="en-US" sz="2800" dirty="0">
              <a:solidFill>
                <a:srgbClr val="00B0F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91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Picture 3" descr="C:\Documents and Settings\User\Рабочий стол\Рисунок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8565829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661974"/>
              </p:ext>
            </p:extLst>
          </p:nvPr>
        </p:nvGraphicFramePr>
        <p:xfrm>
          <a:off x="595147" y="797936"/>
          <a:ext cx="8177484" cy="44313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2837"/>
                <a:gridCol w="4344647"/>
              </a:tblGrid>
              <a:tr h="1571320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Направления внеурочной деятельности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</a:t>
                      </a: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программы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Духовно-нравственное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«Социокультурные истоки»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511707"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Общеинтеллектуальное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«Шахматы»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6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«Югра-моё наследие»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6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«Робототехника»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829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«Финансовая грамотность- вклад в надежное будущее»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381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Социальное </a:t>
                      </a:r>
                      <a:endParaRPr lang="ru-RU" sz="24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«Моя безопасность»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User\Рабочий стол\Рисунок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5720" y="1357298"/>
            <a:ext cx="885828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</a:t>
            </a:r>
          </a:p>
          <a:p>
            <a:r>
              <a:rPr lang="ru-RU" sz="57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57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воспитательного</a:t>
            </a:r>
          </a:p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процесса в 2019-2020</a:t>
            </a:r>
          </a:p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учебном году </a:t>
            </a:r>
            <a:endParaRPr lang="ru-RU" sz="6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214282" y="142852"/>
            <a:ext cx="89297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учреждение средняя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общеобразовательная школа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14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http://school4.admsurgut.ru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Гульнара\Desktop\Opera Снимок_2019-08-28_070306_school4.admsurgut.r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8509644" cy="4000528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 flipH="1" flipV="1">
            <a:off x="2699792" y="3212976"/>
            <a:ext cx="2592288" cy="273630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000232" y="2857496"/>
            <a:ext cx="100013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Picture 3" descr="C:\Documents and Settings\User\Рабочий стол\Рисунок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6582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285728"/>
            <a:ext cx="7138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«Ступенчатый» режим обучения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879" y="1340768"/>
            <a:ext cx="8402686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Сентябрь, октябрь – 3 урока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(по 35 минут) и 1 занятие в иной форме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8:00-8:35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8:55-9:30</a:t>
            </a:r>
          </a:p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ДИНАМИЧЕСКАЯ ПАУЗА (с 09:30-10:10)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10:10-10:45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4*. 11:00 – 11:35</a:t>
            </a:r>
          </a:p>
        </p:txBody>
      </p:sp>
    </p:spTree>
    <p:extLst>
      <p:ext uri="{BB962C8B-B14F-4D97-AF65-F5344CB8AC3E}">
        <p14:creationId xmlns:p14="http://schemas.microsoft.com/office/powerpoint/2010/main" val="236374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ульнара\Desktop\sr_name_blu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48557" cy="1928826"/>
          </a:xfrm>
          <a:prstGeom prst="rect">
            <a:avLst/>
          </a:prstGeom>
          <a:noFill/>
        </p:spPr>
      </p:pic>
      <p:pic>
        <p:nvPicPr>
          <p:cNvPr id="1027" name="Picture 3" descr="C:\Users\Гульнара\Desktop\Attachm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1714488"/>
            <a:ext cx="2071702" cy="2649134"/>
          </a:xfrm>
          <a:prstGeom prst="rect">
            <a:avLst/>
          </a:prstGeom>
          <a:noFill/>
        </p:spPr>
      </p:pic>
      <p:pic>
        <p:nvPicPr>
          <p:cNvPr id="1028" name="Picture 4" descr="C:\Users\Гульнара\Desktop\8a89dff1-5443-11e4-9a8a-0050569c7d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285992"/>
            <a:ext cx="2054070" cy="2714644"/>
          </a:xfrm>
          <a:prstGeom prst="rect">
            <a:avLst/>
          </a:prstGeom>
          <a:noFill/>
        </p:spPr>
      </p:pic>
      <p:pic>
        <p:nvPicPr>
          <p:cNvPr id="1030" name="Picture 6" descr="C:\Users\Гульнара\Desktop\Attachment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000372"/>
            <a:ext cx="2098849" cy="2786082"/>
          </a:xfrm>
          <a:prstGeom prst="rect">
            <a:avLst/>
          </a:prstGeom>
          <a:noFill/>
        </p:spPr>
      </p:pic>
      <p:pic>
        <p:nvPicPr>
          <p:cNvPr id="1031" name="Picture 7" descr="C:\Users\Гульнара\Desktop\Attachment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3714752"/>
            <a:ext cx="186656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ульнара\Desktop\sr_name_blu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48557" cy="1928826"/>
          </a:xfrm>
          <a:prstGeom prst="rect">
            <a:avLst/>
          </a:prstGeom>
          <a:noFill/>
        </p:spPr>
      </p:pic>
      <p:pic>
        <p:nvPicPr>
          <p:cNvPr id="2050" name="Picture 2" descr="C:\Users\Гульнара\Desktop\Attachment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2000264" cy="2946092"/>
          </a:xfrm>
          <a:prstGeom prst="rect">
            <a:avLst/>
          </a:prstGeom>
          <a:noFill/>
        </p:spPr>
      </p:pic>
      <p:pic>
        <p:nvPicPr>
          <p:cNvPr id="2051" name="Picture 3" descr="C:\Users\Гульнара\Desktop\Attachment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000240"/>
            <a:ext cx="2270848" cy="3000396"/>
          </a:xfrm>
          <a:prstGeom prst="rect">
            <a:avLst/>
          </a:prstGeom>
          <a:noFill/>
        </p:spPr>
      </p:pic>
      <p:pic>
        <p:nvPicPr>
          <p:cNvPr id="2052" name="Picture 4" descr="C:\Users\Гульнара\Desktop\Attachment (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2428868"/>
            <a:ext cx="2237399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ульнара\Desktop\sr_name_blu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48557" cy="1928826"/>
          </a:xfrm>
          <a:prstGeom prst="rect">
            <a:avLst/>
          </a:prstGeom>
          <a:noFill/>
        </p:spPr>
      </p:pic>
      <p:pic>
        <p:nvPicPr>
          <p:cNvPr id="4098" name="Picture 2" descr="C:\Users\Гульнара\Desktop\Attachment (6).jpg"/>
          <p:cNvPicPr>
            <a:picLocks noChangeAspect="1" noChangeArrowheads="1"/>
          </p:cNvPicPr>
          <p:nvPr/>
        </p:nvPicPr>
        <p:blipFill>
          <a:blip r:embed="rId3"/>
          <a:srcRect r="75391"/>
          <a:stretch>
            <a:fillRect/>
          </a:stretch>
        </p:blipFill>
        <p:spPr bwMode="auto">
          <a:xfrm>
            <a:off x="5072066" y="1928802"/>
            <a:ext cx="2728906" cy="3869588"/>
          </a:xfrm>
          <a:prstGeom prst="rect">
            <a:avLst/>
          </a:prstGeom>
          <a:noFill/>
        </p:spPr>
      </p:pic>
      <p:pic>
        <p:nvPicPr>
          <p:cNvPr id="4099" name="Picture 3" descr="C:\Users\Гульнара\Desktop\Attachment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2428868"/>
            <a:ext cx="1460510" cy="1857388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2500298" y="2357430"/>
            <a:ext cx="2714644" cy="100013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продленного дня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868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12.00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Прием детей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12.30 – 13.00 Обед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13.00 – 14.00 Прогулка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14.00 – 14.25 1 занятие (внеурочная деятельность )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14.25 – 14.45 динамическая пауза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14.45 – 15.10 2 занятие по самоподготовке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15.10 – 16.20 кружки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16.20 – 17.20 прогулка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17.20 – 18.00 игры по интересам </a:t>
            </a: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18. 00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уход детей домой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79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156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рублей  (на общих основаниях)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рублей  (льготные категории)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ГПД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03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Рисунок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856582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0"/>
            <a:ext cx="29289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Форма</a:t>
            </a:r>
            <a:endParaRPr lang="ru-RU" sz="6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Гульнара\Desktop\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17388"/>
            <a:ext cx="2174881" cy="4754800"/>
          </a:xfrm>
          <a:prstGeom prst="rect">
            <a:avLst/>
          </a:prstGeom>
          <a:noFill/>
        </p:spPr>
      </p:pic>
      <p:pic>
        <p:nvPicPr>
          <p:cNvPr id="5" name="Picture 3" descr="C:\Users\Гульнара\Desktop\imeni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225786"/>
            <a:ext cx="2276482" cy="5632214"/>
          </a:xfrm>
          <a:prstGeom prst="rect">
            <a:avLst/>
          </a:prstGeom>
          <a:noFill/>
        </p:spPr>
      </p:pic>
      <p:pic>
        <p:nvPicPr>
          <p:cNvPr id="6" name="Picture 4" descr="C:\Users\Гульнара\Desktop\769799709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1350070"/>
            <a:ext cx="1857388" cy="4764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368</Words>
  <Application>Microsoft Office PowerPoint</Application>
  <PresentationFormat>Экран (4:3)</PresentationFormat>
  <Paragraphs>90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http://school4.admsurgut.ru</vt:lpstr>
      <vt:lpstr>Презентация PowerPoint</vt:lpstr>
      <vt:lpstr>Презентация PowerPoint</vt:lpstr>
      <vt:lpstr>Презентация PowerPoint</vt:lpstr>
      <vt:lpstr>Презентация PowerPoint</vt:lpstr>
      <vt:lpstr>Группа продленного дня</vt:lpstr>
      <vt:lpstr>Оплата ГПД </vt:lpstr>
      <vt:lpstr>Презентация PowerPoint</vt:lpstr>
      <vt:lpstr>Презентация PowerPoint</vt:lpstr>
      <vt:lpstr>Презентация PowerPoint</vt:lpstr>
      <vt:lpstr>Организация горячего питания </vt:lpstr>
      <vt:lpstr>Презентация PowerPoint</vt:lpstr>
      <vt:lpstr>Организация горячего питания</vt:lpstr>
      <vt:lpstr>Организация системы безопасности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user777</dc:creator>
  <cp:lastModifiedBy>user777</cp:lastModifiedBy>
  <cp:revision>61</cp:revision>
  <dcterms:modified xsi:type="dcterms:W3CDTF">2020-02-26T04:55:40Z</dcterms:modified>
</cp:coreProperties>
</file>