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56" r:id="rId3"/>
    <p:sldId id="279" r:id="rId4"/>
    <p:sldId id="280" r:id="rId5"/>
    <p:sldId id="281" r:id="rId6"/>
    <p:sldId id="282" r:id="rId7"/>
    <p:sldId id="261" r:id="rId8"/>
    <p:sldId id="262" r:id="rId9"/>
    <p:sldId id="259" r:id="rId10"/>
    <p:sldId id="278" r:id="rId11"/>
    <p:sldId id="258" r:id="rId12"/>
    <p:sldId id="257" r:id="rId13"/>
    <p:sldId id="263" r:id="rId14"/>
    <p:sldId id="264" r:id="rId15"/>
    <p:sldId id="266" r:id="rId16"/>
    <p:sldId id="267" r:id="rId17"/>
    <p:sldId id="268" r:id="rId18"/>
    <p:sldId id="275" r:id="rId19"/>
    <p:sldId id="277" r:id="rId20"/>
    <p:sldId id="269" r:id="rId21"/>
    <p:sldId id="270" r:id="rId22"/>
    <p:sldId id="271" r:id="rId23"/>
    <p:sldId id="272" r:id="rId24"/>
    <p:sldId id="287" r:id="rId25"/>
    <p:sldId id="288" r:id="rId26"/>
    <p:sldId id="289" r:id="rId27"/>
    <p:sldId id="290" r:id="rId28"/>
    <p:sldId id="286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542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1915A-1BB0-4DBF-BEAE-B1AD8B989E23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F79F0-9A3B-428D-9B5F-1D4E83B3D9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6A469-FC16-4774-8512-646565A4F9C6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82585-98DE-4893-9349-5E16CF82C7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1CC7A-430F-4CDD-AAD4-EB650BAF0C04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515C6-8C68-4F5E-952E-6AEBE6548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3F52E-0F29-4AEB-9242-E2ADBE02CFC1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03E3B-54AD-4C78-B747-DA27A58E01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EF0DC-EED9-4043-A162-D3152A7D9192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3DA7F-1B9D-4492-AB49-FBF5B3850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12B54-A4DC-419F-A00D-7541E52F343E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33A50-8A07-418A-A740-E4706F691D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A45D4-B336-4CC0-BA24-74B494C27D91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0671A-B6C4-477E-BEA9-CD259DB5EB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E41E7-3509-4271-A8CF-804F56878B52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9DD12-50E5-4023-BF76-F1B4A7351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32BDF-1299-4477-9E68-7255E62B33E5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3462A-382A-4ADC-9313-F361EB18A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D85D3-4D7F-4787-B6EE-FE7479241F47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793DA-843E-4B0A-8608-67BE9AC072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132CC-B29F-476C-805A-76185DC87591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8CC8C-C056-4CB7-8795-F4594A4374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FCAA1F-1CBB-4CEA-8617-0AD3C9814CD0}" type="datetimeFigureOut">
              <a:rPr lang="ru-RU"/>
              <a:pPr>
                <a:defRPr/>
              </a:pPr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491A9B-89C6-453D-AF32-ADAE41410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1979712" y="1412776"/>
            <a:ext cx="5529808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b="1" i="1" dirty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Готовимся к ЕГЭ. </a:t>
            </a:r>
            <a:br>
              <a:rPr lang="ru-RU" sz="4800" b="1" i="1" dirty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Орфография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989013"/>
          </a:xfrm>
        </p:spPr>
        <p:txBody>
          <a:bodyPr/>
          <a:lstStyle/>
          <a:p>
            <a:pPr eaLnBrk="1" hangingPunct="1"/>
            <a:r>
              <a:rPr lang="ru-RU" sz="2800" i="1" u="sng" dirty="0" smtClean="0"/>
              <a:t>9. В </a:t>
            </a:r>
            <a:r>
              <a:rPr lang="ru-RU" sz="2800" i="1" u="sng" dirty="0" smtClean="0"/>
              <a:t>каком </a:t>
            </a:r>
            <a:r>
              <a:rPr lang="ru-RU" sz="2800" i="1" u="sng" dirty="0" smtClean="0">
                <a:latin typeface="Arial" charset="0"/>
              </a:rPr>
              <a:t>ряду пропущена одна и та же буква?</a:t>
            </a:r>
            <a:endParaRPr lang="ru-RU" sz="2900" dirty="0" smtClean="0">
              <a:latin typeface="Arial" charset="0"/>
            </a:endParaRP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Пр…верженец, пр…мудрый, пр..валировать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27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Пр…митивный, пр…возносить, пр…дместье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27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Пр..амбула, пр…возмочь, непр…менно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27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Пр..имущество, пр..оритет, пр..зент</a:t>
            </a:r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700" smtClean="0"/>
              <a:t> 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2700" smtClean="0"/>
          </a:p>
        </p:txBody>
      </p:sp>
      <p:pic>
        <p:nvPicPr>
          <p:cNvPr id="22531" name="Рисунок 3" descr="6144484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5072063"/>
            <a:ext cx="1714500" cy="128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543925" cy="917575"/>
          </a:xfrm>
        </p:spPr>
        <p:txBody>
          <a:bodyPr/>
          <a:lstStyle/>
          <a:p>
            <a:pPr eaLnBrk="1" hangingPunct="1"/>
            <a:r>
              <a:rPr lang="ru-RU" sz="2900" i="1" u="sng" dirty="0" smtClean="0"/>
              <a:t>10. В </a:t>
            </a:r>
            <a:r>
              <a:rPr lang="ru-RU" sz="2900" i="1" u="sng" dirty="0" smtClean="0"/>
              <a:t>каком </a:t>
            </a:r>
            <a:r>
              <a:rPr lang="ru-RU" sz="2900" i="1" u="sng" dirty="0" smtClean="0">
                <a:latin typeface="Arial" charset="0"/>
              </a:rPr>
              <a:t>ряду пропущена одна и та же буква?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Р…зыграть, р..зданный, р..злив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Пр…язык, пр…внучка, пр…дедушка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Пр..валировать, пр…лежание, пр…вратно понятый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Пр…успеть, пр…кословить, пр..вередливый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ru-RU" sz="3000" smtClean="0"/>
          </a:p>
        </p:txBody>
      </p:sp>
      <p:pic>
        <p:nvPicPr>
          <p:cNvPr id="23555" name="Рисунок 3" descr="44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5500688"/>
            <a:ext cx="157162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0" y="500063"/>
            <a:ext cx="9144000" cy="1000125"/>
          </a:xfrm>
        </p:spPr>
        <p:txBody>
          <a:bodyPr/>
          <a:lstStyle/>
          <a:p>
            <a:pPr eaLnBrk="1" hangingPunct="1"/>
            <a:r>
              <a:rPr lang="ru-RU" sz="3200" i="1" u="sng" dirty="0" smtClean="0"/>
              <a:t>11. В </a:t>
            </a:r>
            <a:r>
              <a:rPr lang="ru-RU" sz="3200" i="1" u="sng" dirty="0" smtClean="0"/>
              <a:t>каком </a:t>
            </a:r>
            <a:r>
              <a:rPr lang="ru-RU" sz="3200" i="1" u="sng" dirty="0" smtClean="0">
                <a:latin typeface="Arial" charset="0"/>
              </a:rPr>
              <a:t>ряду пропущена одна и та же буква?</a:t>
            </a:r>
            <a:endParaRPr lang="ru-RU" sz="3200" dirty="0" smtClean="0">
              <a:latin typeface="Arial" charset="0"/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И…вечный, в..лететь, чере…чур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Пр…пираться, пр…мьера, пр..словутый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Без..дейный, небез…звестный, дез..нфекция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Ар..ергард, необ…яснимый, обез…яна</a:t>
            </a:r>
          </a:p>
          <a:p>
            <a:pPr marL="514350" indent="-514350" eaLnBrk="1" hangingPunct="1">
              <a:lnSpc>
                <a:spcPct val="80000"/>
              </a:lnSpc>
            </a:pPr>
            <a:endParaRPr lang="ru-RU" sz="3000" smtClean="0"/>
          </a:p>
        </p:txBody>
      </p:sp>
      <p:pic>
        <p:nvPicPr>
          <p:cNvPr id="24579" name="Рисунок 3" descr="652003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13" y="4786313"/>
            <a:ext cx="952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142875" y="571500"/>
            <a:ext cx="9001125" cy="846138"/>
          </a:xfrm>
        </p:spPr>
        <p:txBody>
          <a:bodyPr/>
          <a:lstStyle/>
          <a:p>
            <a:pPr eaLnBrk="1" hangingPunct="1"/>
            <a:r>
              <a:rPr lang="ru-RU" sz="3200" i="1" u="sng" dirty="0" smtClean="0"/>
              <a:t>12. В </a:t>
            </a:r>
            <a:r>
              <a:rPr lang="ru-RU" sz="3200" i="1" u="sng" dirty="0" smtClean="0"/>
              <a:t>каком </a:t>
            </a:r>
            <a:r>
              <a:rPr lang="ru-RU" sz="3200" i="1" u="sng" dirty="0" smtClean="0">
                <a:latin typeface="Arial" charset="0"/>
              </a:rPr>
              <a:t>ряду во всех словах на месте пропуска пишется буква Е?</a:t>
            </a:r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Arial" charset="0"/>
              <a:buAutoNum type="arabicPeriod"/>
            </a:pPr>
            <a:r>
              <a:rPr lang="ru-RU" sz="3000" dirty="0" err="1" smtClean="0">
                <a:latin typeface="Arial" charset="0"/>
              </a:rPr>
              <a:t>чарующ..м</a:t>
            </a:r>
            <a:r>
              <a:rPr lang="ru-RU" sz="3000" dirty="0" smtClean="0">
                <a:latin typeface="Arial" charset="0"/>
              </a:rPr>
              <a:t> </a:t>
            </a:r>
            <a:r>
              <a:rPr lang="ru-RU" sz="3000" dirty="0" err="1" smtClean="0">
                <a:latin typeface="Arial" charset="0"/>
              </a:rPr>
              <a:t>звучани</a:t>
            </a:r>
            <a:r>
              <a:rPr lang="ru-RU" sz="3000" dirty="0" smtClean="0">
                <a:latin typeface="Arial" charset="0"/>
              </a:rPr>
              <a:t>..м, о </a:t>
            </a:r>
            <a:r>
              <a:rPr lang="ru-RU" sz="3000" dirty="0" err="1" smtClean="0">
                <a:latin typeface="Arial" charset="0"/>
              </a:rPr>
              <a:t>пробудивш</a:t>
            </a:r>
            <a:r>
              <a:rPr lang="ru-RU" sz="3000" dirty="0" smtClean="0">
                <a:latin typeface="Arial" charset="0"/>
              </a:rPr>
              <a:t>..</a:t>
            </a:r>
            <a:r>
              <a:rPr lang="ru-RU" sz="3000" dirty="0" err="1" smtClean="0">
                <a:latin typeface="Arial" charset="0"/>
              </a:rPr>
              <a:t>йся</a:t>
            </a:r>
            <a:r>
              <a:rPr lang="ru-RU" sz="3000" dirty="0" smtClean="0">
                <a:latin typeface="Arial" charset="0"/>
              </a:rPr>
              <a:t> </a:t>
            </a:r>
            <a:r>
              <a:rPr lang="ru-RU" sz="3000" dirty="0" err="1" smtClean="0">
                <a:latin typeface="Arial" charset="0"/>
              </a:rPr>
              <a:t>совест</a:t>
            </a:r>
            <a:r>
              <a:rPr lang="ru-RU" sz="3000" dirty="0" smtClean="0">
                <a:latin typeface="Arial" charset="0"/>
              </a:rPr>
              <a:t>…</a:t>
            </a:r>
          </a:p>
          <a:p>
            <a:pPr marL="609600" indent="-609600" eaLnBrk="1" hangingPunct="1">
              <a:lnSpc>
                <a:spcPct val="80000"/>
              </a:lnSpc>
              <a:buFont typeface="Arial" charset="0"/>
              <a:buAutoNum type="arabicPeriod"/>
            </a:pPr>
            <a:r>
              <a:rPr lang="ru-RU" sz="3000" dirty="0" smtClean="0">
                <a:latin typeface="Arial" charset="0"/>
              </a:rPr>
              <a:t>о </a:t>
            </a:r>
            <a:r>
              <a:rPr lang="ru-RU" sz="3000" dirty="0" err="1" smtClean="0">
                <a:latin typeface="Arial" charset="0"/>
              </a:rPr>
              <a:t>выдающ</a:t>
            </a:r>
            <a:r>
              <a:rPr lang="ru-RU" sz="3000" dirty="0" smtClean="0">
                <a:latin typeface="Arial" charset="0"/>
              </a:rPr>
              <a:t>..</a:t>
            </a:r>
            <a:r>
              <a:rPr lang="ru-RU" sz="3000" dirty="0" err="1" smtClean="0">
                <a:latin typeface="Arial" charset="0"/>
              </a:rPr>
              <a:t>мся</a:t>
            </a:r>
            <a:r>
              <a:rPr lang="ru-RU" sz="3000" dirty="0" smtClean="0">
                <a:latin typeface="Arial" charset="0"/>
              </a:rPr>
              <a:t> </a:t>
            </a:r>
            <a:r>
              <a:rPr lang="ru-RU" sz="3000" dirty="0" err="1" smtClean="0">
                <a:latin typeface="Arial" charset="0"/>
              </a:rPr>
              <a:t>деятел</a:t>
            </a:r>
            <a:r>
              <a:rPr lang="ru-RU" sz="3000" dirty="0" smtClean="0">
                <a:latin typeface="Arial" charset="0"/>
              </a:rPr>
              <a:t>…, о </a:t>
            </a:r>
            <a:r>
              <a:rPr lang="ru-RU" sz="3000" dirty="0" err="1" smtClean="0">
                <a:latin typeface="Arial" charset="0"/>
              </a:rPr>
              <a:t>волнующ..м</a:t>
            </a:r>
            <a:r>
              <a:rPr lang="ru-RU" sz="3000" dirty="0" smtClean="0">
                <a:latin typeface="Arial" charset="0"/>
              </a:rPr>
              <a:t> </a:t>
            </a:r>
            <a:r>
              <a:rPr lang="ru-RU" sz="3000" dirty="0" err="1" smtClean="0">
                <a:latin typeface="Arial" charset="0"/>
              </a:rPr>
              <a:t>впечатлени</a:t>
            </a:r>
            <a:r>
              <a:rPr lang="ru-RU" sz="3000" dirty="0" smtClean="0">
                <a:latin typeface="Arial" charset="0"/>
              </a:rPr>
              <a:t>…</a:t>
            </a:r>
          </a:p>
          <a:p>
            <a:pPr marL="609600" indent="-609600" eaLnBrk="1" hangingPunct="1">
              <a:lnSpc>
                <a:spcPct val="80000"/>
              </a:lnSpc>
              <a:buFont typeface="Arial" charset="0"/>
              <a:buAutoNum type="arabicPeriod"/>
            </a:pPr>
            <a:r>
              <a:rPr lang="ru-RU" sz="3000" dirty="0" smtClean="0">
                <a:latin typeface="Arial" charset="0"/>
              </a:rPr>
              <a:t>в </a:t>
            </a:r>
            <a:r>
              <a:rPr lang="ru-RU" sz="3000" dirty="0" err="1" smtClean="0">
                <a:latin typeface="Arial" charset="0"/>
              </a:rPr>
              <a:t>строящ</a:t>
            </a:r>
            <a:r>
              <a:rPr lang="ru-RU" sz="3000" dirty="0" smtClean="0">
                <a:latin typeface="Arial" charset="0"/>
              </a:rPr>
              <a:t>..</a:t>
            </a:r>
            <a:r>
              <a:rPr lang="ru-RU" sz="3000" dirty="0" err="1" smtClean="0">
                <a:latin typeface="Arial" charset="0"/>
              </a:rPr>
              <a:t>йся</a:t>
            </a:r>
            <a:r>
              <a:rPr lang="ru-RU" sz="3000" dirty="0" smtClean="0">
                <a:latin typeface="Arial" charset="0"/>
              </a:rPr>
              <a:t> здравниц…, о блестящ…м талант…</a:t>
            </a:r>
          </a:p>
          <a:p>
            <a:pPr marL="609600" indent="-609600" eaLnBrk="1" hangingPunct="1">
              <a:lnSpc>
                <a:spcPct val="80000"/>
              </a:lnSpc>
              <a:buFont typeface="Arial" charset="0"/>
              <a:buAutoNum type="arabicPeriod"/>
            </a:pPr>
            <a:r>
              <a:rPr lang="ru-RU" sz="3000" dirty="0" smtClean="0">
                <a:latin typeface="Arial" charset="0"/>
              </a:rPr>
              <a:t>о всеобщ…м </a:t>
            </a:r>
            <a:r>
              <a:rPr lang="ru-RU" sz="3000" dirty="0" err="1" smtClean="0">
                <a:latin typeface="Arial" charset="0"/>
              </a:rPr>
              <a:t>признани</a:t>
            </a:r>
            <a:r>
              <a:rPr lang="ru-RU" sz="3000" dirty="0" smtClean="0">
                <a:latin typeface="Arial" charset="0"/>
              </a:rPr>
              <a:t>…, на </a:t>
            </a:r>
            <a:r>
              <a:rPr lang="ru-RU" sz="3000" dirty="0" err="1" smtClean="0">
                <a:latin typeface="Arial" charset="0"/>
              </a:rPr>
              <a:t>задн</a:t>
            </a:r>
            <a:r>
              <a:rPr lang="ru-RU" sz="3000" dirty="0" smtClean="0">
                <a:latin typeface="Arial" charset="0"/>
              </a:rPr>
              <a:t>…м </a:t>
            </a:r>
            <a:r>
              <a:rPr lang="ru-RU" sz="3000" dirty="0" err="1" smtClean="0">
                <a:latin typeface="Arial" charset="0"/>
              </a:rPr>
              <a:t>сидени</a:t>
            </a:r>
            <a:r>
              <a:rPr lang="ru-RU" sz="3000" dirty="0" smtClean="0">
                <a:latin typeface="Arial" charset="0"/>
              </a:rPr>
              <a:t>…</a:t>
            </a:r>
          </a:p>
        </p:txBody>
      </p:sp>
      <p:pic>
        <p:nvPicPr>
          <p:cNvPr id="25603" name="Рисунок 3" descr="652003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00" y="4714875"/>
            <a:ext cx="952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u="sng" dirty="0" smtClean="0"/>
              <a:t>13. В </a:t>
            </a:r>
            <a:r>
              <a:rPr lang="ru-RU" sz="3200" i="1" u="sng" dirty="0" smtClean="0"/>
              <a:t>каком </a:t>
            </a:r>
            <a:r>
              <a:rPr lang="ru-RU" sz="3200" i="1" u="sng" dirty="0" smtClean="0">
                <a:latin typeface="Arial" charset="0"/>
              </a:rPr>
              <a:t>ряду во всех словах на месте пропуска пишется Ь?</a:t>
            </a:r>
            <a:r>
              <a:rPr lang="ru-RU" sz="3200" i="1" u="sng" dirty="0" smtClean="0"/>
              <a:t/>
            </a:r>
            <a:br>
              <a:rPr lang="ru-RU" sz="3200" i="1" u="sng" dirty="0" smtClean="0"/>
            </a:br>
            <a:endParaRPr lang="ru-RU" sz="3200" i="1" u="sng" dirty="0" smtClean="0"/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Много задач…, блиндаж…, убереч…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Испеч…, глуш…, отреж…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Плющ…, блестящ…, улыбаеш…ся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Неуклюж…, много дач…, навзнич…</a:t>
            </a:r>
          </a:p>
        </p:txBody>
      </p:sp>
      <p:pic>
        <p:nvPicPr>
          <p:cNvPr id="26627" name="Рисунок 3" descr="41.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5286375"/>
            <a:ext cx="1676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u="sng" dirty="0" smtClean="0"/>
              <a:t>14. В </a:t>
            </a:r>
            <a:r>
              <a:rPr lang="ru-RU" sz="3200" i="1" u="sng" dirty="0" smtClean="0"/>
              <a:t>каком </a:t>
            </a:r>
            <a:r>
              <a:rPr lang="ru-RU" sz="3200" i="1" u="sng" dirty="0" smtClean="0">
                <a:latin typeface="Arial" charset="0"/>
              </a:rPr>
              <a:t>варианте ответа правильно указаны все примеры, в которых на месте пропуска пишется Ь?</a:t>
            </a:r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Calibri" pitchFamily="34" charset="0"/>
              <a:buNone/>
            </a:pPr>
            <a:r>
              <a:rPr lang="ru-RU" sz="2700" smtClean="0">
                <a:latin typeface="Arial" charset="0"/>
              </a:rPr>
              <a:t>А) Не так скоро дело делает…ся, как говорит…ся.</a:t>
            </a:r>
          </a:p>
          <a:p>
            <a:pPr marL="609600" indent="-609600" eaLnBrk="1" hangingPunct="1">
              <a:lnSpc>
                <a:spcPct val="80000"/>
              </a:lnSpc>
              <a:buFont typeface="Calibri" pitchFamily="34" charset="0"/>
              <a:buNone/>
            </a:pPr>
            <a:r>
              <a:rPr lang="ru-RU" sz="2700" smtClean="0">
                <a:latin typeface="Arial" charset="0"/>
              </a:rPr>
              <a:t>Б) Лёжа на печке не споткнёш…ся.</a:t>
            </a:r>
          </a:p>
          <a:p>
            <a:pPr marL="609600" indent="-609600" eaLnBrk="1" hangingPunct="1">
              <a:lnSpc>
                <a:spcPct val="80000"/>
              </a:lnSpc>
              <a:buFont typeface="Calibri" pitchFamily="34" charset="0"/>
              <a:buNone/>
            </a:pPr>
            <a:r>
              <a:rPr lang="ru-RU" sz="2700" smtClean="0">
                <a:latin typeface="Arial" charset="0"/>
              </a:rPr>
              <a:t>В) Кто торопит…ся, за тем чёрт охотит…ся.</a:t>
            </a:r>
          </a:p>
          <a:p>
            <a:pPr marL="609600" indent="-609600" eaLnBrk="1" hangingPunct="1">
              <a:lnSpc>
                <a:spcPct val="80000"/>
              </a:lnSpc>
              <a:buFont typeface="Calibri" pitchFamily="34" charset="0"/>
              <a:buNone/>
            </a:pPr>
            <a:r>
              <a:rPr lang="ru-RU" sz="2700" smtClean="0">
                <a:latin typeface="Arial" charset="0"/>
              </a:rPr>
              <a:t>Г) Умей ошибат…ся, умей и поправлят…ся.</a:t>
            </a:r>
          </a:p>
          <a:p>
            <a:pPr marL="609600" indent="-609600" eaLnBrk="1" hangingPunct="1">
              <a:lnSpc>
                <a:spcPct val="80000"/>
              </a:lnSpc>
              <a:buFont typeface="Calibri" pitchFamily="34" charset="0"/>
              <a:buNone/>
            </a:pPr>
            <a:endParaRPr lang="ru-RU" sz="2700" smtClean="0">
              <a:latin typeface="Arial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Calibri" pitchFamily="34" charset="0"/>
              <a:buAutoNum type="arabicParenR"/>
            </a:pPr>
            <a:r>
              <a:rPr lang="ru-RU" sz="2700" smtClean="0">
                <a:latin typeface="Arial" charset="0"/>
              </a:rPr>
              <a:t>Б, В,Г   </a:t>
            </a:r>
          </a:p>
          <a:p>
            <a:pPr marL="609600" indent="-609600" eaLnBrk="1" hangingPunct="1">
              <a:lnSpc>
                <a:spcPct val="80000"/>
              </a:lnSpc>
              <a:buFont typeface="Calibri" pitchFamily="34" charset="0"/>
              <a:buAutoNum type="arabicParenR"/>
            </a:pPr>
            <a:r>
              <a:rPr lang="ru-RU" sz="2700" smtClean="0">
                <a:latin typeface="Arial" charset="0"/>
              </a:rPr>
              <a:t>Б,Г</a:t>
            </a:r>
          </a:p>
          <a:p>
            <a:pPr marL="609600" indent="-609600" eaLnBrk="1" hangingPunct="1">
              <a:lnSpc>
                <a:spcPct val="80000"/>
              </a:lnSpc>
              <a:buFont typeface="Calibri" pitchFamily="34" charset="0"/>
              <a:buAutoNum type="arabicParenR"/>
            </a:pPr>
            <a:r>
              <a:rPr lang="ru-RU" sz="2700" smtClean="0">
                <a:latin typeface="Arial" charset="0"/>
              </a:rPr>
              <a:t>А,Б</a:t>
            </a:r>
          </a:p>
          <a:p>
            <a:pPr marL="609600" indent="-609600" eaLnBrk="1" hangingPunct="1">
              <a:lnSpc>
                <a:spcPct val="80000"/>
              </a:lnSpc>
              <a:buFont typeface="Calibri" pitchFamily="34" charset="0"/>
              <a:buAutoNum type="arabicParenR"/>
            </a:pPr>
            <a:r>
              <a:rPr lang="ru-RU" sz="2700" smtClean="0">
                <a:latin typeface="Arial" charset="0"/>
              </a:rPr>
              <a:t>А,Б,Г </a:t>
            </a:r>
          </a:p>
          <a:p>
            <a:pPr marL="609600" indent="-60960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2700" smtClean="0">
              <a:latin typeface="Arial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700" smtClean="0"/>
              <a:t> 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ru-RU" sz="2700" smtClean="0"/>
          </a:p>
        </p:txBody>
      </p:sp>
      <p:pic>
        <p:nvPicPr>
          <p:cNvPr id="27651" name="Рисунок 3" descr="652003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00" y="4953000"/>
            <a:ext cx="1143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u="sng" dirty="0" smtClean="0"/>
              <a:t>15. В </a:t>
            </a:r>
            <a:r>
              <a:rPr lang="ru-RU" sz="3200" i="1" u="sng" dirty="0" smtClean="0">
                <a:latin typeface="Arial" charset="0"/>
              </a:rPr>
              <a:t>словах какого ряда на месте пропуска пишется О?</a:t>
            </a:r>
            <a:br>
              <a:rPr lang="ru-RU" sz="3200" i="1" u="sng" dirty="0" smtClean="0">
                <a:latin typeface="Arial" charset="0"/>
              </a:rPr>
            </a:br>
            <a:endParaRPr lang="ru-RU" sz="3200" i="1" u="sng" dirty="0" smtClean="0">
              <a:latin typeface="Arial" charset="0"/>
            </a:endParaRPr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Крыж…вник, печ…нка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Капюш…н, трущ…ба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Ш…к, деш…вый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Ж…рдочка, ш…мпол</a:t>
            </a:r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3000" smtClean="0"/>
              <a:t> </a:t>
            </a:r>
          </a:p>
          <a:p>
            <a:pPr marL="514350" indent="-514350" eaLnBrk="1" hangingPunct="1">
              <a:lnSpc>
                <a:spcPct val="80000"/>
              </a:lnSpc>
            </a:pPr>
            <a:endParaRPr lang="ru-RU" sz="3000" smtClean="0"/>
          </a:p>
        </p:txBody>
      </p:sp>
      <p:pic>
        <p:nvPicPr>
          <p:cNvPr id="28675" name="Рисунок 3" descr="6144484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5072063"/>
            <a:ext cx="200025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917575"/>
          </a:xfrm>
        </p:spPr>
        <p:txBody>
          <a:bodyPr/>
          <a:lstStyle/>
          <a:p>
            <a:pPr eaLnBrk="1" hangingPunct="1"/>
            <a:r>
              <a:rPr lang="ru-RU" sz="3200" i="1" u="sng" dirty="0" smtClean="0"/>
              <a:t>16. В </a:t>
            </a:r>
            <a:r>
              <a:rPr lang="ru-RU" sz="3200" i="1" u="sng" dirty="0" smtClean="0"/>
              <a:t>каком </a:t>
            </a:r>
            <a:r>
              <a:rPr lang="ru-RU" sz="3200" i="1" u="sng" dirty="0" smtClean="0">
                <a:latin typeface="Arial" charset="0"/>
              </a:rPr>
              <a:t>ряду все слова пишутся через дефис?</a:t>
            </a:r>
            <a:r>
              <a:rPr lang="ru-RU" sz="3200" i="1" u="sng" dirty="0" smtClean="0"/>
              <a:t/>
            </a:r>
            <a:br>
              <a:rPr lang="ru-RU" sz="3200" i="1" u="sng" dirty="0" smtClean="0"/>
            </a:br>
            <a:endParaRPr lang="ru-RU" sz="3200" i="1" u="sng" dirty="0" smtClean="0"/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(кое)где, (бизнес) клуб, (электро) агрегат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ru-RU" sz="2700" smtClean="0">
              <a:latin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(оттого)то, (пяти)балльный, буд(то)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ru-RU" sz="2700" smtClean="0">
              <a:latin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(как)будто, (по)русски, (сладкий)пресладкий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ru-RU" sz="2700" smtClean="0">
              <a:latin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(пол)лица, кем(то), (религиозно)философский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ru-RU" sz="2700" smtClean="0"/>
          </a:p>
        </p:txBody>
      </p:sp>
      <p:pic>
        <p:nvPicPr>
          <p:cNvPr id="29699" name="Рисунок 3" descr="652003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38" y="4786313"/>
            <a:ext cx="952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46138"/>
          </a:xfrm>
        </p:spPr>
        <p:txBody>
          <a:bodyPr/>
          <a:lstStyle/>
          <a:p>
            <a:pPr eaLnBrk="1" hangingPunct="1"/>
            <a:r>
              <a:rPr lang="ru-RU" sz="3200" i="1" u="sng" dirty="0" smtClean="0"/>
              <a:t>17. В </a:t>
            </a:r>
            <a:r>
              <a:rPr lang="ru-RU" sz="3200" i="1" u="sng" dirty="0" smtClean="0"/>
              <a:t>каком </a:t>
            </a:r>
            <a:r>
              <a:rPr lang="ru-RU" sz="3200" i="1" u="sng" dirty="0" smtClean="0">
                <a:latin typeface="Arial" charset="0"/>
              </a:rPr>
              <a:t>ряду во всех словах на месте пропуска пишется Н?</a:t>
            </a:r>
            <a:endParaRPr lang="ru-RU" sz="3200" dirty="0" smtClean="0">
              <a:latin typeface="Arial" charset="0"/>
            </a:endParaRPr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Безымя…ый солдат, стари…ый замок, запута…ая история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Оловя..ый солдатик, испуга..ый шумом, безветре..ый день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ru-RU" sz="2700" smtClean="0">
              <a:latin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Отчая..ый шаг, удивле..о посмотрел, вяза..ый шарф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Встреча отмене..а, овся..ое печенье, посажё..ый отец</a:t>
            </a:r>
          </a:p>
          <a:p>
            <a:pPr marL="514350" indent="-514350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700" smtClean="0"/>
              <a:t> 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ru-RU" sz="2700" smtClean="0"/>
          </a:p>
        </p:txBody>
      </p:sp>
      <p:pic>
        <p:nvPicPr>
          <p:cNvPr id="30723" name="Рисунок 3" descr="44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5143500"/>
            <a:ext cx="18573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917575"/>
          </a:xfrm>
        </p:spPr>
        <p:txBody>
          <a:bodyPr/>
          <a:lstStyle/>
          <a:p>
            <a:pPr eaLnBrk="1" hangingPunct="1"/>
            <a:r>
              <a:rPr lang="ru-RU" sz="3200" i="1" u="sng" dirty="0" smtClean="0"/>
              <a:t>18. В </a:t>
            </a:r>
            <a:r>
              <a:rPr lang="ru-RU" sz="3200" i="1" u="sng" dirty="0" smtClean="0"/>
              <a:t>каком </a:t>
            </a:r>
            <a:r>
              <a:rPr lang="ru-RU" sz="3200" i="1" u="sng" dirty="0" smtClean="0">
                <a:latin typeface="Arial" charset="0"/>
              </a:rPr>
              <a:t>ряду в обоих случаях пропущена буква Я?</a:t>
            </a:r>
            <a:r>
              <a:rPr lang="ru-RU" sz="3200" i="1" u="sng" dirty="0" smtClean="0"/>
              <a:t/>
            </a:r>
            <a:br>
              <a:rPr lang="ru-RU" sz="3200" i="1" u="sng" dirty="0" smtClean="0"/>
            </a:br>
            <a:endParaRPr lang="ru-RU" sz="3200" i="1" u="sng" dirty="0" smtClean="0"/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dirty="0" smtClean="0">
                <a:latin typeface="Arial" charset="0"/>
              </a:rPr>
              <a:t>Ре..</a:t>
            </a:r>
            <a:r>
              <a:rPr lang="ru-RU" sz="3000" dirty="0" err="1" smtClean="0">
                <a:latin typeface="Arial" charset="0"/>
              </a:rPr>
              <a:t>щий</a:t>
            </a:r>
            <a:r>
              <a:rPr lang="ru-RU" sz="3000" dirty="0" smtClean="0">
                <a:latin typeface="Arial" charset="0"/>
              </a:rPr>
              <a:t> над степью, они </a:t>
            </a:r>
            <a:r>
              <a:rPr lang="ru-RU" sz="3000" dirty="0" err="1" smtClean="0">
                <a:latin typeface="Arial" charset="0"/>
              </a:rPr>
              <a:t>отправ</a:t>
            </a:r>
            <a:r>
              <a:rPr lang="ru-RU" sz="3000" dirty="0" smtClean="0">
                <a:latin typeface="Arial" charset="0"/>
              </a:rPr>
              <a:t>..</a:t>
            </a:r>
            <a:r>
              <a:rPr lang="ru-RU" sz="3000" dirty="0" err="1" smtClean="0">
                <a:latin typeface="Arial" charset="0"/>
              </a:rPr>
              <a:t>тся</a:t>
            </a:r>
            <a:r>
              <a:rPr lang="ru-RU" sz="3000" dirty="0" smtClean="0">
                <a:latin typeface="Arial" charset="0"/>
              </a:rPr>
              <a:t> в путь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dirty="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dirty="0" err="1" smtClean="0">
                <a:latin typeface="Arial" charset="0"/>
              </a:rPr>
              <a:t>Самокле</a:t>
            </a:r>
            <a:r>
              <a:rPr lang="ru-RU" sz="3000" dirty="0" smtClean="0">
                <a:latin typeface="Arial" charset="0"/>
              </a:rPr>
              <a:t>…</a:t>
            </a:r>
            <a:r>
              <a:rPr lang="ru-RU" sz="3000" dirty="0" err="1" smtClean="0">
                <a:latin typeface="Arial" charset="0"/>
              </a:rPr>
              <a:t>щиеся</a:t>
            </a:r>
            <a:r>
              <a:rPr lang="ru-RU" sz="3000" dirty="0" smtClean="0">
                <a:latin typeface="Arial" charset="0"/>
              </a:rPr>
              <a:t> обои, колеса </a:t>
            </a:r>
            <a:r>
              <a:rPr lang="ru-RU" sz="3000" dirty="0" err="1" smtClean="0">
                <a:latin typeface="Arial" charset="0"/>
              </a:rPr>
              <a:t>верт</a:t>
            </a:r>
            <a:r>
              <a:rPr lang="ru-RU" sz="3000" dirty="0" smtClean="0">
                <a:latin typeface="Arial" charset="0"/>
              </a:rPr>
              <a:t>..</a:t>
            </a:r>
            <a:r>
              <a:rPr lang="ru-RU" sz="3000" dirty="0" err="1" smtClean="0">
                <a:latin typeface="Arial" charset="0"/>
              </a:rPr>
              <a:t>тся</a:t>
            </a:r>
            <a:endParaRPr lang="ru-RU" sz="3000" dirty="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dirty="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dirty="0" smtClean="0">
                <a:latin typeface="Arial" charset="0"/>
              </a:rPr>
              <a:t>Больно жал..</a:t>
            </a:r>
            <a:r>
              <a:rPr lang="ru-RU" sz="3000" dirty="0" err="1" smtClean="0">
                <a:latin typeface="Arial" charset="0"/>
              </a:rPr>
              <a:t>щая</a:t>
            </a:r>
            <a:r>
              <a:rPr lang="ru-RU" sz="3000" dirty="0" smtClean="0">
                <a:latin typeface="Arial" charset="0"/>
              </a:rPr>
              <a:t> оса, они </a:t>
            </a:r>
            <a:r>
              <a:rPr lang="ru-RU" sz="3000" dirty="0" err="1" smtClean="0">
                <a:latin typeface="Arial" charset="0"/>
              </a:rPr>
              <a:t>ма</a:t>
            </a:r>
            <a:r>
              <a:rPr lang="ru-RU" sz="3000" dirty="0" smtClean="0">
                <a:latin typeface="Arial" charset="0"/>
              </a:rPr>
              <a:t>..</a:t>
            </a:r>
            <a:r>
              <a:rPr lang="ru-RU" sz="3000" dirty="0" err="1" smtClean="0">
                <a:latin typeface="Arial" charset="0"/>
              </a:rPr>
              <a:t>тся</a:t>
            </a:r>
            <a:r>
              <a:rPr lang="ru-RU" sz="3000" dirty="0" smtClean="0">
                <a:latin typeface="Arial" charset="0"/>
              </a:rPr>
              <a:t> без дела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dirty="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dirty="0" smtClean="0">
                <a:latin typeface="Arial" charset="0"/>
              </a:rPr>
              <a:t>Гон..</a:t>
            </a:r>
            <a:r>
              <a:rPr lang="ru-RU" sz="3000" dirty="0" err="1" smtClean="0">
                <a:latin typeface="Arial" charset="0"/>
              </a:rPr>
              <a:t>щиеся</a:t>
            </a:r>
            <a:r>
              <a:rPr lang="ru-RU" sz="3000" dirty="0" smtClean="0">
                <a:latin typeface="Arial" charset="0"/>
              </a:rPr>
              <a:t> за зайцем собаки, чисто </a:t>
            </a:r>
            <a:r>
              <a:rPr lang="ru-RU" sz="3000" dirty="0" err="1" smtClean="0">
                <a:latin typeface="Arial" charset="0"/>
              </a:rPr>
              <a:t>бре</a:t>
            </a:r>
            <a:r>
              <a:rPr lang="ru-RU" sz="3000" dirty="0" smtClean="0">
                <a:latin typeface="Arial" charset="0"/>
              </a:rPr>
              <a:t>..</a:t>
            </a:r>
            <a:r>
              <a:rPr lang="ru-RU" sz="3000" dirty="0" err="1" smtClean="0">
                <a:latin typeface="Arial" charset="0"/>
              </a:rPr>
              <a:t>тся</a:t>
            </a:r>
            <a:endParaRPr lang="ru-RU" sz="3000" dirty="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3000" dirty="0" smtClean="0"/>
              <a:t> </a:t>
            </a:r>
          </a:p>
          <a:p>
            <a:pPr marL="514350" indent="-514350" eaLnBrk="1" hangingPunct="1">
              <a:lnSpc>
                <a:spcPct val="80000"/>
              </a:lnSpc>
            </a:pPr>
            <a:endParaRPr lang="ru-RU" sz="3000" dirty="0" smtClean="0"/>
          </a:p>
        </p:txBody>
      </p:sp>
      <p:pic>
        <p:nvPicPr>
          <p:cNvPr id="31747" name="Рисунок 3" descr="96419766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75" y="5429250"/>
            <a:ext cx="1571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u="sng" dirty="0" smtClean="0"/>
              <a:t>1. В </a:t>
            </a:r>
            <a:r>
              <a:rPr lang="ru-RU" sz="3200" i="1" u="sng" dirty="0" smtClean="0"/>
              <a:t>каком </a:t>
            </a:r>
            <a:r>
              <a:rPr lang="ru-RU" sz="3200" i="1" u="sng" dirty="0" smtClean="0">
                <a:latin typeface="Arial" charset="0"/>
              </a:rPr>
              <a:t>ряду во всех </a:t>
            </a:r>
            <a:r>
              <a:rPr lang="ru-RU" sz="3200" i="1" u="sng" dirty="0" smtClean="0"/>
              <a:t> </a:t>
            </a:r>
            <a:r>
              <a:rPr lang="ru-RU" sz="3200" i="1" u="sng" dirty="0" smtClean="0">
                <a:latin typeface="Arial" charset="0"/>
              </a:rPr>
              <a:t>словах </a:t>
            </a:r>
            <a:r>
              <a:rPr lang="ru-RU" sz="3200" i="1" u="sng" dirty="0" smtClean="0"/>
              <a:t> </a:t>
            </a:r>
            <a:r>
              <a:rPr lang="ru-RU" sz="3200" i="1" u="sng" dirty="0" smtClean="0">
                <a:latin typeface="Arial" charset="0"/>
              </a:rPr>
              <a:t>пишется одна и та же </a:t>
            </a:r>
            <a:r>
              <a:rPr lang="ru-RU" sz="3200" i="1" u="sng" dirty="0" smtClean="0"/>
              <a:t> </a:t>
            </a:r>
            <a:r>
              <a:rPr lang="ru-RU" sz="3200" i="1" u="sng" dirty="0" smtClean="0">
                <a:latin typeface="Arial" charset="0"/>
              </a:rPr>
              <a:t>буква</a:t>
            </a:r>
            <a:r>
              <a:rPr lang="ru-RU" sz="3200" i="1" u="sng" dirty="0" smtClean="0"/>
              <a:t>?</a:t>
            </a:r>
          </a:p>
        </p:txBody>
      </p:sp>
      <p:sp>
        <p:nvSpPr>
          <p:cNvPr id="14338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700" smtClean="0"/>
              <a:t> 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З…рянка, зар…внять яму, изл…жение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ru-RU" sz="2700" smtClean="0">
              <a:latin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Вым…кнуть под дождем, зар…внять яму, пл…вец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ru-RU" sz="2700" smtClean="0">
              <a:latin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Соч…тание, расст…лать, бл…стать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ru-RU" sz="2700" smtClean="0">
              <a:latin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К…саться, з…ря, накл…ниться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ru-RU" sz="2700" smtClean="0"/>
          </a:p>
        </p:txBody>
      </p:sp>
      <p:pic>
        <p:nvPicPr>
          <p:cNvPr id="14339" name="Рисунок 6" descr="6144484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63" y="5429250"/>
            <a:ext cx="1643062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46138"/>
          </a:xfrm>
        </p:spPr>
        <p:txBody>
          <a:bodyPr/>
          <a:lstStyle/>
          <a:p>
            <a:pPr eaLnBrk="1" hangingPunct="1"/>
            <a:r>
              <a:rPr lang="ru-RU" sz="3200" i="1" u="sng" dirty="0" smtClean="0"/>
              <a:t>19. В </a:t>
            </a:r>
            <a:r>
              <a:rPr lang="ru-RU" sz="3200" i="1" u="sng" dirty="0" smtClean="0"/>
              <a:t>каком </a:t>
            </a:r>
            <a:r>
              <a:rPr lang="ru-RU" sz="3200" i="1" u="sng" dirty="0" smtClean="0">
                <a:latin typeface="Arial" charset="0"/>
              </a:rPr>
              <a:t>ряду во всех словах на месте пропуска пишется Е?</a:t>
            </a:r>
            <a:endParaRPr lang="ru-RU" sz="3200" dirty="0" smtClean="0">
              <a:latin typeface="Arial" charset="0"/>
            </a:endParaRPr>
          </a:p>
        </p:txBody>
      </p:sp>
      <p:sp>
        <p:nvSpPr>
          <p:cNvPr id="3277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ru-RU" dirty="0" err="1" smtClean="0">
                <a:latin typeface="Arial" charset="0"/>
              </a:rPr>
              <a:t>Заброш</a:t>
            </a:r>
            <a:r>
              <a:rPr lang="ru-RU" dirty="0" smtClean="0">
                <a:latin typeface="Arial" charset="0"/>
              </a:rPr>
              <a:t>..</a:t>
            </a:r>
            <a:r>
              <a:rPr lang="ru-RU" dirty="0" err="1" smtClean="0">
                <a:latin typeface="Arial" charset="0"/>
              </a:rPr>
              <a:t>нная</a:t>
            </a:r>
            <a:r>
              <a:rPr lang="ru-RU" dirty="0" smtClean="0">
                <a:latin typeface="Arial" charset="0"/>
              </a:rPr>
              <a:t> стройка, </a:t>
            </a:r>
            <a:r>
              <a:rPr lang="ru-RU" dirty="0" err="1" smtClean="0">
                <a:latin typeface="Arial" charset="0"/>
              </a:rPr>
              <a:t>развенч</a:t>
            </a:r>
            <a:r>
              <a:rPr lang="ru-RU" dirty="0" smtClean="0">
                <a:latin typeface="Arial" charset="0"/>
              </a:rPr>
              <a:t>..</a:t>
            </a:r>
            <a:r>
              <a:rPr lang="ru-RU" dirty="0" err="1" smtClean="0">
                <a:latin typeface="Arial" charset="0"/>
              </a:rPr>
              <a:t>нные</a:t>
            </a:r>
            <a:r>
              <a:rPr lang="ru-RU" dirty="0" smtClean="0">
                <a:latin typeface="Arial" charset="0"/>
              </a:rPr>
              <a:t> мифы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ru-RU" dirty="0" err="1" smtClean="0">
                <a:latin typeface="Arial" charset="0"/>
              </a:rPr>
              <a:t>Помеш</a:t>
            </a:r>
            <a:r>
              <a:rPr lang="ru-RU" dirty="0" smtClean="0">
                <a:latin typeface="Arial" charset="0"/>
              </a:rPr>
              <a:t>..</a:t>
            </a:r>
            <a:r>
              <a:rPr lang="ru-RU" dirty="0" err="1" smtClean="0">
                <a:latin typeface="Arial" charset="0"/>
              </a:rPr>
              <a:t>нный</a:t>
            </a:r>
            <a:r>
              <a:rPr lang="ru-RU" dirty="0" smtClean="0">
                <a:latin typeface="Arial" charset="0"/>
              </a:rPr>
              <a:t> на фантастике ребенок, </a:t>
            </a:r>
            <a:r>
              <a:rPr lang="ru-RU" dirty="0" err="1" smtClean="0">
                <a:latin typeface="Arial" charset="0"/>
              </a:rPr>
              <a:t>помеш</a:t>
            </a:r>
            <a:r>
              <a:rPr lang="ru-RU" dirty="0" smtClean="0">
                <a:latin typeface="Arial" charset="0"/>
              </a:rPr>
              <a:t>..</a:t>
            </a:r>
            <a:r>
              <a:rPr lang="ru-RU" dirty="0" err="1" smtClean="0">
                <a:latin typeface="Arial" charset="0"/>
              </a:rPr>
              <a:t>нный</a:t>
            </a:r>
            <a:r>
              <a:rPr lang="ru-RU" dirty="0" smtClean="0">
                <a:latin typeface="Arial" charset="0"/>
              </a:rPr>
              <a:t> на стройке бетон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ru-RU" dirty="0" smtClean="0">
                <a:latin typeface="Arial" charset="0"/>
              </a:rPr>
              <a:t>Прострел..</a:t>
            </a:r>
            <a:r>
              <a:rPr lang="ru-RU" dirty="0" err="1" smtClean="0">
                <a:latin typeface="Arial" charset="0"/>
              </a:rPr>
              <a:t>нная</a:t>
            </a:r>
            <a:r>
              <a:rPr lang="ru-RU" dirty="0" smtClean="0">
                <a:latin typeface="Arial" charset="0"/>
              </a:rPr>
              <a:t> шляпа, </a:t>
            </a:r>
            <a:r>
              <a:rPr lang="ru-RU" dirty="0" err="1" smtClean="0">
                <a:latin typeface="Arial" charset="0"/>
              </a:rPr>
              <a:t>вкач</a:t>
            </a:r>
            <a:r>
              <a:rPr lang="ru-RU" dirty="0" smtClean="0">
                <a:latin typeface="Arial" charset="0"/>
              </a:rPr>
              <a:t>..</a:t>
            </a:r>
            <a:r>
              <a:rPr lang="ru-RU" dirty="0" err="1" smtClean="0">
                <a:latin typeface="Arial" charset="0"/>
              </a:rPr>
              <a:t>нный</a:t>
            </a:r>
            <a:r>
              <a:rPr lang="ru-RU" dirty="0" smtClean="0">
                <a:latin typeface="Arial" charset="0"/>
              </a:rPr>
              <a:t> в шарик воздух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ru-RU" dirty="0" err="1" smtClean="0">
                <a:latin typeface="Arial" charset="0"/>
              </a:rPr>
              <a:t>Навеш</a:t>
            </a:r>
            <a:r>
              <a:rPr lang="ru-RU" dirty="0" smtClean="0">
                <a:latin typeface="Arial" charset="0"/>
              </a:rPr>
              <a:t>..</a:t>
            </a:r>
            <a:r>
              <a:rPr lang="ru-RU" dirty="0" err="1" smtClean="0">
                <a:latin typeface="Arial" charset="0"/>
              </a:rPr>
              <a:t>нный</a:t>
            </a:r>
            <a:r>
              <a:rPr lang="ru-RU" dirty="0" smtClean="0">
                <a:latin typeface="Arial" charset="0"/>
              </a:rPr>
              <a:t> замок, </a:t>
            </a:r>
          </a:p>
          <a:p>
            <a:pPr marL="514350" indent="-514350" eaLnBrk="1" hangingPunct="1">
              <a:buFont typeface="Calibri" pitchFamily="34" charset="0"/>
              <a:buNone/>
            </a:pPr>
            <a:r>
              <a:rPr lang="ru-RU" dirty="0" smtClean="0">
                <a:latin typeface="Arial" charset="0"/>
              </a:rPr>
              <a:t>     изгрыз..</a:t>
            </a:r>
            <a:r>
              <a:rPr lang="ru-RU" dirty="0" err="1" smtClean="0">
                <a:latin typeface="Arial" charset="0"/>
              </a:rPr>
              <a:t>нная</a:t>
            </a:r>
            <a:r>
              <a:rPr lang="ru-RU" dirty="0" smtClean="0">
                <a:latin typeface="Arial" charset="0"/>
              </a:rPr>
              <a:t> кость</a:t>
            </a:r>
          </a:p>
        </p:txBody>
      </p:sp>
      <p:pic>
        <p:nvPicPr>
          <p:cNvPr id="32771" name="Рисунок 3" descr="652003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25" y="4786313"/>
            <a:ext cx="92868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917575"/>
          </a:xfrm>
        </p:spPr>
        <p:txBody>
          <a:bodyPr/>
          <a:lstStyle/>
          <a:p>
            <a:pPr eaLnBrk="1" hangingPunct="1"/>
            <a:r>
              <a:rPr lang="ru-RU" sz="2900" i="1" u="sng" dirty="0" smtClean="0"/>
              <a:t>20. В </a:t>
            </a:r>
            <a:r>
              <a:rPr lang="ru-RU" sz="2900" i="1" u="sng" dirty="0" smtClean="0"/>
              <a:t>каком предложении </a:t>
            </a:r>
            <a:r>
              <a:rPr lang="ru-RU" sz="2900" i="1" u="sng" dirty="0" smtClean="0">
                <a:latin typeface="Arial" charset="0"/>
              </a:rPr>
              <a:t>НЕ со словом пишется раздельно?</a:t>
            </a:r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Учитель (не)дооценил способности ученика.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27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Этот фильм еще (не ) интереснее вчерашнего.</a:t>
            </a:r>
            <a:br>
              <a:rPr lang="ru-RU" sz="2700" smtClean="0">
                <a:latin typeface="Arial" charset="0"/>
              </a:rPr>
            </a:br>
            <a:endParaRPr lang="ru-RU" sz="27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Это был далеко (не) лёгкий выбор.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27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Овраг в лесу был (не) глубокий, но обрывистый.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27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27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</a:pPr>
            <a:endParaRPr lang="ru-RU" sz="2700" smtClean="0"/>
          </a:p>
        </p:txBody>
      </p:sp>
      <p:pic>
        <p:nvPicPr>
          <p:cNvPr id="33795" name="Рисунок 3" descr="6144484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5500688"/>
            <a:ext cx="1571625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46138"/>
          </a:xfrm>
        </p:spPr>
        <p:txBody>
          <a:bodyPr/>
          <a:lstStyle/>
          <a:p>
            <a:pPr eaLnBrk="1" hangingPunct="1"/>
            <a:r>
              <a:rPr lang="ru-RU" sz="3200" i="1" u="sng" dirty="0" smtClean="0"/>
              <a:t>21. В </a:t>
            </a:r>
            <a:r>
              <a:rPr lang="ru-RU" sz="3200" i="1" u="sng" dirty="0" smtClean="0"/>
              <a:t>каком </a:t>
            </a:r>
            <a:r>
              <a:rPr lang="ru-RU" sz="3200" i="1" u="sng" dirty="0" smtClean="0">
                <a:latin typeface="Arial" charset="0"/>
              </a:rPr>
              <a:t>предложении НЕ со словом пишется слитно?</a:t>
            </a:r>
          </a:p>
        </p:txBody>
      </p:sp>
      <p:sp>
        <p:nvSpPr>
          <p:cNvPr id="3481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(Не)смотря на дождливую погоду, экскурсия все же состоялась.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Ответ был (не) обоснован.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Нас поливал ни на минуту (не) останавливающийся дождь.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(Не) сдержавшись, она заплакала от волнения.</a:t>
            </a:r>
          </a:p>
          <a:p>
            <a:pPr marL="514350" indent="-514350" eaLnBrk="1" hangingPunct="1">
              <a:lnSpc>
                <a:spcPct val="80000"/>
              </a:lnSpc>
            </a:pPr>
            <a:endParaRPr lang="ru-RU" sz="3000" smtClean="0"/>
          </a:p>
        </p:txBody>
      </p:sp>
      <p:pic>
        <p:nvPicPr>
          <p:cNvPr id="34819" name="Рисунок 3" descr="4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5500688"/>
            <a:ext cx="13573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457200" y="714375"/>
            <a:ext cx="8229600" cy="703263"/>
          </a:xfrm>
        </p:spPr>
        <p:txBody>
          <a:bodyPr/>
          <a:lstStyle/>
          <a:p>
            <a:pPr eaLnBrk="1" hangingPunct="1"/>
            <a:r>
              <a:rPr lang="ru-RU" sz="3200" i="1" u="sng" dirty="0" smtClean="0">
                <a:latin typeface="Arial" charset="0"/>
              </a:rPr>
              <a:t>22. На </a:t>
            </a:r>
            <a:r>
              <a:rPr lang="ru-RU" sz="3200" i="1" u="sng" dirty="0" smtClean="0">
                <a:latin typeface="Arial" charset="0"/>
              </a:rPr>
              <a:t>месте каких цифр пишется НИ?</a:t>
            </a:r>
            <a:endParaRPr lang="ru-RU" sz="3200" dirty="0" smtClean="0">
              <a:latin typeface="Arial" charset="0"/>
            </a:endParaRPr>
          </a:p>
        </p:txBody>
      </p:sp>
      <p:sp>
        <p:nvSpPr>
          <p:cNvPr id="3584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Arial" charset="0"/>
              <a:buNone/>
            </a:pPr>
            <a:r>
              <a:rPr lang="ru-RU" sz="3000" dirty="0" smtClean="0">
                <a:latin typeface="Arial" charset="0"/>
              </a:rPr>
              <a:t> 		Все мы, где бы мы н(1) находились, куда бы нас н(2) забрасывала судьба, мечтали о Солотче, и н(3) было года, когда бы туда н(4) приезжали на рыбную ловлю, на охоту или работать над книгами и Гайдар, и </a:t>
            </a:r>
            <a:r>
              <a:rPr lang="ru-RU" sz="3000" dirty="0" err="1" smtClean="0">
                <a:latin typeface="Arial" charset="0"/>
              </a:rPr>
              <a:t>Гроссман</a:t>
            </a:r>
            <a:r>
              <a:rPr lang="ru-RU" sz="3000" dirty="0" smtClean="0">
                <a:latin typeface="Arial" charset="0"/>
              </a:rPr>
              <a:t>, и многие другие.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arenR"/>
            </a:pPr>
            <a:r>
              <a:rPr lang="ru-RU" sz="3000" dirty="0" smtClean="0">
                <a:latin typeface="Arial" charset="0"/>
              </a:rPr>
              <a:t>1,2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arenR"/>
            </a:pPr>
            <a:r>
              <a:rPr lang="ru-RU" sz="3000" dirty="0" smtClean="0">
                <a:latin typeface="Arial" charset="0"/>
              </a:rPr>
              <a:t>3,4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arenR"/>
            </a:pPr>
            <a:r>
              <a:rPr lang="ru-RU" sz="3000" dirty="0" smtClean="0">
                <a:latin typeface="Arial" charset="0"/>
              </a:rPr>
              <a:t>1,2,3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arenR"/>
            </a:pPr>
            <a:r>
              <a:rPr lang="ru-RU" sz="3000" dirty="0" smtClean="0">
                <a:latin typeface="Arial" charset="0"/>
              </a:rPr>
              <a:t>1,2,4</a:t>
            </a:r>
          </a:p>
        </p:txBody>
      </p:sp>
      <p:pic>
        <p:nvPicPr>
          <p:cNvPr id="35843" name="Рисунок 3" descr="652003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00" y="4786313"/>
            <a:ext cx="952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Arial" charset="0"/>
              </a:rPr>
              <a:t>23. В </a:t>
            </a:r>
            <a:r>
              <a:rPr lang="ru-RU" sz="2800" dirty="0" smtClean="0">
                <a:latin typeface="Arial" charset="0"/>
              </a:rPr>
              <a:t>каком случае выделенное слово пишется раздельно?</a:t>
            </a:r>
          </a:p>
        </p:txBody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Arial" charset="0"/>
              <a:buAutoNum type="arabicPeriod"/>
            </a:pPr>
            <a:r>
              <a:rPr lang="ru-RU" smtClean="0">
                <a:latin typeface="Arial" charset="0"/>
              </a:rPr>
              <a:t>Вам нужно свернуть направо </a:t>
            </a:r>
            <a:r>
              <a:rPr lang="ru-RU" sz="2800" i="1" smtClean="0">
                <a:solidFill>
                  <a:schemeClr val="accent2"/>
                </a:solidFill>
                <a:latin typeface="Arial" charset="0"/>
              </a:rPr>
              <a:t>(от)того</a:t>
            </a:r>
            <a:r>
              <a:rPr lang="ru-RU" smtClean="0">
                <a:latin typeface="Arial" charset="0"/>
              </a:rPr>
              <a:t> здания.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ru-RU" smtClean="0">
                <a:latin typeface="Arial" charset="0"/>
              </a:rPr>
              <a:t>Щенок понимает, что напроказничал, </a:t>
            </a:r>
            <a:r>
              <a:rPr lang="ru-RU" sz="2800" i="1" smtClean="0">
                <a:solidFill>
                  <a:schemeClr val="accent2"/>
                </a:solidFill>
                <a:latin typeface="Arial" charset="0"/>
              </a:rPr>
              <a:t>(от)того</a:t>
            </a:r>
            <a:r>
              <a:rPr lang="ru-RU" smtClean="0">
                <a:latin typeface="Arial" charset="0"/>
              </a:rPr>
              <a:t> и прячется.</a:t>
            </a:r>
          </a:p>
          <a:p>
            <a:pPr marL="609600" indent="-609600">
              <a:buFont typeface="Arial" charset="0"/>
              <a:buNone/>
            </a:pPr>
            <a:r>
              <a:rPr lang="ru-RU" i="1" smtClean="0">
                <a:latin typeface="Arial" charset="0"/>
              </a:rPr>
              <a:t>3. </a:t>
            </a:r>
            <a:r>
              <a:rPr lang="ru-RU" i="1" smtClean="0">
                <a:solidFill>
                  <a:schemeClr val="accent2"/>
                </a:solidFill>
                <a:latin typeface="Arial" charset="0"/>
              </a:rPr>
              <a:t>(От)чего</a:t>
            </a:r>
            <a:r>
              <a:rPr lang="ru-RU" smtClean="0">
                <a:latin typeface="Arial" charset="0"/>
              </a:rPr>
              <a:t> бы и не поспать.</a:t>
            </a:r>
          </a:p>
          <a:p>
            <a:pPr marL="609600" indent="-609600">
              <a:buFont typeface="Arial" charset="0"/>
              <a:buNone/>
            </a:pPr>
            <a:r>
              <a:rPr lang="ru-RU" smtClean="0">
                <a:latin typeface="Arial" charset="0"/>
              </a:rPr>
              <a:t>4. Он вернется поздно, </a:t>
            </a:r>
            <a:r>
              <a:rPr lang="ru-RU" smtClean="0">
                <a:solidFill>
                  <a:schemeClr val="accent2"/>
                </a:solidFill>
                <a:latin typeface="Arial" charset="0"/>
              </a:rPr>
              <a:t>(по)этому</a:t>
            </a:r>
            <a:r>
              <a:rPr lang="ru-RU" smtClean="0">
                <a:latin typeface="Arial" charset="0"/>
              </a:rPr>
              <a:t> и написал записку.</a:t>
            </a:r>
          </a:p>
          <a:p>
            <a:pPr marL="609600" indent="-609600">
              <a:buFont typeface="Arial" charset="0"/>
              <a:buNone/>
            </a:pPr>
            <a:endParaRPr lang="ru-RU" smtClean="0">
              <a:latin typeface="Arial" charset="0"/>
            </a:endParaRPr>
          </a:p>
        </p:txBody>
      </p:sp>
      <p:pic>
        <p:nvPicPr>
          <p:cNvPr id="36867" name="Рисунок 3" descr="6144484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5500688"/>
            <a:ext cx="1571625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Arial" charset="0"/>
              </a:rPr>
              <a:t>24. В </a:t>
            </a:r>
            <a:r>
              <a:rPr lang="ru-RU" sz="3200" dirty="0" smtClean="0">
                <a:latin typeface="Arial" charset="0"/>
              </a:rPr>
              <a:t>каком случае выделенное слово пишется слитно?</a:t>
            </a:r>
          </a:p>
        </p:txBody>
      </p:sp>
      <p:sp>
        <p:nvSpPr>
          <p:cNvPr id="3789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Arial" charset="0"/>
              <a:buAutoNum type="arabicPeriod"/>
            </a:pPr>
            <a:r>
              <a:rPr lang="ru-RU" smtClean="0">
                <a:latin typeface="Arial" charset="0"/>
              </a:rPr>
              <a:t>Я не знал, что он имел </a:t>
            </a:r>
            <a:r>
              <a:rPr lang="ru-RU" smtClean="0">
                <a:solidFill>
                  <a:schemeClr val="accent2"/>
                </a:solidFill>
                <a:latin typeface="Arial" charset="0"/>
              </a:rPr>
              <a:t>(в)виду.</a:t>
            </a:r>
          </a:p>
          <a:p>
            <a:pPr marL="609600" indent="-609600">
              <a:buFont typeface="Arial" charset="0"/>
              <a:buNone/>
            </a:pPr>
            <a:r>
              <a:rPr lang="ru-RU" smtClean="0">
                <a:latin typeface="Arial" charset="0"/>
              </a:rPr>
              <a:t>2. </a:t>
            </a:r>
            <a:r>
              <a:rPr lang="ru-RU" smtClean="0">
                <a:solidFill>
                  <a:schemeClr val="accent2"/>
                </a:solidFill>
                <a:latin typeface="Arial" charset="0"/>
              </a:rPr>
              <a:t>(В)виду </a:t>
            </a:r>
            <a:r>
              <a:rPr lang="ru-RU" smtClean="0">
                <a:latin typeface="Arial" charset="0"/>
              </a:rPr>
              <a:t>приближающейся бури беспокоились о рыбаках.</a:t>
            </a:r>
          </a:p>
          <a:p>
            <a:pPr marL="609600" indent="-609600">
              <a:buFont typeface="Arial" charset="0"/>
              <a:buNone/>
            </a:pPr>
            <a:r>
              <a:rPr lang="ru-RU" smtClean="0">
                <a:latin typeface="Arial" charset="0"/>
              </a:rPr>
              <a:t>3. Впереди нарастал грозовой шум, и мы шли </a:t>
            </a:r>
            <a:r>
              <a:rPr lang="ru-RU" smtClean="0">
                <a:solidFill>
                  <a:schemeClr val="accent2"/>
                </a:solidFill>
                <a:latin typeface="Arial" charset="0"/>
              </a:rPr>
              <a:t>(на)встречу.</a:t>
            </a:r>
          </a:p>
          <a:p>
            <a:pPr marL="609600" indent="-609600">
              <a:buFont typeface="Arial" charset="0"/>
              <a:buNone/>
            </a:pPr>
            <a:r>
              <a:rPr lang="ru-RU" smtClean="0">
                <a:latin typeface="Arial" charset="0"/>
              </a:rPr>
              <a:t>4. Он был в командировке </a:t>
            </a:r>
            <a:r>
              <a:rPr lang="ru-RU" smtClean="0">
                <a:solidFill>
                  <a:schemeClr val="accent2"/>
                </a:solidFill>
                <a:latin typeface="Arial" charset="0"/>
              </a:rPr>
              <a:t>(в) продолжение</a:t>
            </a:r>
            <a:r>
              <a:rPr lang="ru-RU" smtClean="0">
                <a:latin typeface="Arial" charset="0"/>
              </a:rPr>
              <a:t> месяца.</a:t>
            </a:r>
          </a:p>
          <a:p>
            <a:pPr marL="609600" indent="-609600">
              <a:buFont typeface="Arial" charset="0"/>
              <a:buNone/>
            </a:pPr>
            <a:endParaRPr lang="ru-RU" smtClean="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37891" name="Рисунок 3" descr="4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5500688"/>
            <a:ext cx="13573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Arial" charset="0"/>
              </a:rPr>
              <a:t>25. Укажите </a:t>
            </a:r>
            <a:r>
              <a:rPr lang="ru-RU" sz="2800" dirty="0" smtClean="0">
                <a:latin typeface="Arial" charset="0"/>
              </a:rPr>
              <a:t>неверное объяснение выделенной орфограммы.</a:t>
            </a:r>
          </a:p>
        </p:txBody>
      </p:sp>
      <p:sp>
        <p:nvSpPr>
          <p:cNvPr id="3891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Arial" charset="0"/>
              <a:buAutoNum type="arabicPeriod"/>
            </a:pPr>
            <a:r>
              <a:rPr lang="ru-RU" sz="2800" dirty="0" err="1" smtClean="0">
                <a:latin typeface="Arial" charset="0"/>
              </a:rPr>
              <a:t>неизведа</a:t>
            </a:r>
            <a:r>
              <a:rPr lang="ru-RU" sz="2800" dirty="0" err="1" smtClean="0">
                <a:solidFill>
                  <a:schemeClr val="accent2"/>
                </a:solidFill>
                <a:latin typeface="Arial" charset="0"/>
              </a:rPr>
              <a:t>НН</a:t>
            </a:r>
            <a:r>
              <a:rPr lang="ru-RU" sz="2800" dirty="0" err="1" smtClean="0">
                <a:latin typeface="Arial" charset="0"/>
              </a:rPr>
              <a:t>ый</a:t>
            </a:r>
            <a:r>
              <a:rPr lang="ru-RU" sz="2800" dirty="0" smtClean="0">
                <a:latin typeface="Arial" charset="0"/>
              </a:rPr>
              <a:t> – в суффиксе полного страдательного причастия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ru-RU" sz="2800" dirty="0" err="1" smtClean="0">
                <a:latin typeface="Arial" charset="0"/>
              </a:rPr>
              <a:t>сгущ</a:t>
            </a:r>
            <a:r>
              <a:rPr lang="ru-RU" sz="2800" dirty="0" err="1" smtClean="0">
                <a:solidFill>
                  <a:schemeClr val="accent2"/>
                </a:solidFill>
                <a:latin typeface="Arial" charset="0"/>
              </a:rPr>
              <a:t>Ё</a:t>
            </a:r>
            <a:r>
              <a:rPr lang="ru-RU" sz="2800" dirty="0" err="1" smtClean="0">
                <a:latin typeface="Arial" charset="0"/>
              </a:rPr>
              <a:t>нка</a:t>
            </a:r>
            <a:r>
              <a:rPr lang="ru-RU" sz="2800" dirty="0" smtClean="0">
                <a:latin typeface="Arial" charset="0"/>
              </a:rPr>
              <a:t> – в суффиксе существительного, образованного от причастия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ru-RU" sz="2800" dirty="0" err="1" smtClean="0">
                <a:latin typeface="Arial" charset="0"/>
              </a:rPr>
              <a:t>пр</a:t>
            </a:r>
            <a:r>
              <a:rPr lang="ru-RU" sz="2800" dirty="0" err="1" smtClean="0">
                <a:solidFill>
                  <a:schemeClr val="accent2"/>
                </a:solidFill>
                <a:latin typeface="Arial" charset="0"/>
              </a:rPr>
              <a:t>И</a:t>
            </a:r>
            <a:r>
              <a:rPr lang="ru-RU" sz="2800" dirty="0" err="1" smtClean="0">
                <a:latin typeface="Arial" charset="0"/>
              </a:rPr>
              <a:t>бытие</a:t>
            </a:r>
            <a:r>
              <a:rPr lang="ru-RU" sz="2800" dirty="0" smtClean="0">
                <a:latin typeface="Arial" charset="0"/>
              </a:rPr>
              <a:t> – в приставке, обозначающей пространственную близость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ru-RU" sz="2800" dirty="0" err="1" smtClean="0">
                <a:latin typeface="Arial" charset="0"/>
              </a:rPr>
              <a:t>и</a:t>
            </a:r>
            <a:r>
              <a:rPr lang="ru-RU" sz="2800" dirty="0" err="1" smtClean="0">
                <a:solidFill>
                  <a:schemeClr val="accent2"/>
                </a:solidFill>
                <a:latin typeface="Arial" charset="0"/>
              </a:rPr>
              <a:t>З</a:t>
            </a:r>
            <a:r>
              <a:rPr lang="ru-RU" sz="2800" dirty="0" err="1" smtClean="0">
                <a:latin typeface="Arial" charset="0"/>
              </a:rPr>
              <a:t>бежать</a:t>
            </a:r>
            <a:r>
              <a:rPr lang="ru-RU" sz="2800" dirty="0" smtClean="0">
                <a:latin typeface="Arial" charset="0"/>
              </a:rPr>
              <a:t> – в приставке перед звонким согласным корня</a:t>
            </a:r>
          </a:p>
          <a:p>
            <a:pPr marL="609600" indent="-609600">
              <a:buFont typeface="Arial" charset="0"/>
              <a:buAutoNum type="arabicPeriod"/>
            </a:pPr>
            <a:endParaRPr lang="ru-RU" sz="2800" dirty="0" smtClean="0">
              <a:latin typeface="Arial" charset="0"/>
            </a:endParaRPr>
          </a:p>
        </p:txBody>
      </p:sp>
      <p:pic>
        <p:nvPicPr>
          <p:cNvPr id="38915" name="Рисунок 3" descr="4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5500688"/>
            <a:ext cx="13573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Arial" charset="0"/>
              </a:rPr>
              <a:t>26. Укажите </a:t>
            </a:r>
            <a:r>
              <a:rPr lang="ru-RU" sz="2800" dirty="0" smtClean="0">
                <a:latin typeface="Arial" charset="0"/>
              </a:rPr>
              <a:t>неверное объяснение написания слова.</a:t>
            </a:r>
          </a:p>
        </p:txBody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Arial" charset="0"/>
              <a:buAutoNum type="arabicPeriod"/>
            </a:pPr>
            <a:r>
              <a:rPr lang="ru-RU" smtClean="0">
                <a:latin typeface="Arial" charset="0"/>
              </a:rPr>
              <a:t>реш</a:t>
            </a:r>
            <a:r>
              <a:rPr lang="ru-RU" smtClean="0">
                <a:solidFill>
                  <a:schemeClr val="accent2"/>
                </a:solidFill>
                <a:latin typeface="Arial" charset="0"/>
              </a:rPr>
              <a:t>Ё</a:t>
            </a:r>
            <a:r>
              <a:rPr lang="ru-RU" smtClean="0">
                <a:latin typeface="Arial" charset="0"/>
              </a:rPr>
              <a:t>н – суффикс страдательного причастия прошедшего времени -ЕН-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ru-RU" smtClean="0">
                <a:solidFill>
                  <a:schemeClr val="accent2"/>
                </a:solidFill>
                <a:latin typeface="Arial" charset="0"/>
              </a:rPr>
              <a:t>С</a:t>
            </a:r>
            <a:r>
              <a:rPr lang="ru-RU" smtClean="0">
                <a:latin typeface="Arial" charset="0"/>
              </a:rPr>
              <a:t>делать – неизменяемая на письме приставка С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ru-RU" smtClean="0">
                <a:latin typeface="Arial" charset="0"/>
              </a:rPr>
              <a:t>р</a:t>
            </a:r>
            <a:r>
              <a:rPr lang="ru-RU" smtClean="0">
                <a:solidFill>
                  <a:schemeClr val="accent2"/>
                </a:solidFill>
                <a:latin typeface="Arial" charset="0"/>
              </a:rPr>
              <a:t>А</a:t>
            </a:r>
            <a:r>
              <a:rPr lang="ru-RU" smtClean="0">
                <a:latin typeface="Arial" charset="0"/>
              </a:rPr>
              <a:t>стереть – пишется А, так как дальше следует СТ.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ru-RU" smtClean="0">
                <a:latin typeface="Arial" charset="0"/>
              </a:rPr>
              <a:t>бор</a:t>
            </a:r>
            <a:r>
              <a:rPr lang="ru-RU" smtClean="0">
                <a:solidFill>
                  <a:schemeClr val="accent2"/>
                </a:solidFill>
                <a:latin typeface="Arial" charset="0"/>
              </a:rPr>
              <a:t>Ю</a:t>
            </a:r>
            <a:r>
              <a:rPr lang="ru-RU" smtClean="0">
                <a:latin typeface="Arial" charset="0"/>
              </a:rPr>
              <a:t>тся – окончание глагола первого спряжения.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Содержимое 2"/>
          <p:cNvSpPr>
            <a:spLocks noGrp="1"/>
          </p:cNvSpPr>
          <p:nvPr>
            <p:ph idx="4294967295"/>
          </p:nvPr>
        </p:nvSpPr>
        <p:spPr>
          <a:xfrm>
            <a:off x="428625" y="500063"/>
            <a:ext cx="7800975" cy="56261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Ответы:</a:t>
            </a:r>
          </a:p>
          <a:p>
            <a:pPr algn="ctr" eaLnBrk="1" hangingPunct="1">
              <a:buFont typeface="Arial" charset="0"/>
              <a:buNone/>
            </a:pPr>
            <a:endParaRPr lang="ru-RU" smtClean="0">
              <a:latin typeface="Arial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2, 2, 2, 2, 1, 4, 2, 4, 3, 2, 2, 3, 2, 2, 2, 4, 4,</a:t>
            </a:r>
          </a:p>
          <a:p>
            <a:pPr algn="ctr" eaLnBrk="1" hangingPunct="1">
              <a:buFont typeface="Arial" charset="0"/>
              <a:buNone/>
            </a:pPr>
            <a:endParaRPr lang="ru-RU" smtClean="0">
              <a:latin typeface="Arial" charset="0"/>
            </a:endParaRPr>
          </a:p>
          <a:p>
            <a:pPr algn="ctr" eaLnBrk="1" hangingPunct="1">
              <a:buFont typeface="Arial" charset="0"/>
              <a:buNone/>
            </a:pPr>
            <a:endParaRPr lang="ru-RU" sz="2400" u="sng" smtClean="0">
              <a:solidFill>
                <a:srgbClr val="0000FF"/>
              </a:solidFill>
              <a:latin typeface="Arial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2, 4, 3, 1, 1, 1, 3, 3, 3.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786812" cy="1143000"/>
          </a:xfrm>
        </p:spPr>
        <p:txBody>
          <a:bodyPr/>
          <a:lstStyle/>
          <a:p>
            <a:pPr eaLnBrk="1" hangingPunct="1"/>
            <a:r>
              <a:rPr lang="ru-RU" sz="3200" i="1" u="sng" dirty="0" smtClean="0">
                <a:latin typeface="Arial" charset="0"/>
              </a:rPr>
              <a:t>2. В </a:t>
            </a:r>
            <a:r>
              <a:rPr lang="ru-RU" sz="3200" i="1" u="sng" dirty="0" smtClean="0"/>
              <a:t>каком </a:t>
            </a:r>
            <a:r>
              <a:rPr lang="ru-RU" sz="3200" i="1" u="sng" dirty="0" smtClean="0">
                <a:latin typeface="Arial" charset="0"/>
              </a:rPr>
              <a:t>ряду во всех </a:t>
            </a:r>
            <a:r>
              <a:rPr lang="ru-RU" sz="3200" i="1" u="sng" dirty="0" smtClean="0"/>
              <a:t> </a:t>
            </a:r>
            <a:r>
              <a:rPr lang="ru-RU" sz="3200" i="1" u="sng" dirty="0" smtClean="0">
                <a:latin typeface="Arial" charset="0"/>
              </a:rPr>
              <a:t>словах </a:t>
            </a:r>
            <a:r>
              <a:rPr lang="ru-RU" sz="3200" i="1" u="sng" dirty="0" smtClean="0"/>
              <a:t> </a:t>
            </a:r>
            <a:r>
              <a:rPr lang="ru-RU" sz="3200" i="1" u="sng" dirty="0" smtClean="0">
                <a:latin typeface="Arial" charset="0"/>
              </a:rPr>
              <a:t>пишется одна и та же </a:t>
            </a:r>
            <a:r>
              <a:rPr lang="ru-RU" sz="3200" i="1" u="sng" dirty="0" smtClean="0"/>
              <a:t> </a:t>
            </a:r>
            <a:r>
              <a:rPr lang="ru-RU" sz="3200" i="1" u="sng" dirty="0" smtClean="0">
                <a:latin typeface="Arial" charset="0"/>
              </a:rPr>
              <a:t>буква</a:t>
            </a:r>
            <a:r>
              <a:rPr lang="ru-RU" sz="3200" i="1" u="sng" dirty="0" smtClean="0"/>
              <a:t>?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Разг…рается, изл…гать,ур…вень 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Р…стов, выск…чка, пл…вчиха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Заск…чить, пор..сль, предл…гать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Соб…раться, разв…вающаяся отрасль, заст…лить постель</a:t>
            </a:r>
          </a:p>
          <a:p>
            <a:pPr marL="514350" indent="-51435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3000" smtClean="0"/>
              <a:t> </a:t>
            </a:r>
          </a:p>
          <a:p>
            <a:pPr marL="514350" indent="-514350" eaLnBrk="1" hangingPunct="1">
              <a:lnSpc>
                <a:spcPct val="80000"/>
              </a:lnSpc>
            </a:pPr>
            <a:endParaRPr lang="ru-RU" sz="3000" smtClean="0"/>
          </a:p>
        </p:txBody>
      </p:sp>
      <p:pic>
        <p:nvPicPr>
          <p:cNvPr id="15363" name="Рисунок 3" descr="6144484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5500688"/>
            <a:ext cx="1538287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pPr eaLnBrk="1" hangingPunct="1"/>
            <a:r>
              <a:rPr lang="ru-RU" sz="2900" i="1" u="sng" dirty="0" smtClean="0">
                <a:latin typeface="Arial" charset="0"/>
              </a:rPr>
              <a:t>3. В </a:t>
            </a:r>
            <a:r>
              <a:rPr lang="ru-RU" sz="2900" i="1" u="sng" dirty="0" smtClean="0">
                <a:latin typeface="Arial" charset="0"/>
              </a:rPr>
              <a:t>каком ряду на месте пропуска пишется одна и та же буква?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Сапоги пром…кают, обм…кнуть оладьи в сметану, ср…внять с землей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ru-RU" sz="2700" smtClean="0">
              <a:latin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Р…стовщик, пром..кательная бумага, р..весник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ru-RU" sz="2700" smtClean="0">
              <a:latin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Распол..жение, к..саться, выг..реть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ru-RU" sz="2700" smtClean="0">
              <a:latin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Р..внина, р..внение, сотв..рить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ru-RU" sz="2700" smtClean="0"/>
          </a:p>
        </p:txBody>
      </p:sp>
      <p:pic>
        <p:nvPicPr>
          <p:cNvPr id="16387" name="Рисунок 3" descr="4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75" y="5572125"/>
            <a:ext cx="12382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u="sng" dirty="0" smtClean="0"/>
              <a:t>4. В </a:t>
            </a:r>
            <a:r>
              <a:rPr lang="ru-RU" sz="3200" i="1" u="sng" dirty="0" smtClean="0"/>
              <a:t>каком </a:t>
            </a:r>
            <a:r>
              <a:rPr lang="ru-RU" sz="3200" i="1" u="sng" dirty="0" smtClean="0">
                <a:latin typeface="Arial" charset="0"/>
              </a:rPr>
              <a:t>ряду во всех словах пропущена безударная непроверяемая гласная? 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Р..скошный, м…нимальный, в..риант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К..мпьютер, пр..цедура, с..мметрия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Пс..хология, д..агностировать, амн..стировать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Проф…ль, т..моженник, в…льсировать</a:t>
            </a:r>
          </a:p>
          <a:p>
            <a:pPr marL="514350" indent="-514350" eaLnBrk="1" hangingPunct="1">
              <a:lnSpc>
                <a:spcPct val="80000"/>
              </a:lnSpc>
            </a:pPr>
            <a:endParaRPr lang="ru-RU" sz="3000" smtClean="0"/>
          </a:p>
        </p:txBody>
      </p:sp>
      <p:pic>
        <p:nvPicPr>
          <p:cNvPr id="17411" name="Рисунок 3" descr="652003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91500" y="4953000"/>
            <a:ext cx="952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/>
          <a:lstStyle/>
          <a:p>
            <a:pPr eaLnBrk="1" hangingPunct="1"/>
            <a:r>
              <a:rPr lang="ru-RU" sz="3200" i="1" u="sng" dirty="0" smtClean="0"/>
              <a:t>5. В </a:t>
            </a:r>
            <a:r>
              <a:rPr lang="ru-RU" sz="3200" i="1" u="sng" dirty="0" smtClean="0"/>
              <a:t>каком </a:t>
            </a:r>
            <a:r>
              <a:rPr lang="ru-RU" sz="3200" i="1" u="sng" dirty="0" smtClean="0">
                <a:latin typeface="Arial" charset="0"/>
              </a:rPr>
              <a:t>ряду пропущена проверяемая ударением гласная корня?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Созд..вать, л..кционный, зам…лчать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Пров..нциальный, фрагм..нтарный, ц…линдр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Сер..ал, д..кумент, изл..жение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Либер…лизм, пл…вучий, ф..гурировать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ru-RU" sz="3000" smtClean="0"/>
          </a:p>
        </p:txBody>
      </p:sp>
      <p:pic>
        <p:nvPicPr>
          <p:cNvPr id="18435" name="Рисунок 3" descr="44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5643563"/>
            <a:ext cx="157162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1060450"/>
          </a:xfrm>
        </p:spPr>
        <p:txBody>
          <a:bodyPr/>
          <a:lstStyle/>
          <a:p>
            <a:pPr eaLnBrk="1" hangingPunct="1"/>
            <a:r>
              <a:rPr lang="ru-RU" sz="2900" i="1" u="sng" dirty="0" smtClean="0"/>
              <a:t>6. В </a:t>
            </a:r>
            <a:r>
              <a:rPr lang="ru-RU" sz="2900" i="1" u="sng" dirty="0" smtClean="0"/>
              <a:t>каком </a:t>
            </a:r>
            <a:r>
              <a:rPr lang="ru-RU" sz="2900" i="1" u="sng" dirty="0" smtClean="0">
                <a:latin typeface="Arial" charset="0"/>
              </a:rPr>
              <a:t>ряду пропущена проверяемая ударением гласная корня?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Фест…валь, в..ршина, обл…скать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М…тив, уд..влять, акв..рель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Пр..винциальный, к..нонада, тв..рец</a:t>
            </a: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Ск..льзить, экспр..ссивный, см..рение</a:t>
            </a:r>
          </a:p>
          <a:p>
            <a:pPr marL="514350" indent="-514350" eaLnBrk="1" hangingPunct="1">
              <a:lnSpc>
                <a:spcPct val="80000"/>
              </a:lnSpc>
            </a:pPr>
            <a:endParaRPr lang="ru-RU" sz="3000" smtClean="0"/>
          </a:p>
        </p:txBody>
      </p:sp>
      <p:pic>
        <p:nvPicPr>
          <p:cNvPr id="19459" name="Рисунок 3" descr="652003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9563" y="4953000"/>
            <a:ext cx="952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285750" y="642938"/>
            <a:ext cx="8858250" cy="928687"/>
          </a:xfrm>
        </p:spPr>
        <p:txBody>
          <a:bodyPr/>
          <a:lstStyle/>
          <a:p>
            <a:pPr eaLnBrk="1" hangingPunct="1"/>
            <a:r>
              <a:rPr lang="ru-RU" sz="3200" i="1" u="sng" dirty="0" smtClean="0"/>
              <a:t>7. В </a:t>
            </a:r>
            <a:r>
              <a:rPr lang="ru-RU" sz="3200" i="1" u="sng" dirty="0" smtClean="0"/>
              <a:t>каком </a:t>
            </a:r>
            <a:r>
              <a:rPr lang="ru-RU" sz="3200" i="1" u="sng" dirty="0" smtClean="0">
                <a:latin typeface="Arial" charset="0"/>
              </a:rPr>
              <a:t>ряду все слова имеют корни с чередованием гласной?</a:t>
            </a:r>
            <a:endParaRPr lang="ru-RU" sz="4000" i="1" u="sng" dirty="0" smtClean="0">
              <a:latin typeface="Arial" charset="0"/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Зан..мать, угр…жать, соч…тание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Расст…лать, уг…реть, бл…стать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Зам…реть, прор..щивать, ум..лять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ru-RU" sz="3000" smtClean="0">
              <a:latin typeface="Arial" charset="0"/>
            </a:endParaRP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ru-RU" sz="3000" smtClean="0">
                <a:latin typeface="Arial" charset="0"/>
              </a:rPr>
              <a:t>Прид…раться, прик…сновение, просл…влять</a:t>
            </a:r>
          </a:p>
          <a:p>
            <a:pPr marL="514350" indent="-514350" eaLnBrk="1" hangingPunct="1"/>
            <a:endParaRPr lang="ru-RU" sz="3000" smtClean="0"/>
          </a:p>
        </p:txBody>
      </p:sp>
      <p:pic>
        <p:nvPicPr>
          <p:cNvPr id="20483" name="Рисунок 3" descr="41.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38" y="5214938"/>
            <a:ext cx="16430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285750" y="357188"/>
            <a:ext cx="8401050" cy="1060450"/>
          </a:xfrm>
        </p:spPr>
        <p:txBody>
          <a:bodyPr/>
          <a:lstStyle/>
          <a:p>
            <a:pPr eaLnBrk="1" hangingPunct="1"/>
            <a:r>
              <a:rPr lang="ru-RU" sz="3200" i="1" u="sng" dirty="0" smtClean="0"/>
              <a:t>8. В </a:t>
            </a:r>
            <a:r>
              <a:rPr lang="ru-RU" sz="3200" i="1" u="sng" dirty="0" smtClean="0"/>
              <a:t>каком </a:t>
            </a:r>
            <a:r>
              <a:rPr lang="ru-RU" sz="3200" i="1" u="sng" dirty="0" smtClean="0">
                <a:latin typeface="Arial" charset="0"/>
              </a:rPr>
              <a:t>ряду во всех словах пишется одна и та же буква?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Б..калея, оз..рение, к..чан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ru-RU" sz="2700" smtClean="0">
              <a:latin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Бл…стать, лаб…ринт, соч…тание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ru-RU" sz="2700" smtClean="0">
              <a:latin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Ук..рачивать, л..коничный, оп…здание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ru-RU" sz="2700" smtClean="0">
              <a:latin typeface="Arial" charset="0"/>
            </a:endParaRP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700" smtClean="0">
                <a:latin typeface="Arial" charset="0"/>
              </a:rPr>
              <a:t>По…чевать, окрес..ность, разос..лать (скатерть)</a:t>
            </a:r>
          </a:p>
          <a:p>
            <a:pPr marL="514350" indent="-514350" eaLnBrk="1" hangingPunct="1">
              <a:lnSpc>
                <a:spcPct val="90000"/>
              </a:lnSpc>
            </a:pPr>
            <a:endParaRPr lang="ru-RU" sz="2700" smtClean="0"/>
          </a:p>
        </p:txBody>
      </p:sp>
      <p:pic>
        <p:nvPicPr>
          <p:cNvPr id="21507" name="Рисунок 3" descr="6520036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00" y="4953000"/>
            <a:ext cx="952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266</TotalTime>
  <Words>1234</Words>
  <Application>Microsoft Office PowerPoint</Application>
  <PresentationFormat>Экран (4:3)</PresentationFormat>
  <Paragraphs>204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1. В каком ряду во всех  словах  пишется одна и та же  буква?</vt:lpstr>
      <vt:lpstr>2. В каком ряду во всех  словах  пишется одна и та же  буква?</vt:lpstr>
      <vt:lpstr>3. В каком ряду на месте пропуска пишется одна и та же буква?</vt:lpstr>
      <vt:lpstr>4. В каком ряду во всех словах пропущена безударная непроверяемая гласная? </vt:lpstr>
      <vt:lpstr>5. В каком ряду пропущена проверяемая ударением гласная корня?</vt:lpstr>
      <vt:lpstr>6. В каком ряду пропущена проверяемая ударением гласная корня?</vt:lpstr>
      <vt:lpstr>7. В каком ряду все слова имеют корни с чередованием гласной?</vt:lpstr>
      <vt:lpstr>8. В каком ряду во всех словах пишется одна и та же буква? </vt:lpstr>
      <vt:lpstr>9. В каком ряду пропущена одна и та же буква?</vt:lpstr>
      <vt:lpstr>10. В каком ряду пропущена одна и та же буква?</vt:lpstr>
      <vt:lpstr>11. В каком ряду пропущена одна и та же буква?</vt:lpstr>
      <vt:lpstr>12. В каком ряду во всех словах на месте пропуска пишется буква Е?</vt:lpstr>
      <vt:lpstr>13. В каком ряду во всех словах на месте пропуска пишется Ь? </vt:lpstr>
      <vt:lpstr>14. В каком варианте ответа правильно указаны все примеры, в которых на месте пропуска пишется Ь?</vt:lpstr>
      <vt:lpstr>15. В словах какого ряда на месте пропуска пишется О? </vt:lpstr>
      <vt:lpstr>16. В каком ряду все слова пишутся через дефис? </vt:lpstr>
      <vt:lpstr>17. В каком ряду во всех словах на месте пропуска пишется Н?</vt:lpstr>
      <vt:lpstr>18. В каком ряду в обоих случаях пропущена буква Я? </vt:lpstr>
      <vt:lpstr>19. В каком ряду во всех словах на месте пропуска пишется Е?</vt:lpstr>
      <vt:lpstr>20. В каком предложении НЕ со словом пишется раздельно?</vt:lpstr>
      <vt:lpstr>21. В каком предложении НЕ со словом пишется слитно?</vt:lpstr>
      <vt:lpstr>22. На месте каких цифр пишется НИ?</vt:lpstr>
      <vt:lpstr>23. В каком случае выделенное слово пишется раздельно?</vt:lpstr>
      <vt:lpstr>24. В каком случае выделенное слово пишется слитно?</vt:lpstr>
      <vt:lpstr>25. Укажите неверное объяснение выделенной орфограммы.</vt:lpstr>
      <vt:lpstr>26. Укажите неверное объяснение написания слова.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Bill Gates</dc:creator>
  <cp:lastModifiedBy>1</cp:lastModifiedBy>
  <cp:revision>23</cp:revision>
  <dcterms:created xsi:type="dcterms:W3CDTF">2011-11-21T20:15:07Z</dcterms:created>
  <dcterms:modified xsi:type="dcterms:W3CDTF">2019-10-02T11:04:53Z</dcterms:modified>
</cp:coreProperties>
</file>