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4" r:id="rId3"/>
    <p:sldId id="257" r:id="rId4"/>
    <p:sldId id="259" r:id="rId5"/>
    <p:sldId id="260" r:id="rId6"/>
    <p:sldId id="275" r:id="rId7"/>
    <p:sldId id="261" r:id="rId8"/>
    <p:sldId id="262" r:id="rId9"/>
    <p:sldId id="276" r:id="rId10"/>
    <p:sldId id="263" r:id="rId11"/>
    <p:sldId id="266" r:id="rId12"/>
    <p:sldId id="267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4.7888750748261731E-2"/>
          <c:y val="4.2658776189459832E-2"/>
          <c:w val="0.80956600559912095"/>
          <c:h val="0.865017868024521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Используют потешки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 реализации проекта</c:v>
                </c:pt>
                <c:pt idx="1">
                  <c:v>После реализации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Поют детям колыбельные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 реализации проекта</c:v>
                </c:pt>
                <c:pt idx="1">
                  <c:v>После реализации 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0.25</c:v>
                </c:pt>
                <c:pt idx="1">
                  <c:v>0.4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Чаще используют добрые слова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rgbClr val="00B0F0"/>
              </a:solidFill>
            </a:ln>
          </c:spPr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 реализации проекта</c:v>
                </c:pt>
                <c:pt idx="1">
                  <c:v>После реализации 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0.4</c:v>
                </c:pt>
                <c:pt idx="1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982208"/>
        <c:axId val="39983744"/>
      </c:barChart>
      <c:catAx>
        <c:axId val="39982208"/>
        <c:scaling>
          <c:orientation val="minMax"/>
        </c:scaling>
        <c:delete val="0"/>
        <c:axPos val="b"/>
        <c:majorTickMark val="out"/>
        <c:minorTickMark val="none"/>
        <c:tickLblPos val="nextTo"/>
        <c:crossAx val="39983744"/>
        <c:crosses val="autoZero"/>
        <c:auto val="1"/>
        <c:lblAlgn val="ctr"/>
        <c:lblOffset val="100"/>
        <c:noMultiLvlLbl val="0"/>
      </c:catAx>
      <c:valAx>
        <c:axId val="399837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982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946055104153992"/>
          <c:y val="0.67553058073814165"/>
          <c:w val="0.29157228501826632"/>
          <c:h val="0.2919834759052290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0D773-5250-4179-9D52-A9691BBD7433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FE630-EFE7-499E-B779-D40E80190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5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FE630-EFE7-499E-B779-D40E80190CC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412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FE630-EFE7-499E-B779-D40E80190CC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22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130" y="-36847"/>
            <a:ext cx="9193129" cy="689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8300" y="32186"/>
            <a:ext cx="8524180" cy="10925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effectLst/>
                <a:latin typeface="Bahnschrift SemiBold Condensed" pitchFamily="34" charset="0"/>
              </a:rPr>
              <a:t>Фестиваль профессионального мастерства педагогических работников дошкольных </a:t>
            </a:r>
            <a:br>
              <a:rPr lang="ru-RU" sz="1800" dirty="0" smtClean="0">
                <a:effectLst/>
                <a:latin typeface="Bahnschrift SemiBold Condensed" pitchFamily="34" charset="0"/>
              </a:rPr>
            </a:br>
            <a:r>
              <a:rPr lang="ru-RU" sz="1800" dirty="0" smtClean="0">
                <a:effectLst/>
                <a:latin typeface="Bahnschrift SemiBold Condensed" pitchFamily="34" charset="0"/>
              </a:rPr>
              <a:t>образовательных организаций </a:t>
            </a:r>
            <a:br>
              <a:rPr lang="ru-RU" sz="1800" dirty="0" smtClean="0">
                <a:effectLst/>
                <a:latin typeface="Bahnschrift SemiBold Condensed" pitchFamily="34" charset="0"/>
              </a:rPr>
            </a:br>
            <a:r>
              <a:rPr lang="ru-RU" sz="1800" dirty="0" smtClean="0">
                <a:effectLst/>
                <a:latin typeface="Bahnschrift SemiBold Condensed" pitchFamily="34" charset="0"/>
              </a:rPr>
              <a:t>«Педагогическая мозаика»</a:t>
            </a:r>
            <a:br>
              <a:rPr lang="ru-RU" sz="1800" dirty="0" smtClean="0">
                <a:effectLst/>
                <a:latin typeface="Bahnschrift SemiBold Condensed" pitchFamily="34" charset="0"/>
              </a:rPr>
            </a:br>
            <a:endParaRPr lang="ru-RU" sz="1800" dirty="0">
              <a:solidFill>
                <a:srgbClr val="00B0F0"/>
              </a:solidFill>
              <a:effectLst/>
              <a:latin typeface="Bahnschrift SemiBold Condense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581128"/>
            <a:ext cx="8458200" cy="1944216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Bahnschrift SemiBold Condensed" pitchFamily="34" charset="0"/>
              </a:rPr>
              <a:t>Воспитатель МБДОУ «Детский сад №1 «Рябинка» 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Bahnschrift SemiBold Condensed" pitchFamily="34" charset="0"/>
              </a:rPr>
              <a:t>Дебирова </a:t>
            </a:r>
            <a:r>
              <a:rPr lang="ru-RU" sz="1800" b="1" dirty="0" err="1" smtClean="0">
                <a:solidFill>
                  <a:srgbClr val="002060"/>
                </a:solidFill>
                <a:latin typeface="Bahnschrift SemiBold Condensed" pitchFamily="34" charset="0"/>
              </a:rPr>
              <a:t>Минара</a:t>
            </a:r>
            <a:r>
              <a:rPr lang="ru-RU" sz="1800" b="1" dirty="0" smtClean="0">
                <a:solidFill>
                  <a:srgbClr val="002060"/>
                </a:solidFill>
                <a:latin typeface="Bahnschrift SemiBold Condensed" pitchFamily="34" charset="0"/>
              </a:rPr>
              <a:t> </a:t>
            </a:r>
            <a:r>
              <a:rPr lang="ru-RU" sz="1800" b="1" dirty="0" err="1" smtClean="0">
                <a:solidFill>
                  <a:srgbClr val="002060"/>
                </a:solidFill>
                <a:latin typeface="Bahnschrift SemiBold Condensed" pitchFamily="34" charset="0"/>
              </a:rPr>
              <a:t>Такабудиновна</a:t>
            </a:r>
            <a:endParaRPr lang="ru-RU" sz="1800" b="1" dirty="0" smtClean="0">
              <a:solidFill>
                <a:srgbClr val="002060"/>
              </a:solidFill>
              <a:latin typeface="Bahnschrift SemiBold Condensed" pitchFamily="34" charset="0"/>
            </a:endParaRPr>
          </a:p>
          <a:p>
            <a:pPr algn="r"/>
            <a:endParaRPr lang="ru-RU" dirty="0" smtClean="0">
              <a:solidFill>
                <a:srgbClr val="002060"/>
              </a:solidFill>
              <a:latin typeface="Bahnschrift SemiBold Condensed" pitchFamily="34" charset="0"/>
            </a:endParaRPr>
          </a:p>
          <a:p>
            <a:pPr algn="ctr"/>
            <a:r>
              <a:rPr lang="ru-RU" sz="1800" dirty="0" smtClean="0">
                <a:solidFill>
                  <a:srgbClr val="002060"/>
                </a:solidFill>
                <a:latin typeface="Bahnschrift SemiBold Condensed" pitchFamily="34" charset="0"/>
              </a:rPr>
              <a:t>г. Нефтеюганск, 2019</a:t>
            </a:r>
            <a:endParaRPr lang="ru-RU" sz="1800" dirty="0">
              <a:solidFill>
                <a:srgbClr val="002060"/>
              </a:solidFill>
              <a:latin typeface="Bahnschrift SemiBold Condensed" pitchFamily="34" charset="0"/>
            </a:endParaRPr>
          </a:p>
        </p:txBody>
      </p:sp>
      <p:sp>
        <p:nvSpPr>
          <p:cNvPr id="4" name="AutoShape 2" descr="https://www.pptgrounds.com/wp-content/uploads/2013/02/Curves-blue-abstract-ppt-slide-1000x75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68300" y="1916832"/>
            <a:ext cx="8629452" cy="2232248"/>
          </a:xfrm>
          <a:prstGeom prst="rect">
            <a:avLst/>
          </a:prstGeom>
        </p:spPr>
        <p:txBody>
          <a:bodyPr vert="horz" anchor="t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Bahnschrift SemiBold Condensed" pitchFamily="34" charset="0"/>
              </a:rPr>
              <a:t>«Организация совместной проектной деятельности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Bahnschrift SemiBold Condensed" pitchFamily="34" charset="0"/>
              </a:rPr>
              <a:t>в рамках реализации программы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Bahnschrift SemiBold Condensed" pitchFamily="34" charset="0"/>
              </a:rPr>
              <a:t>«Социокультурные истоки» - как средство построения эффективного взаимодействия с родителями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Bahnschrift SemiBold Condensed" pitchFamily="34" charset="0"/>
              </a:rPr>
              <a:t>(законными представителями)» </a:t>
            </a:r>
            <a:endParaRPr lang="ru-RU" sz="2400" dirty="0">
              <a:solidFill>
                <a:srgbClr val="002060"/>
              </a:solidFill>
              <a:effectLst/>
              <a:latin typeface="Bahnschrift SemiBold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1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630" y="0"/>
            <a:ext cx="8686800" cy="8382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/>
              <a:t>      </a:t>
            </a:r>
            <a:r>
              <a:rPr lang="ru-RU" dirty="0" smtClean="0">
                <a:latin typeface="Bahnschrift Condensed" pitchFamily="34" charset="0"/>
              </a:rPr>
              <a:t>Проект </a:t>
            </a:r>
            <a:r>
              <a:rPr lang="ru-RU" dirty="0">
                <a:latin typeface="Bahnschrift Condensed" pitchFamily="34" charset="0"/>
              </a:rPr>
              <a:t>«Доброе слово» </a:t>
            </a:r>
          </a:p>
        </p:txBody>
      </p:sp>
      <p:pic>
        <p:nvPicPr>
          <p:cNvPr id="5" name="Picture 2" descr="G:\Фото Минаре\Моментальный снимок 13 (05.05.2016 22-12)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2341" y="2280783"/>
            <a:ext cx="3424297" cy="35498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F:\DCIM\102_PANA\P102042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4036" y="980728"/>
            <a:ext cx="5366112" cy="30749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913270"/>
            <a:ext cx="4771664" cy="297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124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Результаты реализации проекта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8487754"/>
              </p:ext>
            </p:extLst>
          </p:nvPr>
        </p:nvGraphicFramePr>
        <p:xfrm>
          <a:off x="611560" y="1556792"/>
          <a:ext cx="9595792" cy="5115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121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393" y="27735"/>
            <a:ext cx="8686800" cy="8382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>
                <a:effectLst/>
                <a:latin typeface="Bahnschrift Condensed" pitchFamily="34" charset="0"/>
              </a:rPr>
              <a:t>Итоги проекта «Доброе слово»</a:t>
            </a:r>
            <a:endParaRPr lang="ru-RU" dirty="0">
              <a:effectLst/>
              <a:latin typeface="Bahnschrift Condensed" pitchFamily="34" charset="0"/>
            </a:endParaRPr>
          </a:p>
        </p:txBody>
      </p:sp>
      <p:pic>
        <p:nvPicPr>
          <p:cNvPr id="13317" name="Picture 5" descr="C:\Users\User\Downloads\P12006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043551"/>
            <a:ext cx="2839270" cy="213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C:\Users\User\Downloads\P12501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2269" y="955995"/>
            <a:ext cx="2528365" cy="230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3376291"/>
            <a:ext cx="2667804" cy="3350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3373248"/>
            <a:ext cx="2793021" cy="324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09212"/>
            <a:ext cx="2528365" cy="3353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18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25658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latin typeface="Bahnschrift Condensed" pitchFamily="34" charset="0"/>
              </a:rPr>
              <a:t>Методические продукты проекта: </a:t>
            </a: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dirty="0" smtClean="0">
                <a:latin typeface="Bahnschrift Condensed" pitchFamily="34" charset="0"/>
              </a:rPr>
              <a:t>картотека </a:t>
            </a:r>
            <a:r>
              <a:rPr lang="ru-RU" dirty="0">
                <a:latin typeface="Bahnschrift Condensed" pitchFamily="34" charset="0"/>
              </a:rPr>
              <a:t>«Хороводные игры для детей 3-4 лет», </a:t>
            </a:r>
            <a:endParaRPr lang="ru-RU" dirty="0" smtClean="0">
              <a:latin typeface="Bahnschrift Condensed" pitchFamily="34" charset="0"/>
            </a:endParaRP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dirty="0" smtClean="0">
                <a:latin typeface="Bahnschrift Condensed" pitchFamily="34" charset="0"/>
              </a:rPr>
              <a:t>«</a:t>
            </a:r>
            <a:r>
              <a:rPr lang="ru-RU" dirty="0">
                <a:latin typeface="Bahnschrift Condensed" pitchFamily="34" charset="0"/>
              </a:rPr>
              <a:t>Картотека русских народных </a:t>
            </a:r>
            <a:r>
              <a:rPr lang="ru-RU" dirty="0" smtClean="0">
                <a:latin typeface="Bahnschrift Condensed" pitchFamily="34" charset="0"/>
              </a:rPr>
              <a:t>игр для </a:t>
            </a:r>
            <a:r>
              <a:rPr lang="ru-RU" dirty="0">
                <a:latin typeface="Bahnschrift Condensed" pitchFamily="34" charset="0"/>
              </a:rPr>
              <a:t>детей 3-4 лет», </a:t>
            </a:r>
            <a:endParaRPr lang="ru-RU" dirty="0" smtClean="0">
              <a:latin typeface="Bahnschrift Condensed" pitchFamily="34" charset="0"/>
            </a:endParaRP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dirty="0" smtClean="0">
                <a:latin typeface="Bahnschrift Condensed" pitchFamily="34" charset="0"/>
              </a:rPr>
              <a:t>«</a:t>
            </a:r>
            <a:r>
              <a:rPr lang="ru-RU" dirty="0">
                <a:latin typeface="Bahnschrift Condensed" pitchFamily="34" charset="0"/>
              </a:rPr>
              <a:t>Картотека игр, способствующие адаптации ребенка в социальном мире», </a:t>
            </a:r>
            <a:endParaRPr lang="ru-RU" dirty="0" smtClean="0">
              <a:latin typeface="Bahnschrift Condensed" pitchFamily="34" charset="0"/>
            </a:endParaRP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dirty="0" smtClean="0">
                <a:latin typeface="Bahnschrift Condensed" pitchFamily="34" charset="0"/>
              </a:rPr>
              <a:t>презентация </a:t>
            </a:r>
            <a:r>
              <a:rPr lang="ru-RU" dirty="0">
                <a:latin typeface="Bahnschrift Condensed" pitchFamily="34" charset="0"/>
              </a:rPr>
              <a:t>«Теремок», </a:t>
            </a:r>
            <a:r>
              <a:rPr lang="ru-RU" dirty="0" smtClean="0">
                <a:latin typeface="Bahnschrift Condensed" pitchFamily="34" charset="0"/>
              </a:rPr>
              <a:t>«</a:t>
            </a:r>
            <a:r>
              <a:rPr lang="ru-RU" dirty="0">
                <a:latin typeface="Bahnschrift Condensed" pitchFamily="34" charset="0"/>
              </a:rPr>
              <a:t>Волшебные слова», </a:t>
            </a:r>
            <a:endParaRPr lang="ru-RU" dirty="0" smtClean="0">
              <a:latin typeface="Bahnschrift Condensed" pitchFamily="34" charset="0"/>
            </a:endParaRP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dirty="0" smtClean="0">
                <a:latin typeface="Bahnschrift Condensed" pitchFamily="34" charset="0"/>
              </a:rPr>
              <a:t>аудиозаписи </a:t>
            </a:r>
            <a:r>
              <a:rPr lang="ru-RU" dirty="0">
                <a:latin typeface="Bahnschrift Condensed" pitchFamily="34" charset="0"/>
              </a:rPr>
              <a:t>русских народных песен, </a:t>
            </a:r>
            <a:r>
              <a:rPr lang="ru-RU" dirty="0" smtClean="0">
                <a:latin typeface="Bahnschrift Condensed" pitchFamily="34" charset="0"/>
              </a:rPr>
              <a:t>колыбельных, </a:t>
            </a:r>
            <a:r>
              <a:rPr lang="ru-RU" dirty="0">
                <a:latin typeface="Bahnschrift Condensed" pitchFamily="34" charset="0"/>
              </a:rPr>
              <a:t>сценарии бесед по воспитанию духовно-нравственных </a:t>
            </a:r>
            <a:r>
              <a:rPr lang="ru-RU" dirty="0" smtClean="0">
                <a:latin typeface="Bahnschrift Condensed" pitchFamily="34" charset="0"/>
              </a:rPr>
              <a:t>качеств.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9393" y="44624"/>
            <a:ext cx="8686800" cy="8382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>
                <a:solidFill>
                  <a:srgbClr val="4E3B30"/>
                </a:solidFill>
                <a:effectLst/>
                <a:latin typeface="Bahnschrift Condensed" pitchFamily="34" charset="0"/>
              </a:rPr>
              <a:t>проект «Доброе слово»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71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Фото для доклада\IMG_52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574" y="126010"/>
            <a:ext cx="4593938" cy="306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 для доклада\IMG_20171218_15394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0184" y="3429793"/>
            <a:ext cx="4083499" cy="306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07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393" y="548680"/>
            <a:ext cx="8686800" cy="5544616"/>
          </a:xfrm>
        </p:spPr>
        <p:txBody>
          <a:bodyPr>
            <a:normAutofit fontScale="70000" lnSpcReduction="20000"/>
          </a:bodyPr>
          <a:lstStyle/>
          <a:p>
            <a:pPr indent="0">
              <a:buNone/>
            </a:pPr>
            <a:r>
              <a:rPr lang="ru-RU" b="1" cap="all" dirty="0">
                <a:solidFill>
                  <a:srgbClr val="4E3B30"/>
                </a:solidFill>
                <a:latin typeface="Bahnschrift Condensed" pitchFamily="34" charset="0"/>
                <a:ea typeface="+mj-ea"/>
                <a:cs typeface="+mj-cs"/>
              </a:rPr>
              <a:t>Цель проектной деятельности</a:t>
            </a:r>
            <a:r>
              <a:rPr lang="ru-RU" b="1" cap="all" dirty="0" smtClean="0">
                <a:solidFill>
                  <a:srgbClr val="4E3B30"/>
                </a:solidFill>
                <a:latin typeface="Bahnschrift Condensed" pitchFamily="34" charset="0"/>
                <a:ea typeface="+mj-ea"/>
                <a:cs typeface="+mj-cs"/>
              </a:rPr>
              <a:t>: </a:t>
            </a:r>
          </a:p>
          <a:p>
            <a:pPr marL="800100" indent="-457200">
              <a:buFont typeface="Wingdings" pitchFamily="2" charset="2"/>
              <a:buChar char="Ø"/>
            </a:pPr>
            <a:r>
              <a:rPr lang="ru-RU" sz="3100" dirty="0" smtClean="0">
                <a:latin typeface="Bahnschrift Condensed" pitchFamily="34" charset="0"/>
              </a:rPr>
              <a:t>объединение </a:t>
            </a:r>
            <a:r>
              <a:rPr lang="ru-RU" sz="3100" b="1" dirty="0" smtClean="0">
                <a:latin typeface="Bahnschrift Condensed" pitchFamily="34" charset="0"/>
              </a:rPr>
              <a:t> </a:t>
            </a:r>
            <a:r>
              <a:rPr lang="ru-RU" sz="3100" dirty="0">
                <a:latin typeface="Bahnschrift Condensed" pitchFamily="34" charset="0"/>
              </a:rPr>
              <a:t>усилий детского сада и семьи в духовно–нравственном развитии воспитанников</a:t>
            </a:r>
            <a:r>
              <a:rPr lang="ru-RU" sz="3100" dirty="0" smtClean="0">
                <a:latin typeface="Bahnschrift Condensed" pitchFamily="34" charset="0"/>
              </a:rPr>
              <a:t>.</a:t>
            </a:r>
          </a:p>
          <a:p>
            <a:pPr marL="800100" indent="-457200">
              <a:buFont typeface="Wingdings" pitchFamily="2" charset="2"/>
              <a:buChar char="Ø"/>
            </a:pPr>
            <a:r>
              <a:rPr lang="ru-RU" sz="3100" dirty="0">
                <a:latin typeface="Bahnschrift Condensed" pitchFamily="34" charset="0"/>
              </a:rPr>
              <a:t>создание единого контекста воспитания и развития на основе общности целей, содержания и педагогических  технологий</a:t>
            </a:r>
            <a:r>
              <a:rPr lang="ru-RU" sz="3100" dirty="0" smtClean="0">
                <a:latin typeface="Bahnschrift Condensed" pitchFamily="34" charset="0"/>
              </a:rPr>
              <a:t>.</a:t>
            </a:r>
          </a:p>
          <a:p>
            <a:pPr indent="0">
              <a:buNone/>
            </a:pPr>
            <a:endParaRPr lang="ru-RU" sz="3100" dirty="0">
              <a:latin typeface="Bahnschrift Condensed" pitchFamily="34" charset="0"/>
            </a:endParaRPr>
          </a:p>
          <a:p>
            <a:pPr indent="0">
              <a:buNone/>
            </a:pPr>
            <a:r>
              <a:rPr lang="ru-RU" b="1" cap="all" dirty="0">
                <a:solidFill>
                  <a:srgbClr val="4E3B30"/>
                </a:solidFill>
                <a:latin typeface="Bahnschrift Condensed" pitchFamily="34" charset="0"/>
                <a:ea typeface="+mj-ea"/>
                <a:cs typeface="+mj-cs"/>
              </a:rPr>
              <a:t>Задачи проектной деятельности</a:t>
            </a:r>
            <a:r>
              <a:rPr lang="ru-RU" b="1" cap="all" dirty="0">
                <a:solidFill>
                  <a:srgbClr val="4E3B30"/>
                </a:solidFill>
                <a:latin typeface="Franklin Gothic Medium"/>
                <a:ea typeface="+mj-ea"/>
                <a:cs typeface="+mj-cs"/>
              </a:rPr>
              <a:t>:</a:t>
            </a:r>
            <a:endParaRPr lang="ru-RU" b="1" dirty="0">
              <a:latin typeface="Bahnschrift Condensed" pitchFamily="34" charset="0"/>
            </a:endParaRPr>
          </a:p>
          <a:p>
            <a:pPr lvl="0" indent="342900">
              <a:lnSpc>
                <a:spcPct val="120000"/>
              </a:lnSpc>
              <a:spcAft>
                <a:spcPts val="600"/>
              </a:spcAft>
              <a:buClr>
                <a:srgbClr val="F0A22E"/>
              </a:buCl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4E3B30"/>
                </a:solidFill>
                <a:latin typeface="Bahnschrift Condensed" pitchFamily="34" charset="0"/>
              </a:rPr>
              <a:t>расширять </a:t>
            </a:r>
            <a:r>
              <a:rPr lang="ru-RU" sz="2400" dirty="0">
                <a:solidFill>
                  <a:srgbClr val="4E3B30"/>
                </a:solidFill>
                <a:latin typeface="Bahnschrift Condensed" pitchFamily="34" charset="0"/>
              </a:rPr>
              <a:t>социокультурное партнерство дошкольного учреждения с семьями воспитанников, общественными организациями, учреждениями культуры и образования города Нефтеюганска;</a:t>
            </a:r>
          </a:p>
          <a:p>
            <a:pPr lvl="0" indent="342900">
              <a:lnSpc>
                <a:spcPct val="120000"/>
              </a:lnSpc>
              <a:spcAft>
                <a:spcPts val="600"/>
              </a:spcAft>
              <a:buClr>
                <a:srgbClr val="F0A22E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rgbClr val="4E3B30"/>
                </a:solidFill>
                <a:latin typeface="Bahnschrift Condensed" pitchFamily="34" charset="0"/>
              </a:rPr>
              <a:t>содействовать приобщению семьи к базисным социокультурным ценностям Российской цивилизации.</a:t>
            </a:r>
          </a:p>
          <a:p>
            <a:pPr lvl="0" indent="342900">
              <a:lnSpc>
                <a:spcPct val="120000"/>
              </a:lnSpc>
              <a:spcAft>
                <a:spcPts val="600"/>
              </a:spcAft>
              <a:buClr>
                <a:srgbClr val="F0A22E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rgbClr val="4E3B30"/>
                </a:solidFill>
                <a:latin typeface="Bahnschrift Condensed" pitchFamily="34" charset="0"/>
              </a:rPr>
              <a:t>реализовать на практике идею активного воспитания через совместную деятельность детского сада и семьи, детей и взрослых;</a:t>
            </a:r>
          </a:p>
          <a:p>
            <a:pPr lvl="0" indent="342900">
              <a:lnSpc>
                <a:spcPct val="120000"/>
              </a:lnSpc>
              <a:spcAft>
                <a:spcPts val="600"/>
              </a:spcAft>
              <a:buClr>
                <a:srgbClr val="F0A22E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rgbClr val="4E3B30"/>
                </a:solidFill>
                <a:latin typeface="Bahnschrift Condensed" pitchFamily="34" charset="0"/>
              </a:rPr>
              <a:t>развивать педагогическое сотрудничество с семьей в разных формах нетрадиционного взаимодействия.</a:t>
            </a:r>
          </a:p>
          <a:p>
            <a:pPr indent="342900">
              <a:buFont typeface="Wingdings" pitchFamily="2" charset="2"/>
              <a:buChar char="Ø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071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393" y="188640"/>
            <a:ext cx="8686800" cy="8382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>
                <a:effectLst/>
                <a:latin typeface="Bahnschrift Condensed" pitchFamily="34" charset="0"/>
              </a:rPr>
              <a:t>Проекты</a:t>
            </a:r>
            <a:endParaRPr lang="ru-RU" dirty="0">
              <a:effectLst/>
              <a:latin typeface="Bahnschrift Condensed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0036285"/>
              </p:ext>
            </p:extLst>
          </p:nvPr>
        </p:nvGraphicFramePr>
        <p:xfrm>
          <a:off x="179512" y="1433103"/>
          <a:ext cx="8784976" cy="48762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8437"/>
                <a:gridCol w="1697947"/>
                <a:gridCol w="2592288"/>
                <a:gridCol w="2736304"/>
              </a:tblGrid>
              <a:tr h="1681857"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Bahnschrift Condensed" pitchFamily="34" charset="0"/>
                        </a:rPr>
                        <a:t>Младшая </a:t>
                      </a:r>
                    </a:p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Bahnschrift Condensed" pitchFamily="34" charset="0"/>
                        </a:rPr>
                        <a:t>группа </a:t>
                      </a:r>
                      <a:endParaRPr lang="ru-RU" sz="2800" dirty="0">
                        <a:effectLst/>
                        <a:latin typeface="Bahnschrif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Bahnschrift Condensed" pitchFamily="34" charset="0"/>
                        </a:rPr>
                        <a:t>Средняя </a:t>
                      </a:r>
                    </a:p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Bahnschrift Condensed" pitchFamily="34" charset="0"/>
                        </a:rPr>
                        <a:t>группа </a:t>
                      </a:r>
                      <a:endParaRPr lang="ru-RU" sz="2800" dirty="0">
                        <a:effectLst/>
                        <a:latin typeface="Bahnschrif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Bahnschrift Condensed" pitchFamily="34" charset="0"/>
                        </a:rPr>
                        <a:t>Старшая </a:t>
                      </a:r>
                    </a:p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Bahnschrift Condensed" pitchFamily="34" charset="0"/>
                        </a:rPr>
                        <a:t>группа </a:t>
                      </a:r>
                      <a:endParaRPr lang="ru-RU" sz="2800" dirty="0">
                        <a:effectLst/>
                        <a:latin typeface="Bahnschrif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Bahnschrift Condensed" pitchFamily="34" charset="0"/>
                        </a:rPr>
                        <a:t>Подготовительная группа </a:t>
                      </a:r>
                      <a:endParaRPr lang="ru-RU" sz="2400" dirty="0">
                        <a:effectLst/>
                        <a:latin typeface="Bahnschrif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3194360">
                <a:tc>
                  <a:txBody>
                    <a:bodyPr/>
                    <a:lstStyle/>
                    <a:p>
                      <a:pPr marL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ahnschrift Condensed" pitchFamily="34" charset="0"/>
                        </a:rPr>
                        <a:t>1. «Доброе слово»                 </a:t>
                      </a:r>
                    </a:p>
                    <a:p>
                      <a:pPr marL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Bahnschrift Condensed" pitchFamily="34" charset="0"/>
                      </a:endParaRPr>
                    </a:p>
                    <a:p>
                      <a:pPr marL="3619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Bahnschrift Condensed" pitchFamily="34" charset="0"/>
                        </a:rPr>
                        <a:t>2</a:t>
                      </a:r>
                      <a:r>
                        <a:rPr lang="ru-RU" sz="1800" dirty="0">
                          <a:effectLst/>
                          <a:latin typeface="Bahnschrift Condensed" pitchFamily="34" charset="0"/>
                        </a:rPr>
                        <a:t>. «Добрая книга»                                </a:t>
                      </a:r>
                      <a:endParaRPr lang="ru-RU" sz="1800" dirty="0">
                        <a:effectLst/>
                        <a:latin typeface="Bahnschrif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6195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800" dirty="0" smtClean="0">
                          <a:effectLst/>
                          <a:latin typeface="Bahnschrift Condensed" pitchFamily="34" charset="0"/>
                        </a:rPr>
                        <a:t>1. «Дружная </a:t>
                      </a:r>
                      <a:r>
                        <a:rPr lang="ru-RU" sz="1800" dirty="0">
                          <a:effectLst/>
                          <a:latin typeface="Bahnschrift Condensed" pitchFamily="34" charset="0"/>
                        </a:rPr>
                        <a:t>семья»  </a:t>
                      </a:r>
                      <a:endParaRPr lang="ru-RU" sz="1800" dirty="0" smtClean="0">
                        <a:effectLst/>
                        <a:latin typeface="Bahnschrift Condensed" pitchFamily="34" charset="0"/>
                      </a:endParaRPr>
                    </a:p>
                    <a:p>
                      <a:pPr marL="379095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1800" dirty="0" smtClean="0">
                        <a:effectLst/>
                        <a:latin typeface="Bahnschrift Condensed" pitchFamily="34" charset="0"/>
                      </a:endParaRPr>
                    </a:p>
                    <a:p>
                      <a:pPr marL="36195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800" dirty="0" smtClean="0">
                          <a:effectLst/>
                          <a:latin typeface="Bahnschrift Condensed" pitchFamily="34" charset="0"/>
                        </a:rPr>
                        <a:t>2. «</a:t>
                      </a:r>
                      <a:r>
                        <a:rPr lang="ru-RU" sz="1800" dirty="0">
                          <a:effectLst/>
                          <a:latin typeface="Bahnschrift Condensed" pitchFamily="34" charset="0"/>
                        </a:rPr>
                        <a:t>Добрая забота»                             </a:t>
                      </a:r>
                      <a:endParaRPr lang="ru-RU" sz="1800" dirty="0">
                        <a:effectLst/>
                        <a:latin typeface="Bahnschrif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ahnschrift Condensed" pitchFamily="34" charset="0"/>
                        </a:rPr>
                        <a:t>1. «Верность родной земле»                </a:t>
                      </a:r>
                    </a:p>
                    <a:p>
                      <a:pPr marL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Bahnschrift Condensed" pitchFamily="34" charset="0"/>
                      </a:endParaRPr>
                    </a:p>
                    <a:p>
                      <a:pPr marL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Bahnschrift Condensed" pitchFamily="34" charset="0"/>
                        </a:rPr>
                        <a:t>2</a:t>
                      </a:r>
                      <a:r>
                        <a:rPr lang="ru-RU" sz="1800" dirty="0">
                          <a:effectLst/>
                          <a:latin typeface="Bahnschrift Condensed" pitchFamily="34" charset="0"/>
                        </a:rPr>
                        <a:t>. «Радость послушания» </a:t>
                      </a:r>
                    </a:p>
                    <a:p>
                      <a:pPr marL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ahnschrift Condensed" pitchFamily="34" charset="0"/>
                        </a:rPr>
                        <a:t>3. «Добрые друзья» </a:t>
                      </a:r>
                      <a:endParaRPr lang="ru-RU" sz="1800" dirty="0">
                        <a:effectLst/>
                        <a:latin typeface="Bahnschrif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Bahnschrift Condensed" pitchFamily="34" charset="0"/>
                        </a:rPr>
                        <a:t>1. «Мастера и рукодельницы» </a:t>
                      </a:r>
                    </a:p>
                    <a:p>
                      <a:pPr marL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Bahnschrift Condensed" pitchFamily="34" charset="0"/>
                      </a:endParaRPr>
                    </a:p>
                    <a:p>
                      <a:pPr marL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Bahnschrift Condensed" pitchFamily="34" charset="0"/>
                        </a:rPr>
                        <a:t>2</a:t>
                      </a:r>
                      <a:r>
                        <a:rPr lang="ru-RU" sz="1800" dirty="0">
                          <a:effectLst/>
                          <a:latin typeface="Bahnschrift Condensed" pitchFamily="34" charset="0"/>
                        </a:rPr>
                        <a:t>. «Семейные традиции». </a:t>
                      </a:r>
                      <a:endParaRPr lang="ru-RU" sz="1800" dirty="0">
                        <a:effectLst/>
                        <a:latin typeface="Bahnschrift Condense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B0F0">
                            <a:shade val="30000"/>
                            <a:satMod val="115000"/>
                          </a:srgbClr>
                        </a:gs>
                        <a:gs pos="50000">
                          <a:srgbClr val="00B0F0">
                            <a:shade val="67500"/>
                            <a:satMod val="115000"/>
                          </a:srgbClr>
                        </a:gs>
                        <a:gs pos="100000">
                          <a:srgbClr val="00B0F0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46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720080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effectLst/>
                <a:latin typeface="Bahnschrift Condensed" pitchFamily="34" charset="0"/>
              </a:rPr>
              <a:t>Активное занятие «Имя моего ребенка»</a:t>
            </a:r>
            <a:endParaRPr lang="ru-RU" sz="2800" dirty="0">
              <a:effectLst/>
              <a:latin typeface="Bahnschrift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9685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100" b="1" u="sng" dirty="0" smtClean="0">
                <a:latin typeface="Bahnschrift Condensed" pitchFamily="34" charset="0"/>
              </a:rPr>
              <a:t>Задачи: </a:t>
            </a:r>
          </a:p>
          <a:p>
            <a:pPr indent="342900">
              <a:lnSpc>
                <a:spcPct val="17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3500" dirty="0" smtClean="0">
                <a:latin typeface="Bahnschrift Condensed" pitchFamily="34" charset="0"/>
              </a:rPr>
              <a:t>познакомить </a:t>
            </a:r>
            <a:r>
              <a:rPr lang="ru-RU" sz="3500" dirty="0">
                <a:latin typeface="Bahnschrift Condensed" pitchFamily="34" charset="0"/>
              </a:rPr>
              <a:t>родителей с программой </a:t>
            </a:r>
            <a:r>
              <a:rPr lang="ru-RU" sz="3500" dirty="0" smtClean="0">
                <a:latin typeface="Bahnschrift Condensed" pitchFamily="34" charset="0"/>
              </a:rPr>
              <a:t>«Социокультурные истоки</a:t>
            </a:r>
            <a:r>
              <a:rPr lang="ru-RU" sz="3500" dirty="0">
                <a:latin typeface="Bahnschrift Condensed" pitchFamily="34" charset="0"/>
              </a:rPr>
              <a:t>»;</a:t>
            </a:r>
          </a:p>
          <a:p>
            <a:pPr indent="342900">
              <a:lnSpc>
                <a:spcPct val="12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3500" dirty="0" smtClean="0">
                <a:latin typeface="Bahnschrift Condensed" pitchFamily="34" charset="0"/>
              </a:rPr>
              <a:t>оказать </a:t>
            </a:r>
            <a:r>
              <a:rPr lang="ru-RU" sz="3500" dirty="0">
                <a:latin typeface="Bahnschrift Condensed" pitchFamily="34" charset="0"/>
              </a:rPr>
              <a:t>помощь родителям в освоении содержания категории «Слово»;</a:t>
            </a:r>
          </a:p>
          <a:p>
            <a:pPr indent="342900">
              <a:lnSpc>
                <a:spcPct val="12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3500" dirty="0" smtClean="0">
                <a:latin typeface="Bahnschrift Condensed" pitchFamily="34" charset="0"/>
              </a:rPr>
              <a:t>формировать </a:t>
            </a:r>
            <a:r>
              <a:rPr lang="ru-RU" sz="3500" dirty="0">
                <a:latin typeface="Bahnschrift Condensed" pitchFamily="34" charset="0"/>
              </a:rPr>
              <a:t>у родителей уважительное отношение к традиции </a:t>
            </a:r>
            <a:r>
              <a:rPr lang="ru-RU" sz="3500" dirty="0" err="1">
                <a:latin typeface="Bahnschrift Condensed" pitchFamily="34" charset="0"/>
              </a:rPr>
              <a:t>имянаречения</a:t>
            </a:r>
            <a:r>
              <a:rPr lang="ru-RU" sz="3500" dirty="0" smtClean="0">
                <a:latin typeface="Bahnschrift Condensed" pitchFamily="34" charset="0"/>
              </a:rPr>
              <a:t>.</a:t>
            </a:r>
            <a:endParaRPr lang="ru-RU" dirty="0">
              <a:latin typeface="Bahnschrift Condensed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Bahnschrift Condensed" pitchFamily="34" charset="0"/>
              </a:rPr>
              <a:t>	</a:t>
            </a:r>
            <a:endParaRPr lang="ru-RU" dirty="0">
              <a:latin typeface="Bahnschrif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10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 descr="C:\Users\User\Desktop\Фото для доклада\Моментальный снимок 7 (05.05.2016 21-56)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68" r="13330" b="12568"/>
          <a:stretch/>
        </p:blipFill>
        <p:spPr bwMode="auto">
          <a:xfrm>
            <a:off x="3779912" y="3301485"/>
            <a:ext cx="5087369" cy="3295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User\Desktop\Фото для доклада\Моментальный снимок 1 (05.05.2016 21-44)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68" b="12568"/>
          <a:stretch/>
        </p:blipFill>
        <p:spPr bwMode="auto">
          <a:xfrm>
            <a:off x="395536" y="230960"/>
            <a:ext cx="5642750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67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393" y="188640"/>
            <a:ext cx="8686800" cy="8382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>
                <a:effectLst/>
                <a:latin typeface="Bahnschrift Condensed" pitchFamily="34" charset="0"/>
              </a:rPr>
              <a:t>проект «Доброе слово»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686800" cy="48965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latin typeface="Bahnschrift Condensed" pitchFamily="34" charset="0"/>
              </a:rPr>
              <a:t>Цель: </a:t>
            </a:r>
          </a:p>
          <a:p>
            <a:pPr marL="0" indent="0">
              <a:buNone/>
            </a:pPr>
            <a:r>
              <a:rPr lang="ru-RU" dirty="0" smtClean="0">
                <a:latin typeface="Bahnschrift Condensed" pitchFamily="34" charset="0"/>
              </a:rPr>
              <a:t>Привлечь </a:t>
            </a:r>
            <a:r>
              <a:rPr lang="ru-RU" dirty="0">
                <a:latin typeface="Bahnschrift Condensed" pitchFamily="34" charset="0"/>
              </a:rPr>
              <a:t>родителей к сотрудничеству с воспитателями.</a:t>
            </a:r>
          </a:p>
          <a:p>
            <a:pPr marL="0" indent="0">
              <a:buNone/>
            </a:pPr>
            <a:r>
              <a:rPr lang="ru-RU" b="1" u="sng" dirty="0" smtClean="0">
                <a:latin typeface="Bahnschrift Condensed" pitchFamily="34" charset="0"/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Bahnschrift Condensed" pitchFamily="34" charset="0"/>
              </a:rPr>
              <a:t>Познакомить  участников проекта с социокультурной категорией «Слово»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Bahnschrift Condensed" pitchFamily="34" charset="0"/>
              </a:rPr>
              <a:t>Развивать у участников проекта умения </a:t>
            </a:r>
            <a:r>
              <a:rPr lang="ru-RU" dirty="0">
                <a:latin typeface="Bahnschrift Condensed" pitchFamily="34" charset="0"/>
              </a:rPr>
              <a:t>проявлять доброе отношение к близким людям посредством слова</a:t>
            </a:r>
            <a:r>
              <a:rPr lang="ru-RU" dirty="0" smtClean="0">
                <a:latin typeface="Bahnschrift Condensed" pitchFamily="34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Bahnschrift Condensed" pitchFamily="34" charset="0"/>
              </a:rPr>
              <a:t>Развивать способность </a:t>
            </a:r>
            <a:r>
              <a:rPr lang="ru-RU" dirty="0">
                <a:latin typeface="Bahnschrift Condensed" pitchFamily="34" charset="0"/>
              </a:rPr>
              <a:t>слышать </a:t>
            </a:r>
            <a:r>
              <a:rPr lang="ru-RU" dirty="0" smtClean="0">
                <a:latin typeface="Bahnschrift Condensed" pitchFamily="34" charset="0"/>
              </a:rPr>
              <a:t>слово</a:t>
            </a:r>
          </a:p>
          <a:p>
            <a:pPr marL="0" indent="0">
              <a:buNone/>
            </a:pPr>
            <a:r>
              <a:rPr lang="ru-RU" b="1" u="sng" dirty="0" smtClean="0">
                <a:latin typeface="Bahnschrift Condensed" pitchFamily="34" charset="0"/>
              </a:rPr>
              <a:t>Ожидаемый </a:t>
            </a:r>
            <a:r>
              <a:rPr lang="ru-RU" b="1" u="sng" dirty="0">
                <a:latin typeface="Bahnschrift Condensed" pitchFamily="34" charset="0"/>
              </a:rPr>
              <a:t>результат: </a:t>
            </a:r>
            <a:endParaRPr lang="ru-RU" b="1" u="sng" dirty="0" smtClean="0">
              <a:latin typeface="Bahnschrift Condensed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Bahnschrift Condensed" pitchFamily="34" charset="0"/>
              </a:rPr>
              <a:t>Участники </a:t>
            </a:r>
            <a:r>
              <a:rPr lang="ru-RU" dirty="0">
                <a:latin typeface="Bahnschrift Condensed" pitchFamily="34" charset="0"/>
              </a:rPr>
              <a:t>проекта посредством </a:t>
            </a:r>
            <a:r>
              <a:rPr lang="ru-RU" dirty="0" smtClean="0">
                <a:latin typeface="Bahnschrift Condensed" pitchFamily="34" charset="0"/>
              </a:rPr>
              <a:t>слова </a:t>
            </a:r>
            <a:r>
              <a:rPr lang="ru-RU" dirty="0">
                <a:latin typeface="Bahnschrift Condensed" pitchFamily="34" charset="0"/>
              </a:rPr>
              <a:t>могут выразить свои чувства, быть искренними и </a:t>
            </a:r>
            <a:r>
              <a:rPr lang="ru-RU" dirty="0" smtClean="0">
                <a:latin typeface="Bahnschrift Condensed" pitchFamily="34" charset="0"/>
              </a:rPr>
              <a:t>внимательными</a:t>
            </a:r>
            <a:r>
              <a:rPr lang="ru-RU" b="1" u="sng" dirty="0" smtClean="0">
                <a:latin typeface="Bahnschrift Condensed" pitchFamily="34" charset="0"/>
              </a:rPr>
              <a:t>, </a:t>
            </a:r>
            <a:r>
              <a:rPr lang="ru-RU" dirty="0" smtClean="0">
                <a:latin typeface="Bahnschrift Condensed" pitchFamily="34" charset="0"/>
              </a:rPr>
              <a:t>могут организовать совместный досуг</a:t>
            </a:r>
            <a:endParaRPr lang="ru-RU" dirty="0">
              <a:latin typeface="Bahnschrift Condensed" pitchFamily="34" charset="0"/>
            </a:endParaRPr>
          </a:p>
          <a:p>
            <a:pPr marL="0" indent="0">
              <a:buNone/>
            </a:pPr>
            <a:endParaRPr lang="ru-RU" b="1" u="sng" dirty="0" smtClean="0">
              <a:latin typeface="Bahnschrift Condensed" pitchFamily="34" charset="0"/>
            </a:endParaRPr>
          </a:p>
          <a:p>
            <a:pPr marL="0" indent="0">
              <a:buNone/>
            </a:pPr>
            <a:endParaRPr lang="ru-RU" b="1" u="sng" dirty="0" smtClean="0">
              <a:latin typeface="Bahnschrift Condensed" pitchFamily="34" charset="0"/>
            </a:endParaRPr>
          </a:p>
          <a:p>
            <a:pPr>
              <a:spcAft>
                <a:spcPts val="600"/>
              </a:spcAft>
              <a:buFont typeface="Wingdings" pitchFamily="2" charset="2"/>
              <a:buChar char="Ø"/>
            </a:pPr>
            <a:endParaRPr lang="ru-RU" dirty="0">
              <a:latin typeface="Bahnschrif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51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393" y="21741"/>
            <a:ext cx="8686800" cy="72008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>
                <a:effectLst/>
                <a:latin typeface="Bahnschrift Condensed" pitchFamily="34" charset="0"/>
              </a:rPr>
              <a:t>Проект «</a:t>
            </a:r>
            <a:r>
              <a:rPr lang="ru-RU" dirty="0">
                <a:effectLst/>
                <a:latin typeface="Bahnschrift Condensed" pitchFamily="34" charset="0"/>
              </a:rPr>
              <a:t>Доброе слово»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958" y="908720"/>
            <a:ext cx="8789537" cy="338437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800" b="1" u="sng" dirty="0" smtClean="0">
                <a:latin typeface="Bahnschrift Condensed" pitchFamily="34" charset="0"/>
              </a:rPr>
              <a:t>Содержание деятельности: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sz="3800" b="1" dirty="0" smtClean="0">
                <a:latin typeface="Bahnschrift Condensed" pitchFamily="34" charset="0"/>
              </a:rPr>
              <a:t>Консультации для родителей:</a:t>
            </a:r>
            <a:r>
              <a:rPr lang="ru-RU" b="1" dirty="0" smtClean="0">
                <a:latin typeface="Bahnschrift Condensed" pitchFamily="34" charset="0"/>
              </a:rPr>
              <a:t> </a:t>
            </a:r>
            <a:r>
              <a:rPr lang="ru-RU" i="1" dirty="0">
                <a:latin typeface="Bahnschrift Condensed" pitchFamily="34" charset="0"/>
              </a:rPr>
              <a:t>«Роль семьи в нравственном воспитании ребенка», «Традиции и обряды </a:t>
            </a:r>
            <a:r>
              <a:rPr lang="ru-RU" i="1" dirty="0" err="1">
                <a:latin typeface="Bahnschrift Condensed" pitchFamily="34" charset="0"/>
              </a:rPr>
              <a:t>имянаречения</a:t>
            </a:r>
            <a:r>
              <a:rPr lang="ru-RU" i="1" dirty="0">
                <a:latin typeface="Bahnschrift Condensed" pitchFamily="34" charset="0"/>
              </a:rPr>
              <a:t> в </a:t>
            </a:r>
            <a:r>
              <a:rPr lang="ru-RU" i="1" dirty="0" smtClean="0">
                <a:latin typeface="Bahnschrift Condensed" pitchFamily="34" charset="0"/>
              </a:rPr>
              <a:t>России»</a:t>
            </a:r>
            <a:r>
              <a:rPr lang="ru-RU" sz="3800" b="1" dirty="0">
                <a:latin typeface="Bahnschrift Condensed" pitchFamily="34" charset="0"/>
              </a:rPr>
              <a:t> </a:t>
            </a:r>
            <a:endParaRPr lang="ru-RU" sz="3800" b="1" dirty="0" smtClean="0">
              <a:latin typeface="Bahnschrift Condensed" pitchFamily="34" charset="0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sz="3800" b="1" dirty="0" smtClean="0">
                <a:latin typeface="Bahnschrift Condensed" pitchFamily="34" charset="0"/>
              </a:rPr>
              <a:t>Беседы с детьми:</a:t>
            </a:r>
            <a:r>
              <a:rPr lang="ru-RU" sz="3800" dirty="0" smtClean="0">
                <a:latin typeface="Bahnschrift Condensed" pitchFamily="34" charset="0"/>
              </a:rPr>
              <a:t> </a:t>
            </a:r>
            <a:r>
              <a:rPr lang="ru-RU" i="1" dirty="0">
                <a:latin typeface="Bahnschrift Condensed" pitchFamily="34" charset="0"/>
              </a:rPr>
              <a:t>«Про невоспитанного мышонка», «Про жадного Медвежонка», «Учимся быть опрятности и аккуратности», «Правила поведения для воспитанных детей». 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sz="3800" b="1" dirty="0" smtClean="0">
                <a:latin typeface="Bahnschrift Condensed" pitchFamily="34" charset="0"/>
              </a:rPr>
              <a:t>Разучивание </a:t>
            </a:r>
            <a:r>
              <a:rPr lang="ru-RU" sz="3800" b="1" dirty="0" err="1" smtClean="0">
                <a:latin typeface="Bahnschrift Condensed" pitchFamily="34" charset="0"/>
              </a:rPr>
              <a:t>потешек</a:t>
            </a:r>
            <a:r>
              <a:rPr lang="ru-RU" sz="3800" b="1" dirty="0" smtClean="0">
                <a:latin typeface="Bahnschrift Condensed" pitchFamily="34" charset="0"/>
              </a:rPr>
              <a:t>, хороводных игр и использование их в режимных моментах</a:t>
            </a:r>
            <a:endParaRPr lang="ru-RU" i="1" dirty="0" smtClean="0">
              <a:latin typeface="Bahnschrift Condensed" pitchFamily="34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21088"/>
            <a:ext cx="2796521" cy="2095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Содержимое 4" descr="P102041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4221088"/>
            <a:ext cx="3384376" cy="2095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3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393" y="13479"/>
            <a:ext cx="8686800" cy="8382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>
                <a:effectLst/>
                <a:latin typeface="Bahnschrift Condensed" pitchFamily="34" charset="0"/>
              </a:rPr>
              <a:t>проект «Доброе слово»</a:t>
            </a:r>
            <a:endParaRPr lang="ru-RU" dirty="0">
              <a:effectLst/>
              <a:latin typeface="Bahnschrift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5"/>
            <a:ext cx="8686800" cy="309634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sz="3800" b="1" dirty="0" smtClean="0">
                <a:latin typeface="Bahnschrift Condensed" pitchFamily="34" charset="0"/>
              </a:rPr>
              <a:t>хороводные игры: </a:t>
            </a:r>
            <a:r>
              <a:rPr lang="ru-RU" i="1" dirty="0" smtClean="0">
                <a:latin typeface="Bahnschrift Condensed" pitchFamily="34" charset="0"/>
              </a:rPr>
              <a:t>«Каравай», «Ходит Ваня», «Угадай, чей голосок», «Кто у нас хороший?» народные игры «Кот Васька, «Зайка серенький сидит…», «По ровненькой дорожке»;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sz="3800" b="1" dirty="0" smtClean="0">
                <a:latin typeface="Bahnschrift Condensed" pitchFamily="34" charset="0"/>
              </a:rPr>
              <a:t>музыкальные </a:t>
            </a:r>
            <a:r>
              <a:rPr lang="ru-RU" sz="3800" b="1" dirty="0">
                <a:latin typeface="Bahnschrift Condensed" pitchFamily="34" charset="0"/>
              </a:rPr>
              <a:t>пальчиковые игры:</a:t>
            </a:r>
            <a:r>
              <a:rPr lang="ru-RU" b="1" dirty="0">
                <a:latin typeface="Bahnschrift Condensed" pitchFamily="34" charset="0"/>
              </a:rPr>
              <a:t> </a:t>
            </a:r>
            <a:r>
              <a:rPr lang="ru-RU" i="1" dirty="0">
                <a:latin typeface="Bahnschrift Condensed" pitchFamily="34" charset="0"/>
              </a:rPr>
              <a:t>«Жираф», «Сорока», </a:t>
            </a:r>
            <a:r>
              <a:rPr lang="ru-RU" i="1" dirty="0" smtClean="0">
                <a:latin typeface="Bahnschrift Condensed" pitchFamily="34" charset="0"/>
              </a:rPr>
              <a:t>«Поросята», </a:t>
            </a:r>
            <a:r>
              <a:rPr lang="ru-RU" i="1" dirty="0">
                <a:latin typeface="Bahnschrift Condensed" pitchFamily="34" charset="0"/>
              </a:rPr>
              <a:t>«Танец червячков»</a:t>
            </a:r>
          </a:p>
          <a:p>
            <a:pPr>
              <a:buFont typeface="Wingdings" pitchFamily="2" charset="2"/>
              <a:buChar char="Ø"/>
            </a:pPr>
            <a:r>
              <a:rPr lang="ru-RU" sz="3900" b="1" dirty="0" smtClean="0">
                <a:latin typeface="Bahnschrift Condensed" pitchFamily="34" charset="0"/>
              </a:rPr>
              <a:t>Колыбельные песни :</a:t>
            </a:r>
            <a:r>
              <a:rPr lang="ru-RU" dirty="0" smtClean="0">
                <a:latin typeface="Bahnschrift Condensed" pitchFamily="34" charset="0"/>
              </a:rPr>
              <a:t> </a:t>
            </a:r>
            <a:r>
              <a:rPr lang="ru-RU" i="1" dirty="0">
                <a:latin typeface="Bahnschrift Condensed" pitchFamily="34" charset="0"/>
              </a:rPr>
              <a:t>«Баю-баюшки-баю, не </a:t>
            </a:r>
            <a:r>
              <a:rPr lang="ru-RU" i="1" dirty="0" err="1">
                <a:latin typeface="Bahnschrift Condensed" pitchFamily="34" charset="0"/>
              </a:rPr>
              <a:t>ложися</a:t>
            </a:r>
            <a:r>
              <a:rPr lang="ru-RU" i="1" dirty="0">
                <a:latin typeface="Bahnschrift Condensed" pitchFamily="34" charset="0"/>
              </a:rPr>
              <a:t> на краю…», «Уж как сон ходил по лавке», «Ночь пришла, темноту привела…»</a:t>
            </a:r>
            <a:r>
              <a:rPr lang="ru-RU" dirty="0">
                <a:latin typeface="Bahnschrift Condensed" pitchFamily="34" charset="0"/>
              </a:rPr>
              <a:t>;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14680"/>
            <a:ext cx="3024337" cy="226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User\Desktop\Фото для доклада\IMG_20161011_120033_2CS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5612" y="4229914"/>
            <a:ext cx="2292776" cy="221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User\Desktop\Фото для доклада\P12206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242661"/>
            <a:ext cx="2947244" cy="221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5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538</Words>
  <Application>Microsoft Office PowerPoint</Application>
  <PresentationFormat>Экран (4:3)</PresentationFormat>
  <Paragraphs>76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Фестиваль профессионального мастерства педагогических работников дошкольных  образовательных организаций  «Педагогическая мозаика» </vt:lpstr>
      <vt:lpstr>Презентация PowerPoint</vt:lpstr>
      <vt:lpstr>Презентация PowerPoint</vt:lpstr>
      <vt:lpstr>Проекты</vt:lpstr>
      <vt:lpstr>Активное занятие «Имя моего ребенка»</vt:lpstr>
      <vt:lpstr>Презентация PowerPoint</vt:lpstr>
      <vt:lpstr>проект «Доброе слово»</vt:lpstr>
      <vt:lpstr>Проект «Доброе слово» </vt:lpstr>
      <vt:lpstr>проект «Доброе слово»</vt:lpstr>
      <vt:lpstr>      Проект «Доброе слово» </vt:lpstr>
      <vt:lpstr>Результаты реализации проекта</vt:lpstr>
      <vt:lpstr>Итоги проекта «Доброе слово»</vt:lpstr>
      <vt:lpstr>проект «Доброе слово»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работы по теме: «Организация совместной проектной деятельности в рамках реализации программы «Социокультурные истоки» - как средство построения эффективного взаимодействия с родителями (законными представителями)»</dc:title>
  <dc:creator>User</dc:creator>
  <cp:lastModifiedBy>User</cp:lastModifiedBy>
  <cp:revision>71</cp:revision>
  <dcterms:created xsi:type="dcterms:W3CDTF">2019-04-18T14:07:56Z</dcterms:created>
  <dcterms:modified xsi:type="dcterms:W3CDTF">2020-03-09T16:49:24Z</dcterms:modified>
</cp:coreProperties>
</file>