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9" r:id="rId3"/>
    <p:sldId id="278" r:id="rId4"/>
    <p:sldId id="279" r:id="rId5"/>
    <p:sldId id="268" r:id="rId6"/>
    <p:sldId id="280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0396118248376846E-2"/>
          <c:y val="3.4240676346818641E-2"/>
          <c:w val="0.93667990514343602"/>
          <c:h val="0.807760869401908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Читают детям ежедневно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20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1929824561403535E-2"/>
                  <c:y val="2.806033280880396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60%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До реализации проекта</c:v>
                </c:pt>
                <c:pt idx="1">
                  <c:v>После реализации проекта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60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Обсуждают прочитанное произведение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60%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До реализации проекта</c:v>
                </c:pt>
                <c:pt idx="1">
                  <c:v>После реализации проекта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0.1</c:v>
                </c:pt>
                <c:pt idx="1">
                  <c:v>60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Организуют театрализованные игры по любимым сказкам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0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20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До реализации проекта</c:v>
                </c:pt>
                <c:pt idx="1">
                  <c:v>После реализации проекта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Посещают с детьми библиотеку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10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40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До реализации проекта</c:v>
                </c:pt>
                <c:pt idx="1">
                  <c:v>После реализации проекта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10</c:v>
                </c:pt>
                <c:pt idx="1">
                  <c:v>40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Создают  библиотеку дома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20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50</a:t>
                    </a:r>
                    <a:r>
                      <a:rPr lang="ru-RU" smtClean="0"/>
                      <a:t>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До реализации проекта</c:v>
                </c:pt>
                <c:pt idx="1">
                  <c:v>После реализации проекта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20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387520"/>
        <c:axId val="41389056"/>
      </c:barChart>
      <c:catAx>
        <c:axId val="41387520"/>
        <c:scaling>
          <c:orientation val="minMax"/>
        </c:scaling>
        <c:delete val="0"/>
        <c:axPos val="b"/>
        <c:majorTickMark val="out"/>
        <c:minorTickMark val="none"/>
        <c:tickLblPos val="nextTo"/>
        <c:crossAx val="41389056"/>
        <c:crosses val="autoZero"/>
        <c:auto val="1"/>
        <c:lblAlgn val="ctr"/>
        <c:lblOffset val="100"/>
        <c:noMultiLvlLbl val="0"/>
      </c:catAx>
      <c:valAx>
        <c:axId val="413890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3875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688665561541648"/>
          <c:y val="8.0811867855247188E-2"/>
          <c:w val="0.3358034028641157"/>
          <c:h val="0.8403877451909671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0D773-5250-4179-9D52-A9691BBD7433}" type="datetimeFigureOut">
              <a:rPr lang="ru-RU" smtClean="0"/>
              <a:t>09.03.2020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FE630-EFE7-499E-B779-D40E80190C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153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FE630-EFE7-499E-B779-D40E80190CC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556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130" y="-36847"/>
            <a:ext cx="9193129" cy="6894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8300" y="32186"/>
            <a:ext cx="8524180" cy="10925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effectLst/>
                <a:latin typeface="Bahnschrift SemiBold Condensed" pitchFamily="34" charset="0"/>
              </a:rPr>
              <a:t>Фестиваль профессионального мастерства педагогических работников дошкольных </a:t>
            </a:r>
            <a:br>
              <a:rPr lang="ru-RU" sz="1800" dirty="0" smtClean="0">
                <a:effectLst/>
                <a:latin typeface="Bahnschrift SemiBold Condensed" pitchFamily="34" charset="0"/>
              </a:rPr>
            </a:br>
            <a:r>
              <a:rPr lang="ru-RU" sz="1800" dirty="0" smtClean="0">
                <a:effectLst/>
                <a:latin typeface="Bahnschrift SemiBold Condensed" pitchFamily="34" charset="0"/>
              </a:rPr>
              <a:t>образовательных организаций </a:t>
            </a:r>
            <a:br>
              <a:rPr lang="ru-RU" sz="1800" dirty="0" smtClean="0">
                <a:effectLst/>
                <a:latin typeface="Bahnschrift SemiBold Condensed" pitchFamily="34" charset="0"/>
              </a:rPr>
            </a:br>
            <a:r>
              <a:rPr lang="ru-RU" sz="1800" dirty="0" smtClean="0">
                <a:effectLst/>
                <a:latin typeface="Bahnschrift SemiBold Condensed" pitchFamily="34" charset="0"/>
              </a:rPr>
              <a:t>«Педагогическая мозаика»</a:t>
            </a:r>
            <a:br>
              <a:rPr lang="ru-RU" sz="1800" dirty="0" smtClean="0">
                <a:effectLst/>
                <a:latin typeface="Bahnschrift SemiBold Condensed" pitchFamily="34" charset="0"/>
              </a:rPr>
            </a:br>
            <a:endParaRPr lang="ru-RU" sz="1800" dirty="0">
              <a:solidFill>
                <a:srgbClr val="00B0F0"/>
              </a:solidFill>
              <a:effectLst/>
              <a:latin typeface="Bahnschrift SemiBold Condensed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581128"/>
            <a:ext cx="8458200" cy="1944216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solidFill>
                  <a:srgbClr val="002060"/>
                </a:solidFill>
                <a:latin typeface="Bahnschrift SemiBold Condensed" pitchFamily="34" charset="0"/>
              </a:rPr>
              <a:t>Воспитатель МБДОУ «Детский сад №1 «Рябинка» </a:t>
            </a:r>
          </a:p>
          <a:p>
            <a:pPr algn="r"/>
            <a:r>
              <a:rPr lang="ru-RU" sz="1800" b="1" dirty="0" smtClean="0">
                <a:solidFill>
                  <a:srgbClr val="002060"/>
                </a:solidFill>
                <a:latin typeface="Bahnschrift SemiBold Condensed" pitchFamily="34" charset="0"/>
              </a:rPr>
              <a:t>Дебирова </a:t>
            </a:r>
            <a:r>
              <a:rPr lang="ru-RU" sz="1800" b="1" dirty="0" err="1" smtClean="0">
                <a:solidFill>
                  <a:srgbClr val="002060"/>
                </a:solidFill>
                <a:latin typeface="Bahnschrift SemiBold Condensed" pitchFamily="34" charset="0"/>
              </a:rPr>
              <a:t>Минара</a:t>
            </a:r>
            <a:r>
              <a:rPr lang="ru-RU" sz="1800" b="1" dirty="0" smtClean="0">
                <a:solidFill>
                  <a:srgbClr val="002060"/>
                </a:solidFill>
                <a:latin typeface="Bahnschrift SemiBold Condensed" pitchFamily="34" charset="0"/>
              </a:rPr>
              <a:t> </a:t>
            </a:r>
            <a:r>
              <a:rPr lang="ru-RU" sz="1800" b="1" dirty="0" err="1" smtClean="0">
                <a:solidFill>
                  <a:srgbClr val="002060"/>
                </a:solidFill>
                <a:latin typeface="Bahnschrift SemiBold Condensed" pitchFamily="34" charset="0"/>
              </a:rPr>
              <a:t>Такабудиновна</a:t>
            </a:r>
            <a:endParaRPr lang="ru-RU" sz="1800" b="1" dirty="0" smtClean="0">
              <a:solidFill>
                <a:srgbClr val="002060"/>
              </a:solidFill>
              <a:latin typeface="Bahnschrift SemiBold Condensed" pitchFamily="34" charset="0"/>
            </a:endParaRPr>
          </a:p>
          <a:p>
            <a:pPr algn="r"/>
            <a:endParaRPr lang="ru-RU" dirty="0" smtClean="0">
              <a:solidFill>
                <a:srgbClr val="002060"/>
              </a:solidFill>
              <a:latin typeface="Bahnschrift SemiBold Condensed" pitchFamily="34" charset="0"/>
            </a:endParaRPr>
          </a:p>
          <a:p>
            <a:pPr algn="ctr"/>
            <a:r>
              <a:rPr lang="ru-RU" sz="1800" dirty="0" smtClean="0">
                <a:solidFill>
                  <a:srgbClr val="002060"/>
                </a:solidFill>
                <a:latin typeface="Bahnschrift SemiBold Condensed" pitchFamily="34" charset="0"/>
              </a:rPr>
              <a:t>г. Нефтеюганск, 2019</a:t>
            </a:r>
            <a:endParaRPr lang="ru-RU" sz="1800" dirty="0">
              <a:solidFill>
                <a:srgbClr val="002060"/>
              </a:solidFill>
              <a:latin typeface="Bahnschrift SemiBold Condensed" pitchFamily="34" charset="0"/>
            </a:endParaRPr>
          </a:p>
        </p:txBody>
      </p:sp>
      <p:sp>
        <p:nvSpPr>
          <p:cNvPr id="4" name="AutoShape 2" descr="https://www.pptgrounds.com/wp-content/uploads/2013/02/Curves-blue-abstract-ppt-slide-1000x75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68300" y="1916832"/>
            <a:ext cx="8629452" cy="2232248"/>
          </a:xfrm>
          <a:prstGeom prst="rect">
            <a:avLst/>
          </a:prstGeom>
        </p:spPr>
        <p:txBody>
          <a:bodyPr vert="horz" anchor="t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 smtClean="0">
                <a:solidFill>
                  <a:srgbClr val="002060"/>
                </a:solidFill>
                <a:effectLst/>
                <a:latin typeface="Bahnschrift SemiBold Condensed" pitchFamily="34" charset="0"/>
              </a:rPr>
              <a:t>«Организация совместной проектной деятельности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/>
                <a:latin typeface="Bahnschrift SemiBold Condensed" pitchFamily="34" charset="0"/>
              </a:rPr>
              <a:t>в рамках реализации программы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/>
                <a:latin typeface="Bahnschrift SemiBold Condensed" pitchFamily="34" charset="0"/>
              </a:rPr>
              <a:t>«Социокультурные истоки» - как средство построения эффективного взаимодействия с родителями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effectLst/>
                <a:latin typeface="Bahnschrift SemiBold Condensed" pitchFamily="34" charset="0"/>
              </a:rPr>
              <a:t>(законными представителями)» </a:t>
            </a:r>
            <a:endParaRPr lang="ru-RU" sz="2400" dirty="0">
              <a:solidFill>
                <a:srgbClr val="002060"/>
              </a:solidFill>
              <a:effectLst/>
              <a:latin typeface="Bahnschrift SemiBold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18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4415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838200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 smtClean="0">
                <a:effectLst/>
                <a:latin typeface="Bahnschrift Condensed" pitchFamily="34" charset="0"/>
              </a:rPr>
              <a:t>Проект «Добрая книга»</a:t>
            </a:r>
            <a:endParaRPr lang="ru-RU" dirty="0">
              <a:effectLst/>
              <a:latin typeface="Bahnschrift Condense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686800" cy="5733256"/>
          </a:xfrm>
        </p:spPr>
        <p:txBody>
          <a:bodyPr>
            <a:normAutofit lnSpcReduction="10000"/>
          </a:bodyPr>
          <a:lstStyle/>
          <a:p>
            <a:pPr marL="0" lvl="0" indent="0">
              <a:buClr>
                <a:srgbClr val="F0A22E"/>
              </a:buClr>
              <a:buNone/>
            </a:pPr>
            <a:r>
              <a:rPr lang="ru-RU" b="1" u="sng" dirty="0" smtClean="0">
                <a:latin typeface="Bahnschrift Condensed" pitchFamily="34" charset="0"/>
              </a:rPr>
              <a:t>Цель: </a:t>
            </a:r>
          </a:p>
          <a:p>
            <a:pPr lvl="0">
              <a:buClr>
                <a:srgbClr val="F0A22E"/>
              </a:buClr>
              <a:buFont typeface="Courier New" pitchFamily="49" charset="0"/>
              <a:buChar char="o"/>
            </a:pPr>
            <a:r>
              <a:rPr lang="ru-RU" sz="2200" dirty="0" smtClean="0">
                <a:solidFill>
                  <a:srgbClr val="4E3B30"/>
                </a:solidFill>
                <a:latin typeface="Bahnschrift Condensed" pitchFamily="34" charset="0"/>
              </a:rPr>
              <a:t>объединение  </a:t>
            </a:r>
            <a:r>
              <a:rPr lang="ru-RU" sz="2200" dirty="0">
                <a:solidFill>
                  <a:srgbClr val="4E3B30"/>
                </a:solidFill>
                <a:latin typeface="Bahnschrift Condensed" pitchFamily="34" charset="0"/>
              </a:rPr>
              <a:t>усилий детского сада и семьи в духовно–нравственном развитии воспитанников</a:t>
            </a:r>
            <a:r>
              <a:rPr lang="ru-RU" sz="2200" dirty="0" smtClean="0">
                <a:solidFill>
                  <a:srgbClr val="4E3B30"/>
                </a:solidFill>
                <a:latin typeface="Bahnschrift Condensed" pitchFamily="34" charset="0"/>
              </a:rPr>
              <a:t>.</a:t>
            </a:r>
          </a:p>
          <a:p>
            <a:pPr lvl="0">
              <a:buClr>
                <a:srgbClr val="F0A22E"/>
              </a:buClr>
              <a:buFont typeface="Courier New" pitchFamily="49" charset="0"/>
              <a:buChar char="o"/>
            </a:pPr>
            <a:r>
              <a:rPr lang="ru-RU" sz="2200" dirty="0">
                <a:solidFill>
                  <a:srgbClr val="4E3B30"/>
                </a:solidFill>
                <a:latin typeface="Bahnschrift Condensed" pitchFamily="34" charset="0"/>
              </a:rPr>
              <a:t>создание единого контекста воспитания и развития на основе общности целей, содержания и педагогических  технологий</a:t>
            </a:r>
            <a:r>
              <a:rPr lang="ru-RU" sz="2200" dirty="0" smtClean="0">
                <a:solidFill>
                  <a:srgbClr val="4E3B30"/>
                </a:solidFill>
                <a:latin typeface="Bahnschrift Condensed" pitchFamily="34" charset="0"/>
              </a:rPr>
              <a:t>.</a:t>
            </a:r>
            <a:endParaRPr lang="ru-RU" sz="2200" dirty="0">
              <a:solidFill>
                <a:srgbClr val="4E3B30"/>
              </a:solidFill>
              <a:latin typeface="Bahnschrift Condensed" pitchFamily="34" charset="0"/>
            </a:endParaRPr>
          </a:p>
          <a:p>
            <a:pPr marL="0" indent="0">
              <a:buNone/>
            </a:pPr>
            <a:r>
              <a:rPr lang="ru-RU" sz="2200" b="1" u="sng" dirty="0" smtClean="0">
                <a:latin typeface="Bahnschrift Condensed" pitchFamily="34" charset="0"/>
              </a:rPr>
              <a:t>Задачи:</a:t>
            </a:r>
          </a:p>
          <a:p>
            <a:pPr indent="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ru-RU" sz="2200" dirty="0" smtClean="0">
                <a:latin typeface="Bahnschrift Condensed" pitchFamily="34" charset="0"/>
              </a:rPr>
              <a:t>формировать у детей и родителей представление о роли книги в жизни человека;</a:t>
            </a:r>
          </a:p>
          <a:p>
            <a:pPr indent="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ru-RU" sz="2200" dirty="0" smtClean="0">
                <a:latin typeface="Bahnschrift Condensed" pitchFamily="34" charset="0"/>
              </a:rPr>
              <a:t>обогащать детско-родительские отношения в совместной деятельности;</a:t>
            </a:r>
          </a:p>
          <a:p>
            <a:pPr indent="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ru-RU" sz="2200" dirty="0" smtClean="0">
                <a:latin typeface="Bahnschrift Condensed" pitchFamily="34" charset="0"/>
              </a:rPr>
              <a:t>способствовать формированию интереса и любви к книге через чтение и обсуждение художественных произведений.</a:t>
            </a:r>
          </a:p>
          <a:p>
            <a:pPr indent="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ru-RU" sz="2200" dirty="0" smtClean="0">
                <a:latin typeface="Bahnschrift Condensed" pitchFamily="34" charset="0"/>
              </a:rPr>
              <a:t>Ожидаемый результат: </a:t>
            </a:r>
          </a:p>
        </p:txBody>
      </p:sp>
    </p:spTree>
    <p:extLst>
      <p:ext uri="{BB962C8B-B14F-4D97-AF65-F5344CB8AC3E}">
        <p14:creationId xmlns:p14="http://schemas.microsoft.com/office/powerpoint/2010/main" val="290965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0638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393" y="116632"/>
            <a:ext cx="8686800" cy="838200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 smtClean="0">
                <a:effectLst/>
                <a:latin typeface="Bahnschrift Condensed" pitchFamily="34" charset="0"/>
              </a:rPr>
              <a:t>Проект «Добрая книга»</a:t>
            </a:r>
            <a:endParaRPr lang="ru-RU" dirty="0">
              <a:effectLst/>
              <a:latin typeface="Bahnschrift Condense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9"/>
            <a:ext cx="8686800" cy="532859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u="sng" dirty="0" smtClean="0">
                <a:latin typeface="Bahnschrift Condensed" pitchFamily="34" charset="0"/>
              </a:rPr>
              <a:t>Родителям предложены:</a:t>
            </a:r>
          </a:p>
          <a:p>
            <a:pPr indent="342900">
              <a:spcAft>
                <a:spcPts val="600"/>
              </a:spcAft>
              <a:buFont typeface="Wingdings" pitchFamily="2" charset="2"/>
              <a:buChar char="Ø"/>
            </a:pPr>
            <a:r>
              <a:rPr lang="ru-RU" b="1" dirty="0" smtClean="0">
                <a:latin typeface="Bahnschrift Condensed" pitchFamily="34" charset="0"/>
              </a:rPr>
              <a:t>Консультации для родителей:</a:t>
            </a:r>
            <a:r>
              <a:rPr lang="ru-RU" dirty="0" smtClean="0">
                <a:latin typeface="Bahnschrift Condensed" pitchFamily="34" charset="0"/>
              </a:rPr>
              <a:t> </a:t>
            </a:r>
            <a:r>
              <a:rPr lang="ru-RU" sz="2600" dirty="0">
                <a:latin typeface="Bahnschrift Condensed" pitchFamily="34" charset="0"/>
              </a:rPr>
              <a:t>«Как выбрать сказку для самых маленьких?», «Ребёнок и книга</a:t>
            </a:r>
            <a:r>
              <a:rPr lang="ru-RU" sz="2600" dirty="0" smtClean="0">
                <a:latin typeface="Bahnschrift Condensed" pitchFamily="34" charset="0"/>
              </a:rPr>
              <a:t>»</a:t>
            </a:r>
          </a:p>
          <a:p>
            <a:pPr indent="342900">
              <a:spcAft>
                <a:spcPts val="600"/>
              </a:spcAft>
              <a:buFont typeface="Wingdings" pitchFamily="2" charset="2"/>
              <a:buChar char="Ø"/>
            </a:pPr>
            <a:r>
              <a:rPr lang="ru-RU" b="1" dirty="0">
                <a:latin typeface="Bahnschrift Condensed" pitchFamily="34" charset="0"/>
              </a:rPr>
              <a:t>картотеки</a:t>
            </a:r>
            <a:r>
              <a:rPr lang="ru-RU" dirty="0">
                <a:latin typeface="Bahnschrift Condensed" pitchFamily="34" charset="0"/>
              </a:rPr>
              <a:t> </a:t>
            </a:r>
            <a:r>
              <a:rPr lang="ru-RU" sz="2600" dirty="0">
                <a:latin typeface="Bahnschrift Condensed" pitchFamily="34" charset="0"/>
              </a:rPr>
              <a:t>сказок, рассказов, </a:t>
            </a:r>
            <a:r>
              <a:rPr lang="ru-RU" sz="2600" dirty="0" smtClean="0">
                <a:latin typeface="Bahnschrift Condensed" pitchFamily="34" charset="0"/>
              </a:rPr>
              <a:t>стихов для чтения детям 3-4 лет ;</a:t>
            </a:r>
          </a:p>
          <a:p>
            <a:pPr indent="342900">
              <a:spcAft>
                <a:spcPts val="600"/>
              </a:spcAft>
              <a:buFont typeface="Wingdings" pitchFamily="2" charset="2"/>
              <a:buChar char="Ø"/>
            </a:pPr>
            <a:r>
              <a:rPr lang="ru-RU" b="1" dirty="0" smtClean="0">
                <a:latin typeface="Bahnschrift Condensed" pitchFamily="34" charset="0"/>
              </a:rPr>
              <a:t>аудиозаписи </a:t>
            </a:r>
            <a:r>
              <a:rPr lang="ru-RU" sz="2600" dirty="0" smtClean="0">
                <a:latin typeface="Bahnschrift Condensed" pitchFamily="34" charset="0"/>
              </a:rPr>
              <a:t>сказок «Глупый мышонок», «Муха-цокотуха», «</a:t>
            </a:r>
            <a:r>
              <a:rPr lang="ru-RU" sz="2600" dirty="0" err="1" smtClean="0">
                <a:latin typeface="Bahnschrift Condensed" pitchFamily="34" charset="0"/>
              </a:rPr>
              <a:t>Мойдодыр</a:t>
            </a:r>
            <a:r>
              <a:rPr lang="ru-RU" sz="2600" dirty="0" smtClean="0">
                <a:latin typeface="Bahnschrift Condensed" pitchFamily="34" charset="0"/>
              </a:rPr>
              <a:t>», «Теремок», «Семеро козлят».</a:t>
            </a:r>
          </a:p>
          <a:p>
            <a:pPr indent="342900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600" dirty="0" smtClean="0">
                <a:latin typeface="Bahnschrift Condensed" pitchFamily="34" charset="0"/>
              </a:rPr>
              <a:t>Памятки «Организации экскурсии </a:t>
            </a:r>
            <a:r>
              <a:rPr lang="ru-RU" sz="2600" dirty="0">
                <a:solidFill>
                  <a:srgbClr val="4E3B30"/>
                </a:solidFill>
                <a:latin typeface="Bahnschrift Condensed" pitchFamily="34" charset="0"/>
              </a:rPr>
              <a:t>с детьми </a:t>
            </a:r>
            <a:r>
              <a:rPr lang="ru-RU" sz="2600" dirty="0" smtClean="0">
                <a:latin typeface="Bahnschrift Condensed" pitchFamily="34" charset="0"/>
              </a:rPr>
              <a:t>в библиотеку»</a:t>
            </a:r>
          </a:p>
          <a:p>
            <a:pPr indent="342900">
              <a:spcAft>
                <a:spcPts val="600"/>
              </a:spcAft>
              <a:buFont typeface="Wingdings" pitchFamily="2" charset="2"/>
              <a:buChar char="Ø"/>
            </a:pPr>
            <a:r>
              <a:rPr lang="ru-RU" dirty="0" smtClean="0">
                <a:latin typeface="Bahnschrift Condensed" pitchFamily="34" charset="0"/>
              </a:rPr>
              <a:t> </a:t>
            </a:r>
            <a:r>
              <a:rPr lang="ru-RU" b="1" dirty="0" smtClean="0">
                <a:latin typeface="Bahnschrift Condensed" pitchFamily="34" charset="0"/>
              </a:rPr>
              <a:t>газета</a:t>
            </a:r>
            <a:r>
              <a:rPr lang="ru-RU" dirty="0" smtClean="0">
                <a:latin typeface="Bahnschrift Condensed" pitchFamily="34" charset="0"/>
              </a:rPr>
              <a:t> </a:t>
            </a:r>
            <a:r>
              <a:rPr lang="ru-RU" sz="2600" dirty="0" smtClean="0">
                <a:latin typeface="Bahnschrift Condensed" pitchFamily="34" charset="0"/>
              </a:rPr>
              <a:t>«Библиотека – дом книг»</a:t>
            </a:r>
          </a:p>
          <a:p>
            <a:pPr indent="342900">
              <a:spcAft>
                <a:spcPts val="600"/>
              </a:spcAft>
              <a:buFont typeface="Wingdings" pitchFamily="2" charset="2"/>
              <a:buChar char="Ø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560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0638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41248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  <a:latin typeface="Bahnschrift SemiBold Condensed" pitchFamily="34" charset="0"/>
              </a:rPr>
              <a:t>Активное занятие с родителями </a:t>
            </a:r>
            <a:br>
              <a:rPr lang="ru-RU" dirty="0">
                <a:effectLst/>
                <a:latin typeface="Bahnschrift SemiBold Condensed" pitchFamily="34" charset="0"/>
              </a:rPr>
            </a:br>
            <a:r>
              <a:rPr lang="ru-RU" dirty="0">
                <a:effectLst/>
                <a:latin typeface="Bahnschrift SemiBold Condensed" pitchFamily="34" charset="0"/>
              </a:rPr>
              <a:t>«Добрая книга»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371409"/>
            <a:ext cx="4608512" cy="3195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11560" y="1052736"/>
            <a:ext cx="79928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>
                <a:solidFill>
                  <a:srgbClr val="4E3B30"/>
                </a:solidFill>
                <a:latin typeface="Bahnschrift Condensed" pitchFamily="34" charset="0"/>
              </a:rPr>
              <a:t>«Книга позволяет показать ребенку связь Слова и Образа. Образы-иллюстрации, представленные в ней, делают слово зримым. Слушая чтение, ребенок начинает ощущать силу слова. Книга, как яркое проявление связи Слова и Образа, рождает в ребенке добрые чувства»</a:t>
            </a:r>
          </a:p>
        </p:txBody>
      </p:sp>
    </p:spTree>
    <p:extLst>
      <p:ext uri="{BB962C8B-B14F-4D97-AF65-F5344CB8AC3E}">
        <p14:creationId xmlns:p14="http://schemas.microsoft.com/office/powerpoint/2010/main" val="134440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863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8382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  <a:latin typeface="Bahnschrift Condensed" pitchFamily="34" charset="0"/>
              </a:rPr>
              <a:t>Активное занятие с родителями </a:t>
            </a:r>
            <a:br>
              <a:rPr lang="ru-RU" dirty="0" smtClean="0">
                <a:effectLst/>
                <a:latin typeface="Bahnschrift Condensed" pitchFamily="34" charset="0"/>
              </a:rPr>
            </a:br>
            <a:r>
              <a:rPr lang="ru-RU" dirty="0" smtClean="0">
                <a:effectLst/>
                <a:latin typeface="Bahnschrift Condensed" pitchFamily="34" charset="0"/>
              </a:rPr>
              <a:t>«Добрая книга»</a:t>
            </a:r>
            <a:endParaRPr lang="ru-RU" dirty="0">
              <a:effectLst/>
              <a:latin typeface="Bahnschrift Condense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6"/>
            <a:ext cx="8686800" cy="37444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u="sng" dirty="0" smtClean="0">
                <a:latin typeface="Bahnschrift Condensed" pitchFamily="34" charset="0"/>
              </a:rPr>
              <a:t>Задачи:</a:t>
            </a:r>
          </a:p>
          <a:p>
            <a:pPr indent="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ru-RU" dirty="0" smtClean="0">
                <a:latin typeface="Bahnschrift Condensed" pitchFamily="34" charset="0"/>
              </a:rPr>
              <a:t>помочь родителям </a:t>
            </a:r>
            <a:r>
              <a:rPr lang="ru-RU" dirty="0">
                <a:latin typeface="Bahnschrift Condensed" pitchFamily="34" charset="0"/>
              </a:rPr>
              <a:t>в освоении содержания </a:t>
            </a:r>
            <a:r>
              <a:rPr lang="ru-RU" dirty="0" smtClean="0">
                <a:latin typeface="Bahnschrift Condensed" pitchFamily="34" charset="0"/>
              </a:rPr>
              <a:t>категории «Добрая книга»;</a:t>
            </a:r>
          </a:p>
          <a:p>
            <a:pPr indent="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q"/>
            </a:pPr>
            <a:r>
              <a:rPr lang="ru-RU" dirty="0" smtClean="0">
                <a:latin typeface="Bahnschrift Condensed" pitchFamily="34" charset="0"/>
              </a:rPr>
              <a:t>помочь родителям  осознать важную роль книги в жизни ребенка.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914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863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4267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8078" y="353422"/>
            <a:ext cx="3363293" cy="2523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1196" y="3530724"/>
            <a:ext cx="3611893" cy="270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217713"/>
            <a:ext cx="4481944" cy="249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366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0638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effectLst/>
                <a:latin typeface="Bahnschrift SemiBold Condensed" pitchFamily="34" charset="0"/>
              </a:rPr>
              <a:t>Проект «Добрая книга»</a:t>
            </a:r>
            <a:endParaRPr lang="ru-RU" dirty="0">
              <a:effectLst/>
              <a:latin typeface="Bahnschrift SemiBold Condensed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3"/>
            <a:ext cx="8686800" cy="30243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u="sng" dirty="0" smtClean="0">
                <a:latin typeface="Bahnschrift SemiBold Condensed" pitchFamily="34" charset="0"/>
              </a:rPr>
              <a:t>В работе с родителями:</a:t>
            </a:r>
          </a:p>
          <a:p>
            <a:pPr indent="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u-RU" dirty="0" smtClean="0">
                <a:latin typeface="Bahnschrift SemiBold Condensed" pitchFamily="34" charset="0"/>
              </a:rPr>
              <a:t>разучили </a:t>
            </a:r>
            <a:r>
              <a:rPr lang="ru-RU" dirty="0">
                <a:latin typeface="Bahnschrift SemiBold Condensed" pitchFamily="34" charset="0"/>
              </a:rPr>
              <a:t>хороводную игру «На лугу», </a:t>
            </a:r>
            <a:endParaRPr lang="ru-RU" dirty="0" smtClean="0">
              <a:latin typeface="Bahnschrift SemiBold Condensed" pitchFamily="34" charset="0"/>
            </a:endParaRPr>
          </a:p>
          <a:p>
            <a:pPr indent="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u-RU" dirty="0" smtClean="0">
                <a:latin typeface="Bahnschrift SemiBold Condensed" pitchFamily="34" charset="0"/>
              </a:rPr>
              <a:t>создали </a:t>
            </a:r>
            <a:r>
              <a:rPr lang="ru-RU" dirty="0">
                <a:latin typeface="Bahnschrift SemiBold Condensed" pitchFamily="34" charset="0"/>
              </a:rPr>
              <a:t>с детьми страниц для альбома «Моя добрая сказка», </a:t>
            </a:r>
            <a:r>
              <a:rPr lang="ru-RU" dirty="0" smtClean="0">
                <a:latin typeface="Bahnschrift SemiBold Condensed" pitchFamily="34" charset="0"/>
              </a:rPr>
              <a:t>книжки-малышки, </a:t>
            </a:r>
          </a:p>
          <a:p>
            <a:pPr indent="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u-RU" dirty="0" smtClean="0">
                <a:latin typeface="Bahnschrift SemiBold Condensed" pitchFamily="34" charset="0"/>
              </a:rPr>
              <a:t>организовали выставку </a:t>
            </a:r>
            <a:r>
              <a:rPr lang="ru-RU" dirty="0">
                <a:latin typeface="Bahnschrift SemiBold Condensed" pitchFamily="34" charset="0"/>
              </a:rPr>
              <a:t>«Книги наших мам – современные книги», </a:t>
            </a:r>
            <a:endParaRPr lang="ru-RU" dirty="0" smtClean="0">
              <a:latin typeface="Bahnschrift SemiBold Condensed" pitchFamily="34" charset="0"/>
            </a:endParaRPr>
          </a:p>
          <a:p>
            <a:pPr indent="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u-RU" dirty="0" smtClean="0">
                <a:latin typeface="Bahnschrift SemiBold Condensed" pitchFamily="34" charset="0"/>
              </a:rPr>
              <a:t>организовали выставку </a:t>
            </a:r>
            <a:r>
              <a:rPr lang="ru-RU" dirty="0">
                <a:latin typeface="Bahnschrift SemiBold Condensed" pitchFamily="34" charset="0"/>
              </a:rPr>
              <a:t>рисунков «Моя любимая сказка</a:t>
            </a:r>
            <a:r>
              <a:rPr lang="ru-RU" dirty="0" smtClean="0">
                <a:latin typeface="Bahnschrift SemiBold Condensed" pitchFamily="34" charset="0"/>
              </a:rPr>
              <a:t>»</a:t>
            </a:r>
          </a:p>
        </p:txBody>
      </p:sp>
      <p:pic>
        <p:nvPicPr>
          <p:cNvPr id="4" name="Picture 6" descr="C:\Минара\Desktop\РАБОТА\МИНАРА\фото мл гр. 15-16г\P10202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8104" y="4221088"/>
            <a:ext cx="3191263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Picture 2" descr="C:\Users\User\Downloads\P12304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210879"/>
            <a:ext cx="2860685" cy="214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C:\Users\User\Desktop\Фото для доклада\IMG-20160927-WA000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7864" y="4226281"/>
            <a:ext cx="2029257" cy="214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14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3" y="-20638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19" y="188640"/>
            <a:ext cx="8686800" cy="838200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 smtClean="0">
                <a:effectLst/>
                <a:latin typeface="Bahnschrift Condensed" pitchFamily="34" charset="0"/>
              </a:rPr>
              <a:t>Проект «Добрая книга»</a:t>
            </a:r>
            <a:endParaRPr lang="ru-RU" dirty="0">
              <a:effectLst/>
              <a:latin typeface="Bahnschrift Condensed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649" y="1066908"/>
            <a:ext cx="3696359" cy="2571157"/>
          </a:xfrm>
          <a:prstGeom prst="rect">
            <a:avLst/>
          </a:prstGeom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77880" y="3740363"/>
            <a:ext cx="2240711" cy="3083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 descr="C:\Users\User\Downloads\P12303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3" y="1055231"/>
            <a:ext cx="3701346" cy="257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C:\Users\User\Downloads\DSCF3096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5660" y="3861048"/>
            <a:ext cx="3888432" cy="2926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78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199"/>
            <a:ext cx="9193213" cy="690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5044" y="188640"/>
            <a:ext cx="8839200" cy="10275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Результаты реализации проекта «Добрая Книга»</a:t>
            </a:r>
            <a:endParaRPr lang="ru-RU" dirty="0"/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5112876"/>
              </p:ext>
            </p:extLst>
          </p:nvPr>
        </p:nvGraphicFramePr>
        <p:xfrm>
          <a:off x="304800" y="1554162"/>
          <a:ext cx="8686800" cy="5318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433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773</TotalTime>
  <Words>349</Words>
  <Application>Microsoft Office PowerPoint</Application>
  <PresentationFormat>Экран (4:3)</PresentationFormat>
  <Paragraphs>51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Фестиваль профессионального мастерства педагогических работников дошкольных  образовательных организаций  «Педагогическая мозаика» </vt:lpstr>
      <vt:lpstr>Проект «Добрая книга»</vt:lpstr>
      <vt:lpstr>Проект «Добрая книга»</vt:lpstr>
      <vt:lpstr>Активное занятие с родителями  «Добрая книга»</vt:lpstr>
      <vt:lpstr>Активное занятие с родителями  «Добрая книга»</vt:lpstr>
      <vt:lpstr>Презентация PowerPoint</vt:lpstr>
      <vt:lpstr>Проект «Добрая книга»</vt:lpstr>
      <vt:lpstr>Проект «Добрая книга»</vt:lpstr>
      <vt:lpstr>Результаты реализации проекта «Добрая Книга»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работы по теме: «Организация совместной проектной деятельности в рамках реализации программы «Социокультурные истоки» - как средство построения эффективного взаимодействия с родителями (законными представителями)»</dc:title>
  <dc:creator>User</dc:creator>
  <cp:lastModifiedBy>User</cp:lastModifiedBy>
  <cp:revision>66</cp:revision>
  <dcterms:created xsi:type="dcterms:W3CDTF">2019-04-18T14:07:56Z</dcterms:created>
  <dcterms:modified xsi:type="dcterms:W3CDTF">2020-03-09T17:05:06Z</dcterms:modified>
</cp:coreProperties>
</file>