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3" r:id="rId2"/>
    <p:sldId id="286" r:id="rId3"/>
    <p:sldId id="263" r:id="rId4"/>
    <p:sldId id="260" r:id="rId5"/>
    <p:sldId id="261" r:id="rId6"/>
    <p:sldId id="262" r:id="rId7"/>
    <p:sldId id="284" r:id="rId8"/>
    <p:sldId id="265" r:id="rId9"/>
    <p:sldId id="264" r:id="rId10"/>
    <p:sldId id="268" r:id="rId11"/>
    <p:sldId id="267" r:id="rId12"/>
    <p:sldId id="269" r:id="rId13"/>
    <p:sldId id="275" r:id="rId14"/>
    <p:sldId id="279" r:id="rId15"/>
    <p:sldId id="278" r:id="rId16"/>
    <p:sldId id="282" r:id="rId17"/>
    <p:sldId id="283" r:id="rId18"/>
    <p:sldId id="270" r:id="rId19"/>
    <p:sldId id="272" r:id="rId20"/>
    <p:sldId id="280" r:id="rId21"/>
    <p:sldId id="281" r:id="rId22"/>
    <p:sldId id="273" r:id="rId23"/>
    <p:sldId id="271" r:id="rId24"/>
    <p:sldId id="274" r:id="rId25"/>
    <p:sldId id="276" r:id="rId26"/>
    <p:sldId id="257" r:id="rId27"/>
    <p:sldId id="287" r:id="rId28"/>
    <p:sldId id="288" r:id="rId29"/>
    <p:sldId id="289" r:id="rId30"/>
    <p:sldId id="290" r:id="rId31"/>
    <p:sldId id="291" r:id="rId32"/>
    <p:sldId id="292" r:id="rId33"/>
    <p:sldId id="258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41"/>
    <a:srgbClr val="232331"/>
    <a:srgbClr val="36364C"/>
    <a:srgbClr val="2D2D3F"/>
    <a:srgbClr val="282838"/>
    <a:srgbClr val="1D1D29"/>
    <a:srgbClr val="161620"/>
    <a:srgbClr val="666699"/>
    <a:srgbClr val="000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19" autoAdjust="0"/>
  </p:normalViewPr>
  <p:slideViewPr>
    <p:cSldViewPr snapToGrid="0">
      <p:cViewPr varScale="1">
        <p:scale>
          <a:sx n="68" d="100"/>
          <a:sy n="68" d="100"/>
        </p:scale>
        <p:origin x="79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3384E1-6323-4F41-95F5-22C41A6D051D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80FEBC-9DE9-4375-AB89-62EC3D6F5C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214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Методические рекомендации 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 по теме «Традиционный газетный дизайн и вёрстка информационно-познавательной газеты для родителей ДОО».</a:t>
            </a: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 Данные методические рекомендации 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 </a:t>
            </a: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endParaRPr lang="ru-RU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58432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Общие рекомендации студентам по выполнению внеаудиторных самостоятельных работ: </a:t>
            </a:r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выслушайте или прочитайте тему, цели и задачи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прослушайте рекомендации преподавателя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со списком литературы и источников по заданной теме самостоятельной работы;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продумайте ход выполнения работы, составьте план, если это необходимо;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не отвлекайтесь во время выполнения задания на посторонние, не относящиеся к работе, дела;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при выполнении самостоятельного практического задания соблюдайте правила техники безопасности и охраны труда;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сдайте готовую работу преподавателю для проверки точно в указанный преподавателем срок;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и оценке полученных результатов самостоятельной работы (общегрупповом или в микрогруппах);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49580" marR="34925" algn="just">
              <a:lnSpc>
                <a:spcPct val="112000"/>
              </a:lnSpc>
              <a:spcAft>
                <a:spcPts val="65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участвуйте в обсуждении полученных результатов работы.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endParaRPr lang="ru-RU" sz="1200" b="1" i="1" dirty="0" smtClean="0">
              <a:solidFill>
                <a:srgbClr val="000A1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38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Плотная верстка (слева) и верстка с белым пространством (справа)</a:t>
            </a:r>
            <a:endParaRPr lang="ru-RU" sz="1100" i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5271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Неправильное (слева) и правильное (справа) размещение иллюстраций в колонках текста</a:t>
            </a:r>
            <a:endParaRPr lang="ru-RU" sz="1200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662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12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Схема неправильного (слева) и правильного (справа) продолжения текста при разрыве колонки иллюстрацией или врезкой </a:t>
            </a:r>
            <a:endParaRPr lang="ru-RU" sz="1200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3346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 номера растет и по мере увеличения количества страниц при постоянном формате газеты. Например, в газете, выходящей на двух полосах форматом A3, подавляющее большинство заметок невелико по размерам (иначе в номере трудно осветить разнообразные темы, интересующие читателей) — здесь достаточно поместить одну две крупные статьи по 150­200 строк. Однако в четырехполосной газете того же формата можно напечатать уже четыре пять объемных статей. От количества страниц зависит не только общий объем публикаций, но и их размещение в номере. В частности, в четырехстраничной газете основные разделы будут размещаться не так, как в двухстраничной.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Кроме того, количество страниц газеты обусловливает особенности ее иллюстрирования — число иллюстраций, их размеры и характер. Так, в малоформатной и малостраничной газете помещают минимальное число иллюстраций, поскольку основная площадь отводится для текстов, здесь редко применяют сложные виды иллюстраций (это, конечно, не касается рекламных материалов).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Количество страниц и полос в номере газеты во многом зависит от ее типа и формата. Большинство газет, выходящих в форматах А2 и A3, имеет от четырех до восьми полос, а не ежедневные газеты обычно издаются на большем количестве полос.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49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Колонтитул обычно набирают шрифтом 8­10 пт прямого полужирного начертания. Такой колонтитул хорошо виден на странице.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Часто пользуются еще одним вариантом оформления колонтитула — боковиком, когда этом колонтитул устанавливают не на весь формат полосы, а лишь на ее часть. В боковике указывают название газеты и номер страницы, который полезно выделить цифрой крупного кегля, причем иногда к этому добавляют дату выхода. Такой колонтитул компактен и достаточно ярок.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Порой колонтитул переносят вниз и устанавливают нижней строкой на весь формат полосы или боковиком. Нижний колонтитул достаточно хорошо заметен на странице и меньше отвлекает внимание читателя.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развороте, сверстанном без средника, не рекомендуется ставить колонтитулы, поскольку такой разворот представляет собой одну сплошную страницу.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078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Критерии оценки результатов</a:t>
            </a:r>
            <a:r>
              <a:rPr lang="ru-RU" sz="12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самостоятельной работы студентов</a:t>
            </a: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200" b="1" i="1" dirty="0" smtClean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marR="170180" lvl="2" indent="-457200" algn="just" fontAlgn="base">
              <a:lnSpc>
                <a:spcPct val="112000"/>
              </a:lnSpc>
              <a:spcAft>
                <a:spcPts val="195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освоения студентом учебного материала;  </a:t>
            </a:r>
          </a:p>
          <a:p>
            <a:pPr marL="1371600" marR="170180" lvl="2" indent="-457200" algn="just" fontAlgn="base">
              <a:lnSpc>
                <a:spcPct val="112000"/>
              </a:lnSpc>
              <a:spcAft>
                <a:spcPts val="235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умение 	студента 	использовать теоретические знания при выполнении практических задач;  </a:t>
            </a:r>
          </a:p>
          <a:p>
            <a:pPr marL="1371600" marR="170180" lvl="2" indent="-457200" algn="just" fontAlgn="base">
              <a:lnSpc>
                <a:spcPct val="112000"/>
              </a:lnSpc>
              <a:spcAft>
                <a:spcPts val="20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сформированность общеучебных умений;  </a:t>
            </a:r>
          </a:p>
          <a:p>
            <a:pPr marL="1371600" marR="170180" lvl="2" indent="-457200" algn="just" fontAlgn="base">
              <a:lnSpc>
                <a:spcPct val="112000"/>
              </a:lnSpc>
              <a:spcAft>
                <a:spcPts val="19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обоснованность и чёткость изложения ответа;  </a:t>
            </a:r>
          </a:p>
          <a:p>
            <a:pPr marL="1371600" marR="170180" lvl="2" indent="-457200" algn="just" fontAlgn="base">
              <a:lnSpc>
                <a:spcPct val="112000"/>
              </a:lnSpc>
              <a:spcAft>
                <a:spcPts val="5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терминологией и грамотной устной/письменной речью.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234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     Основными задачами являются следующие: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овышение активности и ответственности семей воспитанников детского сада и привлечение их к сотрудничеству в вопросах развития детей;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беспечение информационно-просветительской поддержки выбора родителями направлений в развитии и воспитании посредством выработки компетентной педагогической позиции по отношению к собственному ребенку;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одействие созданию условий для развития способностей ребенка в различных видах образовательной деятельности, обеспечивая непрерывность подготовки к следующему образовательному этапу (школьное обучение);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-повышение уровня компетентности родителей (взаимодействие с ними при подборке содержания материалов для газеты).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363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 газеты </a:t>
            </a:r>
            <a:r>
              <a:rPr lang="ru-RU" sz="12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дело не простое, оно требует определенных журналистских умений. Важно отобрать такие факты, которые будут интересны многим родителям и полезны в деле воспитания детей; следует научиться преподносить факты о такой форме, чтобы информация легко понималась любым человеком; хорошо, если газета иллюстрируется рисунками, фотографиями, это делает ее яркой и привлекательной.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образом, можно утверждать, что родительская газета в современном виде стала прямым продолжением традиционных родительских уголков. Она является эффективной формой педагогического информирования родителей.</a:t>
            </a:r>
            <a:endParaRPr lang="ru-RU" sz="1200" i="1" dirty="0" smtClean="0">
              <a:solidFill>
                <a:srgbClr val="000A1E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i="1" dirty="0" smtClean="0">
              <a:solidFill>
                <a:srgbClr val="000A1E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654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Тематика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 для родителей младших групп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«Пойдем скоро в детский сад»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этой газете идет разговор о том, как подготовить ребенка к посещению детского сада, каким должен быть режим дома, когда удобнее всего привести малыша в группу, на какое время оставить. Здесь же полные сведения о воспитателях группы: имя, отчество, образование, награды, отзывы выпускников и их родителей о педагогах.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«Что такое адаптация?»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Разъясняется физиологический механизм привыкания ребенка к новым условиям. Помещаются заметки воспитателей о первых успехах малышей. Публикуются мнения родителей - хорошо ли их детям в группе, советы психолога - как облегчить адаптацию.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«Я сам!»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Вся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газета посвящена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"кризису трех лет", неизбежным проблемам в воспитании личности, впервые осознавшей себя. Подчеркивается, как здорово можно использовать этот период для воспитания самостоятельности на примере наших ребят.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i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«Учимся играть»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Материалы выстраиваются так, чтобы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осознали: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игра - не пустая забава, а важнейшая для ребенка деятельность, и только в ней он сможет полноценно развиваться. Помещаются записи игр наших детей в группе и в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семье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даются советы, как помочь ребенку освоить эту деятельность.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Тематика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 для родителей средней группы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Малыши нуждаются в вашей любви.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Смысл этого </a:t>
            </a:r>
            <a:r>
              <a:rPr lang="ru-RU" sz="1200" u="non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номера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ребенок будет расти счастливым только в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семье,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где его любят, но и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 будет никто и никогда так сильно любить, как любит их ребенок в первые годы жизни.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Какие они разные, наши дети!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 индивидуальных особенностях наших детей.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Почемучки.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Детские вопросы как показатель интеллектуальной активности детей. Как поддержать эту активность, как отвечать на вопросы детей.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Ребята и зверята.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Как знакомить ребенка с природой, нужно ли и при каких условиях держать дома животных, что это дает малышу.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Тематика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 в старшей и подготовительной групп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будем говорить правильно!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Анализ первых продвижений детей в исправлении речи дает логопед; несколько заметок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семейном воспитании, группа ведь новая, надо познакомиться; советы для занятий с ребенком дома.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Основные рубрики в этой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газете: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моя родословная; загляните в семейный альбом; у меня братишка есть. Рефреном через все заметки проходит </a:t>
            </a:r>
            <a:r>
              <a:rPr lang="ru-RU" sz="1200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мысль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это важно для нравственного становления личности, и, в то же время, обсуждение ребенком обозначенных проблем развивает его связную речь, ему интересно говорить о своих родственниках, он будет стараться преодолевать речевые трудности.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Рука - речь - мышление.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Психолог разъясняет связь разнообразных действий руки и лобных долей мозга, ведающих мышлением и речью. Воспитатели и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приводят многочисленные игры, развивающие мелкую моторику, а, значит, стимулирующих развитие мышления и речи.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я?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Эта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полоролевой идентификации дошкольников, об особенностях воспитания мальчиков и девочек.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Тематика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подготовительной </a:t>
            </a:r>
            <a:r>
              <a:rPr lang="ru-RU" sz="1200" u="none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группы:</a:t>
            </a:r>
            <a:endParaRPr lang="ru-RU" sz="1100" u="none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хочешь в школу?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Главное в этом номере - убедить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важности мотивационной готовности детей к школе, показать, что делает для этого детский сад и что может делать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семья. </a:t>
            </a:r>
            <a:endParaRPr lang="ru-RU" sz="1100" b="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Математика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это не только счет. Воспитатели анализируют готовность детей к школе по математике, выделяют проблемные поля, предлагают варианты совместной деятельности по оказанию помощи.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хорошо уметь читать!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Все об обучении грамоте, о наших личных, </a:t>
            </a:r>
            <a:r>
              <a:rPr lang="ru-RU" sz="1200" b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родителями и детьми сделанных, 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азбуках.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какую школу отдать ребенка?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Почти весь номер отдан завучам ближайших школ для презентации своих первых классов. Здесь же предупреждение </a:t>
            </a:r>
            <a:r>
              <a:rPr lang="ru-RU" sz="1200" u="sng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не перегружайте ребенка! Будьте внимательны к его здоровью, его эмоциональному состоянию.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 свиданья, детский сад!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Наши напутствия выпускникам, благодарности </a:t>
            </a:r>
            <a:r>
              <a:rPr lang="ru-RU" sz="12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детей педагогам детского сада. 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5355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35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элементы заглавия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Заглавие (заголовочная часть) газеты состоит из нескольких основных элементов — это название газеты, слоган (или, как его называли в советское время, «постоянный призыв»), наименования издателя или/и указания, в чьих интересах издается газета, календарных сведений, порядкового номера, года начала издания, цены, которая, кстати, может и отсутствовать. Иногда здесь же указывают периодичность выхода газеты.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газеты обычно состоит из одного­-двух слов и часто имеет символическое значение («Вагончик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новостей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«Солнечный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лучик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«Весёлая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семейка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и др.) или указывает на характер издания и круг его читателей («Развиваемся</a:t>
            </a:r>
            <a:r>
              <a:rPr lang="ru-RU" sz="1200" baseline="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вместе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«Спортивный вестник» и др.).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газеты может быть наборным, но в большинстве случаев его заказывают дизайнеру и затем помещают в виде векторной графики. Слишком сложный замысловатый рисунок шрифта, выбранный для названия, является моветоном, поскольку название должно быть ясным и четким, а оформление его не должно разительно отличаться от общего стиля дизайна газеты. Кроме того, название газеты как рисунком шрифта, так и размерами должно выделяться среди других заголовков первой полосы.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названием или под ним размещают слоган, который в настоящее время уже может отсутствовать, хотя в недавнем социалистическом прошлом он был обязательным и в подавляющем большинстве газет верстался в одну строку. Слоган обычно набирают светлым строчным или прописным шрифтом простого четкого рисунка размером 10­12 пт. При использовании курсива в названии газеты слоган рекомендуется для контраста набирать прямым шрифтом, а при прямом начертании букв заголовка — курсивным. Слоган обычно подчеркивают тонкой прямой линейкой.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 названием газеты помещают информацию, чьим изданием она является или для кого предназначена. Такие сведения обычно набирают в одну или две строки строчным или прописным шрифтом 8­10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чаще всего прямого полужирного начертания.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Календарные сведения — это указание даты выпуска: день недели, число, месяц, год. К ним нередко присоединяют порядковый номер, год начала издания газеты и цену отдельного выпуска (необязательный элемент). Эти данные могут быть оформлены двумя способами. Первый — оформление строкой: все элементы заголовочной части располагают одной длинной строкой под названием газеты. Например, в центре строки помещают название дня, дату, месяц и год; слева — год начала издания и порядковый номер (часто он состоит из двух частей: номер выпуска с начала текущего года, а в скобках — номер по счету с начала издания данной газеты); справа — цену отдельного выпуска. Такую строку помещают между двумя прямыми горизонтальными линейками и делят короткими вертикальными линейками на три части. Календарные сведения, оформленные строкой, обычно набирают шрифтом полужирного прямого начертания 8­10 пт. Название дня недели иногда выделяют прописным шрифтом того же кегля или более крупным шрифтом, например, 12 пт. Второй вариант оформления календарных сведений — так называемый календарик в рамке из тонких прямых или волнистых линеек, имеющий вид листка отрывного календаря. Внутри рамки сведения располагают отдельными строками, обычно в следующем порядке: сверху — номер выпуска, набранный шрифтом 8­10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затем — название дня недели, прописным шрифтом 10­12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число выделяется крупным шрифтом 16­24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под ним ставят название месяца, набранное прописным шрифтом 8­12 </a:t>
            </a:r>
            <a:r>
              <a:rPr lang="ru-RU" sz="12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пт</a:t>
            </a: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последней строкой — год, для набора которого применяют шрифт 8­10 пт. Высота календарика должна примерно в полтора раза превышать его ширину. В принципе, такой календарик не обязательно должен как-то обрамляться — например, в «Московском комсомольце» он размещается на белом поле в три строки.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Над календариком ставят указание на год начала издания, под ним — цену отдельного выпуска. Эту информацию набирают строчным шрифтом светлого или полужирного начертания 8­10 пт. Под ценой иногда размещают данные о периодичности выхода издания (обычно это делают в ежедневных газетах).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Если, например, изменяется размер заголовка газеты, то можно пользоваться разными вариантами оформления календарных сведений: заменять обычную строку календариком, и наоборот.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35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Размер и размещение заглавия газеты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Обычно заглавие газеты имеет постоянный размер. Иногда оно располагается по всей ширине первой полосы одной большой строкой. Такой заголовок весьма эффектен, ярок, хорошо смотрится. Однако в большинстве газет заголовок занимает лишь часть всего формата полосы, и этот вариант размещения заголовка обеспечивает дополнительные возможности для оформления первой страницы, позволяя более рационально использовать место рядом с заголовочной частью, а также перемещать ее на полосе. При необходимости можно менять и размер заглавия газеты, но обязательно с сохранением его рисунка.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Традиционное расположение заглавия газеты — вверху слева, над первыми колонками первой страницы, хотя в некоторых газетах, особенно ориентированных на молодежную аудиторию, заглавие все чаще помещается в другие места первой полосы.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Порой заглавие сдвигают вниз, а на освободившемся месте, в начале номера, размещают важное сообщение или актуальную информационную подборку. Сдвигать заглавие слишком низко не рекомендуется, дабы не нарушить равновесие материалов на странице. А уж чего точно делать не следует, так это сдвигать со своего обычного места заглавие, занимающее всю ширину полосы, — в этом случае оно может разделить первую страницу газеты на две части, нарушив ее целостность. </a:t>
            </a:r>
            <a:endParaRPr lang="ru-RU" sz="1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В некоторых газетах заголовочную часть печатают (постоянно или в отдельных номерах) вторым цветом. Чаще всего так выделяют само название газеты. Иногда цветную плашку подкладывают под заглавие. Цвет может использоваться как для выделения заглавия целиком, так и для отдельных его частей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4467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Компоновка материалов на газетной полосе</a:t>
            </a:r>
            <a:endParaRPr lang="ru-RU" sz="1200" i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9883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(слева) и правильное (справа) изменение числа колонок на странице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744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</a:t>
            </a:r>
            <a:r>
              <a:rPr lang="ru-RU" sz="1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Неравные по высоте колонки (слева вверху), совпадающие по высоте подзаголовки (слева внизу) и правильный вариант (справа)</a:t>
            </a:r>
            <a:r>
              <a:rPr lang="ru-RU" sz="11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1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80FEBC-9DE9-4375-AB89-62EC3D6F5CD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4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276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806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941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916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05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979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200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414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024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61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478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867B-4DC4-404D-8098-72EF9B8CCF63}" type="datetimeFigureOut">
              <a:rPr lang="ru-RU" smtClean="0"/>
              <a:pPr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8BD7A-10E3-4E3C-A5C9-61D7276358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224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5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634" y="1675888"/>
            <a:ext cx="1927363" cy="33932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38" y="282388"/>
            <a:ext cx="1023288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2F2F4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2F2F4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88791" y="324226"/>
            <a:ext cx="1347333" cy="7864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1728" y="1675888"/>
            <a:ext cx="10462417" cy="3037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работы студентов </a:t>
            </a:r>
          </a:p>
          <a:p>
            <a:pPr algn="ctr">
              <a:spcAft>
                <a:spcPts val="0"/>
              </a:spcAft>
            </a:pP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учебно - методическому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комплексу ПМ. 04 Взаимодействие с родителями (лицами, их заменяющими и сотрудниками ДОО)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i="1" dirty="0" smtClean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«Традиционный газетный дизайн 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вёрстка информационно-познавательной 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газеты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родителей ДОО»</a:t>
            </a:r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945" y="4755042"/>
            <a:ext cx="983468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16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МДК.04.01</a:t>
            </a:r>
            <a:r>
              <a:rPr lang="ru-RU" sz="16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1600" i="1" dirty="0">
                <a:solidFill>
                  <a:srgbClr val="2F2F4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</a:t>
            </a:r>
            <a:r>
              <a:rPr lang="ru-RU" sz="16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учреждения</a:t>
            </a:r>
          </a:p>
          <a:p>
            <a:pPr lvl="0"/>
            <a:r>
              <a:rPr lang="ru-RU" sz="16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16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  <a:p>
            <a:pPr lvl="0"/>
            <a:endParaRPr lang="ru-RU" dirty="0">
              <a:solidFill>
                <a:srgbClr val="000A1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8617" y="5597251"/>
            <a:ext cx="5361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b="1" i="1" dirty="0" smtClean="0">
                <a:solidFill>
                  <a:srgbClr val="2F2F41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высшей квалификационной категории: </a:t>
            </a:r>
            <a:endParaRPr lang="ru-RU" sz="1600" b="1" i="1" dirty="0">
              <a:solidFill>
                <a:srgbClr val="2F2F4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/>
            <a:r>
              <a:rPr lang="ru-RU" sz="1600" i="1" dirty="0">
                <a:solidFill>
                  <a:srgbClr val="2F2F41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1" y="6428248"/>
            <a:ext cx="3311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  <a:endParaRPr lang="ru-RU" sz="16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84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9092" y="720436"/>
            <a:ext cx="6453912" cy="4776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Подверстка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 или иллюстрация, которыми занимают свободное место под статьей для соблюдения высоты колонок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Колонтитулы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обязательный элемент, который присутствует на каждой странице, кроме первой. Его заверстывают либо на ширину всех колонок, либо в нижнем углу, на формат одной колонки. Колонтитул содержит выходные данные газеты: название, номер, дату.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3" y="219209"/>
            <a:ext cx="4491179" cy="63430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29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823" y="377358"/>
            <a:ext cx="348788" cy="363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" y="0"/>
            <a:ext cx="755938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16728" y="249382"/>
            <a:ext cx="9656618" cy="5933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Общие правила газетной верстки</a:t>
            </a:r>
            <a:endParaRPr lang="ru-RU" sz="32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8362" y="868655"/>
            <a:ext cx="10715820" cy="2866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Заглавие 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</a:t>
            </a:r>
          </a:p>
          <a:p>
            <a:pPr indent="450215"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театр начинается с вешалки, так газета начинается с заглавия, ибо в киоске или на лотке газету отличают и выбирают по этому элементу. Поэтому качественное его художественное и техническое оформление исключительно важно.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80156">
            <a:off x="844625" y="3262737"/>
            <a:ext cx="2142978" cy="28256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05757">
            <a:off x="9522278" y="3055368"/>
            <a:ext cx="2221058" cy="3026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28994">
            <a:off x="7324793" y="3241995"/>
            <a:ext cx="2286149" cy="32336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22443">
            <a:off x="2987110" y="3248390"/>
            <a:ext cx="2060358" cy="29142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61" y="3525026"/>
            <a:ext cx="2390188" cy="28734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1179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42103" y="324465"/>
            <a:ext cx="6253315" cy="691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газеты</a:t>
            </a:r>
          </a:p>
          <a:p>
            <a:endParaRPr lang="ru-RU" sz="2800" b="1" i="1" dirty="0" smtClean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Газеты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выпускают в нескольких форматах: А4, А3, А2.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большой формат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А2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(420 x 594 мм) – используется для центральных городских и областных газет. Обычно в таких изданиях 6-8 колонок.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А3 (297 x 420 мм)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основной газетный формат, в нем выходит большая часть новостных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изданий. Полосы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содержат 3-5 колонок.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Формат А4 (210 x 297 мм)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отлично подходит для корпоративных, студенческих и развлекательных изданий. Количество колонок – 2-3.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b="1" i="1" dirty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4738" y="530241"/>
            <a:ext cx="4176707" cy="5797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89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92826" y="427703"/>
            <a:ext cx="10391355" cy="577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Колонки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 smtClean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всей газете необходимо соблюдать одинаковое количество колонок на каждой странице. Возможно сокращение их числа для одной публикации на полосе.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Строчки текста в находящихся рядом колонках должны находиться строго напротив друг друга.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Важное требование — одинаковое количество строк в колонках, последние строки выравниваются по одной прямой.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Средник должен занимать не менее 12 пт. причем в это пространство могут быть помещены линейки или другие украшения. Их расстояние от текста составляет не менее 6 пт.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Расстояние от колонтитулов до текста примерно равно среднику.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8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92826" y="206477"/>
            <a:ext cx="9763432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Компоновка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материалов на газетной полосе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417" y="1046605"/>
            <a:ext cx="8682331" cy="55459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170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219" y="1367819"/>
            <a:ext cx="8273216" cy="52845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55274" y="206477"/>
            <a:ext cx="950421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(слева) и правильное (справа) изменение числа колонок на странице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2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9527" y="206477"/>
            <a:ext cx="10319402" cy="10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</a:t>
            </a:r>
            <a:r>
              <a:rPr lang="ru-RU" sz="2800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Неравные по высоте колонки (слева вверху), совпадающие по высоте подзаголовки (слева внизу) и правильный вариант (справа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i="1" dirty="0" smtClean="0">
                <a:solidFill>
                  <a:srgbClr val="2F2F4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272" y="1397776"/>
            <a:ext cx="8175589" cy="52222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63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36618" y="206477"/>
            <a:ext cx="9822873" cy="1512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</a:t>
            </a:r>
            <a:r>
              <a:rPr lang="ru-RU" sz="2800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Плотная верстка (слева) и верстка с белым пространством (справа)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777" y="1306088"/>
            <a:ext cx="8326559" cy="53315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55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5236" y="443344"/>
            <a:ext cx="10972799" cy="5771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Заголовки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 smtClean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Чем больше статья по объему, тем крупнее заголовок. То же самое и относительно значимости заметки.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Заголовки могут размещаться на ширину всех колонок (шапка), нескольких колонок или одной. Не рекомендуется размещать два заголовка на одном уровне (в соседних колонках).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Сноски размещаются в той колонке, где на них имеется ссылка. Сноска к общему заголовку размещается в первой колонке.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Длинные заголовки, состоящие из двух строк, набирают шрифтом небольшого кегля, на одну ступень меньше, чем маленькие заголовки.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Тематические подзаголовки набирают шрифтом, по размеру меньшим на 2 ступени, чем само заглавие. Внутренние подзаголовки статей — 10-12 пт.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16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4108" y="249382"/>
            <a:ext cx="10072255" cy="4417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Иллюстрации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Размер подобранных иллюстраций должен быть кратным Н-ному числу колонок.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следует забывать, что из-за не очень высокого качества газетной бумаги мелкие детали на иллюстрациях (особенно небольших), могут исказиться.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Подрисуночные подписи набирают шрифтом, кегль которого составляет не менее 8 пунктов. Отбивка между иллюстрацией и подписью — не менее 10 пунктов.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Таблицы и иллюстрации желательно размещать между абзацами.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280">
            <a:off x="9201280" y="4600836"/>
            <a:ext cx="2822603" cy="1993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779" y="4837130"/>
            <a:ext cx="2599816" cy="18365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49" y="4647814"/>
            <a:ext cx="2897275" cy="2045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9979" y="4840703"/>
            <a:ext cx="2726389" cy="19245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36426">
            <a:off x="1130668" y="4747808"/>
            <a:ext cx="2683701" cy="18958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27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8400" y="1856508"/>
            <a:ext cx="2012050" cy="35423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1763" y="156833"/>
            <a:ext cx="11389843" cy="1842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по 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</a:rPr>
              <a:t>т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еме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«Традиционный газетный дизайн и вёрстка информационно-познавательной газеты для родителей ДОО»</a:t>
            </a:r>
          </a:p>
          <a:p>
            <a:pPr algn="ctr"/>
            <a:endParaRPr lang="ru-RU" sz="3200" b="1" i="1" dirty="0">
              <a:solidFill>
                <a:srgbClr val="000A1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1763" y="460015"/>
            <a:ext cx="262151" cy="2743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" y="1434905"/>
            <a:ext cx="10916529" cy="542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сформированность общеучебных умений;  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умение студента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</a:t>
            </a:r>
            <a:r>
              <a:rPr lang="ru-RU" sz="2400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при выполнении практических задач; 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высокая степень самостоятельности;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умение логически обрабатывать материал; 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умение самостоятельно сравнивать, сопоставлять и обобщать материал;  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</a:rPr>
              <a:t>умение классифицировать материал по тем или иным признакам;</a:t>
            </a:r>
            <a:endParaRPr lang="ru-RU" sz="2400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lvl="0" fontAlgn="base">
              <a:lnSpc>
                <a:spcPct val="111000"/>
              </a:lnSpc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</a:rPr>
              <a:t>       — 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владение терминологией и грамотной устной/письменной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речью;</a:t>
            </a:r>
          </a:p>
          <a:p>
            <a:pPr marR="173990" lvl="0" fontAlgn="base">
              <a:lnSpc>
                <a:spcPct val="111000"/>
              </a:lnSpc>
            </a:pPr>
            <a:r>
              <a:rPr lang="ru-RU" sz="2400" i="1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ru-RU" sz="2400" i="1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умений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 использовать электронные образовательные ресурсы, находить требующуюся информацию, изучать ее и применять </a:t>
            </a:r>
            <a:r>
              <a:rPr lang="ru-RU" sz="2400" i="1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400" i="1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практике. </a:t>
            </a:r>
            <a:endParaRPr lang="ru-RU" dirty="0">
              <a:solidFill>
                <a:srgbClr val="2F2F4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3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798" y="1332666"/>
            <a:ext cx="8575019" cy="53206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2219" y="176981"/>
            <a:ext cx="10571018" cy="94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(слева) и правильное (справа) размещение иллюстраций в колонках текста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035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5236" y="176981"/>
            <a:ext cx="10778837" cy="948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Пример.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Схема неправильного (слева) и правильного (справа) продолжения текста при разрыве колонки иллюстрацией или врезкой 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969" y="1246779"/>
            <a:ext cx="8527370" cy="546016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6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04109" y="415635"/>
            <a:ext cx="9969017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Объем газеты </a:t>
            </a:r>
            <a:endParaRPr lang="ru-RU" sz="28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5345" y="1135626"/>
            <a:ext cx="5735782" cy="483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формата газеты, размеров ее полосы, а также от количества полос номера зависит объем газеты. Чем больше формат, тем, естественно, больше материалов можно поместить в номере. Так, на странице газеты формата А2 при верстке на восемь колонок помещается около 1440 строк (40 320 знаков). В газете, выходящей форматом A3, при верстке на шесть колонок помещается примерно 756 строк (18 900 знаков). 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739" y="206477"/>
            <a:ext cx="4307760" cy="30455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739" y="3552826"/>
            <a:ext cx="4307760" cy="3056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7637" y="309716"/>
            <a:ext cx="10820400" cy="4673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Колонтитул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всех страницах газетного номера, кроме первой, ставится колонтитул, куда входят название газеты, дата ее выхода, номер страницы. Иногда указывают и номер выпуска.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Колонтитул может быть оформлен верхней строкой, которая размещается над полосой на весь ее формат и отбивается снизу от текста газеты прямой линейкой — тонкой, полутупой или рантовой. У наружного края линейки ставят номер страницы, у внутреннего края — дату выхода (число, месяц, год), иногда и номер выпуска. Между ними, на середине формата полосы, помещают название газеты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351" y="4866968"/>
            <a:ext cx="10397604" cy="13863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1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4400" y="346363"/>
            <a:ext cx="11017045" cy="223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Выходные сведения </a:t>
            </a:r>
            <a:endParaRPr lang="ru-RU" sz="2800" b="1" i="1" dirty="0" smtClean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Выходные сведения, помещаемые внизу последней страницы номера, обычно содержат следующую информацию: адрес и телефоны редакции, адрес типографии, номер заказа, а иногда и периодичность выхода газеты. В местных изданиях в выходные сведения нередко включают указание на разовый тираж. </a:t>
            </a:r>
            <a:endParaRPr lang="ru-RU" sz="28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2583002"/>
            <a:ext cx="11017045" cy="2068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215">
              <a:lnSpc>
                <a:spcPct val="107000"/>
              </a:lnSpc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 колонтитул, выходные сведения могут быть оформлены в двух вариантах: длинной строкой (на весь формат полосы) либо боковиком. Строку набирают светлым прямым или курсивным шрифтом и отбивают сверху и снизу прямыми тонкими линейками. Боковик набирают на формат стандартной колонки, иногда заключают в рамку и помещают внизу последней колонки. 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745" y="4759927"/>
            <a:ext cx="5858792" cy="18620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392" y="644042"/>
            <a:ext cx="318100" cy="3313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2036" y="471054"/>
            <a:ext cx="7494415" cy="619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08365" y="1524000"/>
            <a:ext cx="6096000" cy="3648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Оформление газеты — художественно-технический процесс, включающий выбор и применение шрифтов, иллюстраций, способы расположения материалов (вёрстка), использование цветовых и размерных контрастов. Цель оформления состоит в том, чтобы в привлекательном, удобочитаемом виде донести до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 содержание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газеты, выделить главное.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633" y="346364"/>
            <a:ext cx="4407757" cy="6234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35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254" y="1945523"/>
            <a:ext cx="2119745" cy="37319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68232" y="489635"/>
            <a:ext cx="262151" cy="2743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59527" y="489635"/>
            <a:ext cx="9703602" cy="18124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 marR="95250" algn="ctr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</a:t>
            </a: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информационно-познавательной газете для родителей ДОО:</a:t>
            </a:r>
            <a:endParaRPr lang="ru-RU" sz="3200" b="1" i="1" dirty="0">
              <a:solidFill>
                <a:srgbClr val="2F2F4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marR="95250" algn="ctr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</a:pPr>
            <a:endParaRPr lang="ru-RU" sz="2800" i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9927" y="1945523"/>
            <a:ext cx="9296400" cy="3842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52450" marR="95250" lvl="0" indent="-45720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формат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А2; А3.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marR="95250" lvl="0" indent="-45720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 должно состоять из текстовой и иллюстративной информации;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marR="95250" lvl="0" indent="-45720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газета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может быть выполнена в технике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компьютерная графика;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52450" marR="95250" lvl="0" indent="-457200" algn="just">
              <a:lnSpc>
                <a:spcPct val="107000"/>
              </a:lnSpc>
              <a:spcBef>
                <a:spcPts val="750"/>
              </a:spcBef>
              <a:spcAft>
                <a:spcPts val="750"/>
              </a:spcAft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ссылок обязательно, если в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используются фото, материалы, не принадлежащие авторам (ссылку располагается в нижнем правом углу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газеты).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7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3166" y="669485"/>
            <a:ext cx="100648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«Традиционный газетный дизайн и вёрстка информационно-познавательной газеты для родителей ДОО»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9927" y="1759527"/>
            <a:ext cx="10640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1.Содержание информационно-познавательной газеты для родителей ДОО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42108" y="2355273"/>
            <a:ext cx="11055928" cy="798181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содержание газеты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42108" y="3265667"/>
            <a:ext cx="11055928" cy="1131146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газеты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заданной теме, есть незначительные отклонения от темы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42108" y="4507650"/>
            <a:ext cx="11055928" cy="1131149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газеты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соответствует заданной теме частично, в тексте есть значительные отклонения от темы задания или тема задания раскрыта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42108" y="5749636"/>
            <a:ext cx="11111347" cy="969913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газеты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заданной теме, тема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раскрыта.  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9047018" y="96983"/>
            <a:ext cx="3006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Схема. </a:t>
            </a:r>
            <a:r>
              <a:rPr lang="ru-RU" sz="1200" i="1" dirty="0">
                <a:solidFill>
                  <a:srgbClr val="000A1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47" y="52882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75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20982" y="615382"/>
            <a:ext cx="103216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газетный дизайн и вёрстка информационно-познавательной газеты для родителей ДОО»</a:t>
            </a:r>
          </a:p>
          <a:p>
            <a:pPr lvl="0" algn="ctr"/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7" y="1759527"/>
            <a:ext cx="111252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2.Соответствие информации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 выбранной целевой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аудитории: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2318174"/>
            <a:ext cx="11249891" cy="1020771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особенностям выбранной целевой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435927"/>
            <a:ext cx="11249891" cy="928255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61164"/>
            <a:ext cx="11249891" cy="955963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14110"/>
            <a:ext cx="11249891" cy="845126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506692" y="56735"/>
            <a:ext cx="3435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47" y="52882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60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67345" y="724902"/>
            <a:ext cx="98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газетный дизайн и вёрстка информационно-познавательной газеты для родителей ДОО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9" y="2049923"/>
            <a:ext cx="10834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Логичность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содержания: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606570"/>
            <a:ext cx="11263746" cy="865302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изложена логично 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96564"/>
            <a:ext cx="11263746" cy="752327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473583"/>
            <a:ext cx="11263746" cy="804998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логика;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403273"/>
            <a:ext cx="11263746" cy="872836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значительно нарушена логика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298873" y="138545"/>
            <a:ext cx="364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47" y="52882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76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125" y="1857376"/>
            <a:ext cx="1958985" cy="34489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1879" y="357810"/>
            <a:ext cx="10866782" cy="1195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Информационно-познавательная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</a:t>
            </a: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азеты для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</a:t>
            </a: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форма взаимодействия ДОО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семьи</a:t>
            </a:r>
            <a:endParaRPr lang="ru-RU" sz="3200" i="1" dirty="0">
              <a:solidFill>
                <a:srgbClr val="2F2F4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81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7760" y="5621313"/>
            <a:ext cx="1609748" cy="10652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1673" y="2050474"/>
            <a:ext cx="10224654" cy="3851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Сейчас разрабатываются новые технологии, новые формы взаимодействия ДОУ с семьями. Одна из таких новых форм - газета для родителей. Газета для родителей не главный, но важный компонент взаимодействия. Она и способ педагогического информирования семьи, и форма взаимодействия педагогов с родителями, и средство развития творческих способностей воспитателей. </a:t>
            </a:r>
            <a:endParaRPr lang="ru-RU" sz="28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2400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8" y="457200"/>
            <a:ext cx="297066" cy="30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31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691" y="683338"/>
            <a:ext cx="10418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«Традиционный газетный дизайн и вёрстка информационно-познавательной газеты для родителей ДОО»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1" y="1883667"/>
            <a:ext cx="10626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Визуальный ряд: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2418224"/>
            <a:ext cx="11249892" cy="754466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283527"/>
            <a:ext cx="11249891" cy="803563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 в основном соответствует заданной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197927"/>
            <a:ext cx="11249891" cy="858981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частично соответствует заданной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167745"/>
            <a:ext cx="11249891" cy="762000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не соответствует заданной теме, либо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отсутствует.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102436" y="110836"/>
            <a:ext cx="2964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47" y="52882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6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01091" y="738755"/>
            <a:ext cx="101415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Традиционный газетный дизайн и вёрстка информационно-познавательной газеты для родителей ДОО</a:t>
            </a:r>
            <a:r>
              <a:rPr lang="ru-RU" sz="24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905710"/>
            <a:ext cx="11000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Соответствие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материала требованиям оформления: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549236"/>
            <a:ext cx="11125199" cy="830993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газеты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эстетично, аккуратно, присутствует единый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518775"/>
            <a:ext cx="11125199" cy="850152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рисутствуют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недочеты в оформлении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507473"/>
            <a:ext cx="11125199" cy="854236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газеты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недостаточно эстетично и аккуратно, нарушено единство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стиля;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500254"/>
            <a:ext cx="11125199" cy="803563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оформление газеты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неэстетично,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неаккуратно.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4291" y="138545"/>
            <a:ext cx="358832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347" y="52882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55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7854" y="572501"/>
            <a:ext cx="9947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  <a:r>
              <a:rPr lang="ru-RU" sz="2400" i="1" dirty="0" smtClean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учитывает следующие показатели: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2400951"/>
            <a:ext cx="11222182" cy="848965"/>
          </a:xfrm>
          <a:prstGeom prst="roundRect">
            <a:avLst/>
          </a:prstGeom>
          <a:solidFill>
            <a:srgbClr val="1D1D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рамотность и доступность изложения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качество оформления творческого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4336473"/>
            <a:ext cx="11249891" cy="563922"/>
          </a:xfrm>
          <a:prstGeom prst="roundRect">
            <a:avLst/>
          </a:prstGeom>
          <a:solidFill>
            <a:srgbClr val="282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выполнения работы, глубина проработки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4987636"/>
            <a:ext cx="11249890" cy="660906"/>
          </a:xfrm>
          <a:prstGeom prst="roundRect">
            <a:avLst/>
          </a:prstGeom>
          <a:solidFill>
            <a:srgbClr val="2F2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5735783"/>
            <a:ext cx="11249890" cy="775854"/>
          </a:xfrm>
          <a:prstGeom prst="roundRect">
            <a:avLst/>
          </a:prstGeom>
          <a:solidFill>
            <a:srgbClr val="3636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72945" y="110836"/>
            <a:ext cx="326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sz="1200" b="1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схемы. </a:t>
            </a:r>
            <a:r>
              <a:rPr lang="ru-RU" sz="1200" i="1" dirty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508708"/>
            <a:ext cx="11222182" cy="805001"/>
          </a:xfrm>
          <a:prstGeom prst="roundRect">
            <a:avLst/>
          </a:prstGeom>
          <a:solidFill>
            <a:srgbClr val="1616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соответствие техническим требованиям вёрстки и газетному дизайну, печатное издание выполнено в программе Word или Microsoft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PowerPoint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982" y="3337157"/>
            <a:ext cx="11208327" cy="912075"/>
          </a:xfrm>
          <a:prstGeom prst="roundRect">
            <a:avLst/>
          </a:prstGeom>
          <a:solidFill>
            <a:srgbClr val="2323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взят более чем из трёх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нарушения авторских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80" y="422151"/>
            <a:ext cx="1233969" cy="76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90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423" y="1467436"/>
            <a:ext cx="1865695" cy="32846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1763" y="401145"/>
            <a:ext cx="262151" cy="2743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6435" y="401145"/>
            <a:ext cx="77392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23233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2800" b="1" i="1" dirty="0">
              <a:solidFill>
                <a:srgbClr val="23233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528" y="924366"/>
            <a:ext cx="10335490" cy="5859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Арнаутова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П. Социально-педагогическая практика взаимодействия семьи и детского сада в современных условиях Е. П. Арнаутова / Детский сад от А до Я. – 2004. - №4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ГОСТ 2.105-95.Общие требования к тестовым документам. Взамен ГОСТ2.105.79, ГОСТ2.906-71:Введ.01.07.96-М.:Изд-во стандартов, 2003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Куклина, Е. Н. Основы учебно-исследовательской деятельности : учебное пособие для среднего профессионального образования 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Культура устной и письменной речи делового человека: Справочник. – М., Флинта, Наука, 1997</a:t>
            </a:r>
            <a:r>
              <a:rPr lang="ru-RU" sz="20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Юревич</a:t>
            </a:r>
            <a:r>
              <a:rPr lang="ru-RU" sz="2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С. Н.   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Юревич. — Москва: Издательство Юрайт, 2019. — 181 с. — (Профессиональное образование). — ISBN 978-5-534-10781-4.</a:t>
            </a:r>
            <a:endParaRPr lang="ru-RU" sz="20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84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659" y="334914"/>
            <a:ext cx="345809" cy="3602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92659" y="334914"/>
            <a:ext cx="10500665" cy="114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7000"/>
              </a:lnSpc>
            </a:pPr>
            <a:r>
              <a:rPr lang="ru-RU" sz="3200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Газета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родителей станет эффективной формой взаимодействия </a:t>
            </a:r>
            <a:r>
              <a:rPr lang="ru-RU" sz="32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ДОО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семьи</a:t>
            </a:r>
            <a:r>
              <a:rPr lang="ru-RU" sz="32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если:</a:t>
            </a:r>
            <a:endParaRPr lang="ru-RU" sz="3200" b="1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4651" y="1733267"/>
            <a:ext cx="5893350" cy="3253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газеты обеспечит психолого-педагогическое информирование родителей о развитии их детей;</a:t>
            </a:r>
            <a:r>
              <a:rPr lang="ru-RU" sz="2400" i="1" dirty="0">
                <a:solidFill>
                  <a:srgbClr val="2F2F4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2F2F4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газете будут публиковаться высказывания детей, описание возникающих в группе педагогических ситуаций и их анализ;</a:t>
            </a:r>
            <a:r>
              <a:rPr lang="ru-RU" sz="2400" i="1" dirty="0">
                <a:solidFill>
                  <a:srgbClr val="2F2F4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 smtClean="0">
              <a:solidFill>
                <a:srgbClr val="2F2F4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59" y="1913375"/>
            <a:ext cx="5207570" cy="38916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964651" y="4835236"/>
            <a:ext cx="5796367" cy="1673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каждый номер будет включать советы психолога, заметки родителей, рекомендации специалистов, работающих с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16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054" y="490054"/>
            <a:ext cx="266244" cy="27733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80655" y="869584"/>
            <a:ext cx="10903527" cy="217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сделать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интересный опыт воспитания достоянием каждого и преподнести его так, чтобы самым безразличным родителям захотелось принять участие в жизни группы. </a:t>
            </a:r>
            <a:endParaRPr lang="ru-RU" sz="2400" i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Также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нельзя допускать, чтобы в газете из номера в номер речь шла об одних и тех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же особенностях детей.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02006" y="346363"/>
            <a:ext cx="5123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i="1" dirty="0">
              <a:solidFill>
                <a:srgbClr val="2F2F4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054" y="3142564"/>
            <a:ext cx="4909779" cy="3438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679" y="3113445"/>
            <a:ext cx="4866355" cy="3467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2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005" y="320923"/>
            <a:ext cx="297066" cy="3094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1005" y="320923"/>
            <a:ext cx="10681143" cy="2529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газеты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дело не простое, оно требует определенных журналистских умений. Важно отобрать такие факты, которые будут интересны многим родителям и полезны в деле воспитания детей; следует научиться преподносить факты о такой форме, чтобы информация легко понималась любым человеком; хорошо, если газета иллюстрируется рисунками, фотографиями, это делает ее яркой и привлекательной.</a:t>
            </a:r>
            <a:endParaRPr lang="ru-RU" sz="24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1006" y="3089563"/>
            <a:ext cx="8101539" cy="2134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400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образом, можно утверждать, что родительская газета в современном виде стала прямым продолжением традиционных родительских уголков. Она является эффективной формой педагогического информирования родителей.</a:t>
            </a:r>
            <a:endParaRPr lang="ru-RU" sz="2400" i="1" dirty="0">
              <a:solidFill>
                <a:srgbClr val="000A1E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91" y="4763418"/>
            <a:ext cx="2252005" cy="139922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3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287" y="335450"/>
            <a:ext cx="246969" cy="2572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07812" y="124691"/>
            <a:ext cx="5690515" cy="553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Тематика газеты определяется:</a:t>
            </a:r>
            <a:endParaRPr lang="ru-RU" sz="28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411" y="592708"/>
            <a:ext cx="3385258" cy="4681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214053" y="638306"/>
            <a:ext cx="6777007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8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соответствием возрастных особенностей детей;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интересами родителей;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календарными событиям;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календарно-тематическим содержанием в ДОО;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реализацией регионального компонента.</a:t>
            </a:r>
            <a:endParaRPr lang="ru-RU" sz="24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3323" y="3298345"/>
            <a:ext cx="7311695" cy="2139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газеты 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разбивается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основные рубрики</a:t>
            </a: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секрету всему свету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(статья посвящается теме номера);</a:t>
            </a:r>
            <a:r>
              <a:rPr lang="ru-RU" sz="2400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специалиста»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(консультации, рекомендации, полезные советы, ответы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endParaRPr lang="ru-RU" sz="2800" i="1" dirty="0">
              <a:solidFill>
                <a:srgbClr val="2F2F4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52410" y="3429000"/>
            <a:ext cx="298730" cy="3109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73324" y="5319779"/>
            <a:ext cx="11021346" cy="12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актуальные вопросы); «Читалочка» (стихи,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загадки, рассказы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детей); «Эти руки не для скуки!» (способы выполнения открыток, поделок, игрушек своими руками) и др. 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Рубрики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газете могут меняться и добавляться!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95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73" y="346363"/>
            <a:ext cx="348789" cy="3633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79737" y="225468"/>
            <a:ext cx="9507255" cy="530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Газетная верстка: основные понятия</a:t>
            </a:r>
            <a:endParaRPr lang="ru-RU" sz="2800" i="1" dirty="0">
              <a:solidFill>
                <a:srgbClr val="2F2F4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5127" y="844740"/>
            <a:ext cx="10784911" cy="1116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Средник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 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расстояние между колонками.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Линейка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 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черточка любой толщины, разделяющая материалы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982" y="2096768"/>
            <a:ext cx="3051522" cy="4290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TextBox 9"/>
          <p:cNvSpPr txBox="1"/>
          <p:nvPr/>
        </p:nvSpPr>
        <p:spPr>
          <a:xfrm>
            <a:off x="1265127" y="2216726"/>
            <a:ext cx="7463237" cy="3759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rgbClr val="000A1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Элементы полосы газеты: </a:t>
            </a:r>
            <a:endParaRPr lang="ru-RU" sz="2800" b="1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Заголовочная часть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название издания, номер выпуска, наименование организации, календарные сведения, лозунг, призыв.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Подзаголовочная часть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передовая статья.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Чердак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материал, размещаемый в верхней части страницы, по ширине превышает больше половины страницы (2/3), по высоте треть–четверть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58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9927" y="678872"/>
            <a:ext cx="10792691" cy="4952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Подвал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 внизу страницы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Окно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текстовый или изобразительный материал, заверстанный в форме прямоугольника в верхнем правом углу. Окно отделяется линейками сверху и сбоку.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Фонарь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материал, размещенный по центру или внизу полосы на 2–3 колонки, причем высота фонаря больше, чем ширина. Отделяется линейками.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Стояк </a:t>
            </a:r>
            <a:r>
              <a:rPr lang="ru-RU" sz="28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текст, занимающий всю высоту полосы, занимает 2–3 колонки</a:t>
            </a:r>
            <a:r>
              <a:rPr lang="ru-RU" sz="24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b="1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Уголок</a:t>
            </a:r>
            <a:r>
              <a:rPr lang="ru-RU" sz="2800" i="1" dirty="0" smtClean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i="1" dirty="0">
                <a:solidFill>
                  <a:srgbClr val="2F2F4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материал, помещенный в любой из углов страницы, кроме правого верхнего.</a:t>
            </a:r>
            <a:endParaRPr lang="ru-RU" sz="2400" i="1" dirty="0">
              <a:solidFill>
                <a:srgbClr val="2F2F4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8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0"/>
            <a:ext cx="665017" cy="6858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4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</TotalTime>
  <Words>3144</Words>
  <Application>Microsoft Office PowerPoint</Application>
  <PresentationFormat>Широкоэкранный</PresentationFormat>
  <Paragraphs>262</Paragraphs>
  <Slides>33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Амурский педагогический коллежд.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Традиционный газетный дизайн и вёрстка газеты.</dc:title>
  <dc:subject>Методические рекомендации по организации самостоятельной внеаудиторной работы студентов.</dc:subject>
  <dc:creator>преподаватель психолого - педагогических дисциплин, высшей квалификационной категории - О.Г. Гольская.</dc:creator>
  <cp:keywords>информирование родителей; тематика газет для родителей </cp:keywords>
  <cp:lastModifiedBy>Admin</cp:lastModifiedBy>
  <cp:revision>135</cp:revision>
  <dcterms:created xsi:type="dcterms:W3CDTF">2018-01-29T10:57:15Z</dcterms:created>
  <dcterms:modified xsi:type="dcterms:W3CDTF">2020-03-14T06:24:10Z</dcterms:modified>
</cp:coreProperties>
</file>