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8" r:id="rId5"/>
    <p:sldId id="267" r:id="rId6"/>
    <p:sldId id="266" r:id="rId7"/>
    <p:sldId id="265" r:id="rId8"/>
    <p:sldId id="270" r:id="rId9"/>
    <p:sldId id="272" r:id="rId10"/>
    <p:sldId id="259" r:id="rId11"/>
    <p:sldId id="262" r:id="rId12"/>
    <p:sldId id="263" r:id="rId13"/>
    <p:sldId id="264" r:id="rId14"/>
    <p:sldId id="268" r:id="rId15"/>
    <p:sldId id="269" r:id="rId16"/>
    <p:sldId id="273" r:id="rId17"/>
    <p:sldId id="274" r:id="rId18"/>
    <p:sldId id="271"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992302E-E5BD-4406-B767-AAC83B3D1EE8}" type="datetimeFigureOut">
              <a:rPr lang="ru-RU" smtClean="0"/>
              <a:pPr/>
              <a:t>18.12.2015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14746-B016-4A85-916A-0B68D585658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992302E-E5BD-4406-B767-AAC83B3D1EE8}" type="datetimeFigureOut">
              <a:rPr lang="ru-RU" smtClean="0"/>
              <a:pPr/>
              <a:t>18.12.2015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14746-B016-4A85-916A-0B68D585658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992302E-E5BD-4406-B767-AAC83B3D1EE8}" type="datetimeFigureOut">
              <a:rPr lang="ru-RU" smtClean="0"/>
              <a:pPr/>
              <a:t>18.12.2015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14746-B016-4A85-916A-0B68D585658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992302E-E5BD-4406-B767-AAC83B3D1EE8}" type="datetimeFigureOut">
              <a:rPr lang="ru-RU" smtClean="0"/>
              <a:pPr/>
              <a:t>18.12.2015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14746-B016-4A85-916A-0B68D585658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992302E-E5BD-4406-B767-AAC83B3D1EE8}" type="datetimeFigureOut">
              <a:rPr lang="ru-RU" smtClean="0"/>
              <a:pPr/>
              <a:t>18.12.2015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E14746-B016-4A85-916A-0B68D585658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992302E-E5BD-4406-B767-AAC83B3D1EE8}" type="datetimeFigureOut">
              <a:rPr lang="ru-RU" smtClean="0"/>
              <a:pPr/>
              <a:t>18.12.2015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E14746-B016-4A85-916A-0B68D585658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992302E-E5BD-4406-B767-AAC83B3D1EE8}" type="datetimeFigureOut">
              <a:rPr lang="ru-RU" smtClean="0"/>
              <a:pPr/>
              <a:t>18.12.2015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FE14746-B016-4A85-916A-0B68D585658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992302E-E5BD-4406-B767-AAC83B3D1EE8}" type="datetimeFigureOut">
              <a:rPr lang="ru-RU" smtClean="0"/>
              <a:pPr/>
              <a:t>18.12.2015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FE14746-B016-4A85-916A-0B68D585658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992302E-E5BD-4406-B767-AAC83B3D1EE8}" type="datetimeFigureOut">
              <a:rPr lang="ru-RU" smtClean="0"/>
              <a:pPr/>
              <a:t>18.12.2015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FE14746-B016-4A85-916A-0B68D585658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992302E-E5BD-4406-B767-AAC83B3D1EE8}" type="datetimeFigureOut">
              <a:rPr lang="ru-RU" smtClean="0"/>
              <a:pPr/>
              <a:t>18.12.2015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E14746-B016-4A85-916A-0B68D585658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992302E-E5BD-4406-B767-AAC83B3D1EE8}" type="datetimeFigureOut">
              <a:rPr lang="ru-RU" smtClean="0"/>
              <a:pPr/>
              <a:t>18.12.2015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E14746-B016-4A85-916A-0B68D585658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92302E-E5BD-4406-B767-AAC83B3D1EE8}" type="datetimeFigureOut">
              <a:rPr lang="ru-RU" smtClean="0"/>
              <a:pPr/>
              <a:t>18.12.2015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E14746-B016-4A85-916A-0B68D585658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8.png"/><Relationship Id="rId7" Type="http://schemas.openxmlformats.org/officeDocument/2006/relationships/image" Target="../media/image42.jpeg"/><Relationship Id="rId2" Type="http://schemas.openxmlformats.org/officeDocument/2006/relationships/image" Target="../media/image37.jpeg"/><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image" Target="../media/image40.jpeg"/><Relationship Id="rId10" Type="http://schemas.openxmlformats.org/officeDocument/2006/relationships/image" Target="../media/image45.jpeg"/><Relationship Id="rId4" Type="http://schemas.openxmlformats.org/officeDocument/2006/relationships/image" Target="../media/image39.jpeg"/><Relationship Id="rId9" Type="http://schemas.openxmlformats.org/officeDocument/2006/relationships/image" Target="../media/image44.jpeg"/></Relationships>
</file>

<file path=ppt/slides/_rels/slide13.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14.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image" Target="../media/image54.jpeg"/><Relationship Id="rId7" Type="http://schemas.openxmlformats.org/officeDocument/2006/relationships/image" Target="../media/image58.jpeg"/><Relationship Id="rId2" Type="http://schemas.openxmlformats.org/officeDocument/2006/relationships/image" Target="../media/image53.jpeg"/><Relationship Id="rId1" Type="http://schemas.openxmlformats.org/officeDocument/2006/relationships/slideLayout" Target="../slideLayouts/slideLayout7.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 Id="rId9" Type="http://schemas.openxmlformats.org/officeDocument/2006/relationships/image" Target="../media/image60.jpeg"/></Relationships>
</file>

<file path=ppt/slides/_rels/slide15.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image" Target="../media/image62.jpeg"/><Relationship Id="rId7" Type="http://schemas.openxmlformats.org/officeDocument/2006/relationships/image" Target="../media/image66.jpeg"/><Relationship Id="rId2" Type="http://schemas.openxmlformats.org/officeDocument/2006/relationships/image" Target="../media/image61.jpeg"/><Relationship Id="rId1" Type="http://schemas.openxmlformats.org/officeDocument/2006/relationships/slideLayout" Target="../slideLayouts/slideLayout7.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1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46.jpeg"/><Relationship Id="rId1" Type="http://schemas.openxmlformats.org/officeDocument/2006/relationships/slideLayout" Target="../slideLayouts/slideLayout6.xml"/><Relationship Id="rId6" Type="http://schemas.openxmlformats.org/officeDocument/2006/relationships/image" Target="../media/image39.jpeg"/><Relationship Id="rId5" Type="http://schemas.openxmlformats.org/officeDocument/2006/relationships/image" Target="../media/image57.jpeg"/><Relationship Id="rId4" Type="http://schemas.openxmlformats.org/officeDocument/2006/relationships/image" Target="../media/image61.jpeg"/></Relationships>
</file>

<file path=ppt/slides/_rels/slide1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69.jpeg"/></Relationships>
</file>

<file path=ppt/slides/_rels/slide1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gif"/><Relationship Id="rId1" Type="http://schemas.openxmlformats.org/officeDocument/2006/relationships/slideLayout" Target="../slideLayouts/slideLayout6.xml"/><Relationship Id="rId4" Type="http://schemas.openxmlformats.org/officeDocument/2006/relationships/image" Target="../media/image72.gif"/></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548680"/>
            <a:ext cx="7128792" cy="1226567"/>
          </a:xfrm>
        </p:spPr>
        <p:txBody>
          <a:bodyPr>
            <a:prstTxWarp prst="textPlain">
              <a:avLst/>
            </a:prstTxWarp>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gradFill>
                  <a:gsLst>
                    <a:gs pos="25000">
                      <a:schemeClr val="accent2">
                        <a:satMod val="155000"/>
                      </a:schemeClr>
                    </a:gs>
                    <a:gs pos="100000">
                      <a:schemeClr val="accent2">
                        <a:shade val="45000"/>
                        <a:satMod val="165000"/>
                      </a:schemeClr>
                    </a:gs>
                  </a:gsLst>
                  <a:lin ang="5400000"/>
                </a:gradFill>
                <a:effectLst>
                  <a:glow rad="139700">
                    <a:schemeClr val="accent6">
                      <a:satMod val="175000"/>
                      <a:alpha val="40000"/>
                    </a:schemeClr>
                  </a:glow>
                  <a:outerShdw blurRad="76200" dist="50800" dir="5400000" algn="tl" rotWithShape="0">
                    <a:srgbClr val="000000">
                      <a:alpha val="65000"/>
                    </a:srgbClr>
                  </a:outerShdw>
                  <a:reflection blurRad="6350" stA="60000" endA="900" endPos="60000" dist="29997" dir="5400000" sy="-100000" algn="bl" rotWithShape="0"/>
                </a:effectLst>
              </a:rPr>
              <a:t> ТКАНИ</a:t>
            </a:r>
            <a:endParaRPr lang="ru-RU" b="1" spc="50" dirty="0">
              <a:ln w="11430"/>
              <a:gradFill>
                <a:gsLst>
                  <a:gs pos="25000">
                    <a:schemeClr val="accent2">
                      <a:satMod val="155000"/>
                    </a:schemeClr>
                  </a:gs>
                  <a:gs pos="100000">
                    <a:schemeClr val="accent2">
                      <a:shade val="45000"/>
                      <a:satMod val="165000"/>
                    </a:schemeClr>
                  </a:gs>
                </a:gsLst>
                <a:lin ang="5400000"/>
              </a:gradFill>
              <a:effectLst>
                <a:glow rad="139700">
                  <a:schemeClr val="accent6">
                    <a:satMod val="175000"/>
                    <a:alpha val="40000"/>
                  </a:schemeClr>
                </a:glow>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4098" name="Picture 2" descr="C:\Users\169948\Desktop\ткань\pages-1fq8UfYRDc.jpg"/>
          <p:cNvPicPr>
            <a:picLocks noChangeAspect="1" noChangeArrowheads="1"/>
          </p:cNvPicPr>
          <p:nvPr/>
        </p:nvPicPr>
        <p:blipFill>
          <a:blip r:embed="rId2" cstate="print"/>
          <a:srcRect/>
          <a:stretch>
            <a:fillRect/>
          </a:stretch>
        </p:blipFill>
        <p:spPr bwMode="auto">
          <a:xfrm>
            <a:off x="1763688" y="2060848"/>
            <a:ext cx="5544616" cy="40668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362" name="Picture 2" descr="http://www.cerezforum.net/proxy.php?image=http%3A%2F%2Fs8.rimg.info%2Fb0db10c3819dfb64f24633e6b8ed120a.gif&amp;hash=a08e976e700fd787f6694d08dfbc5fc2"/>
          <p:cNvPicPr>
            <a:picLocks noChangeAspect="1" noChangeArrowheads="1" noCrop="1"/>
          </p:cNvPicPr>
          <p:nvPr/>
        </p:nvPicPr>
        <p:blipFill>
          <a:blip r:embed="rId3" cstate="print"/>
          <a:srcRect/>
          <a:stretch>
            <a:fillRect/>
          </a:stretch>
        </p:blipFill>
        <p:spPr bwMode="auto">
          <a:xfrm>
            <a:off x="6300192" y="5517232"/>
            <a:ext cx="1828800" cy="923925"/>
          </a:xfrm>
          <a:prstGeom prst="rect">
            <a:avLst/>
          </a:prstGeom>
          <a:noFill/>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169948\Desktop\ткань\ztfejuyg8lvk8lehnbzb.jpg"/>
          <p:cNvPicPr>
            <a:picLocks noChangeAspect="1" noChangeArrowheads="1"/>
          </p:cNvPicPr>
          <p:nvPr/>
        </p:nvPicPr>
        <p:blipFill>
          <a:blip r:embed="rId2" cstate="print"/>
          <a:srcRect/>
          <a:stretch>
            <a:fillRect/>
          </a:stretch>
        </p:blipFill>
        <p:spPr bwMode="auto">
          <a:xfrm>
            <a:off x="5796136" y="1052736"/>
            <a:ext cx="2938512" cy="29650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5" name="Picture 3" descr="C:\Users\169948\Desktop\ткань\i (3).jpg"/>
          <p:cNvPicPr>
            <a:picLocks noChangeAspect="1" noChangeArrowheads="1"/>
          </p:cNvPicPr>
          <p:nvPr/>
        </p:nvPicPr>
        <p:blipFill>
          <a:blip r:embed="rId3" cstate="print"/>
          <a:srcRect/>
          <a:stretch>
            <a:fillRect/>
          </a:stretch>
        </p:blipFill>
        <p:spPr bwMode="auto">
          <a:xfrm>
            <a:off x="179512" y="1340768"/>
            <a:ext cx="2667000" cy="1809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6" name="Picture 4" descr="C:\Users\169948\Desktop\ткань\i (7).jpg"/>
          <p:cNvPicPr>
            <a:picLocks noChangeAspect="1" noChangeArrowheads="1"/>
          </p:cNvPicPr>
          <p:nvPr/>
        </p:nvPicPr>
        <p:blipFill>
          <a:blip r:embed="rId4" cstate="print"/>
          <a:srcRect/>
          <a:stretch>
            <a:fillRect/>
          </a:stretch>
        </p:blipFill>
        <p:spPr bwMode="auto">
          <a:xfrm>
            <a:off x="2987824" y="1268760"/>
            <a:ext cx="2647950" cy="1809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7" name="Picture 5" descr="C:\Users\169948\Desktop\ткань\i (9).jpg"/>
          <p:cNvPicPr>
            <a:picLocks noChangeAspect="1" noChangeArrowheads="1"/>
          </p:cNvPicPr>
          <p:nvPr/>
        </p:nvPicPr>
        <p:blipFill>
          <a:blip r:embed="rId5" cstate="print"/>
          <a:srcRect/>
          <a:stretch>
            <a:fillRect/>
          </a:stretch>
        </p:blipFill>
        <p:spPr bwMode="auto">
          <a:xfrm>
            <a:off x="755576" y="4365104"/>
            <a:ext cx="3695700" cy="1809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8" name="Picture 6" descr="C:\Users\169948\Desktop\ткань\10359187.jpg"/>
          <p:cNvPicPr>
            <a:picLocks noChangeAspect="1" noChangeArrowheads="1"/>
          </p:cNvPicPr>
          <p:nvPr/>
        </p:nvPicPr>
        <p:blipFill>
          <a:blip r:embed="rId6" cstate="print"/>
          <a:srcRect/>
          <a:stretch>
            <a:fillRect/>
          </a:stretch>
        </p:blipFill>
        <p:spPr bwMode="auto">
          <a:xfrm>
            <a:off x="5076056" y="4293096"/>
            <a:ext cx="2736304" cy="20522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Прямоугольник с двумя скругленными противолежащими углами 6"/>
          <p:cNvSpPr/>
          <p:nvPr/>
        </p:nvSpPr>
        <p:spPr>
          <a:xfrm>
            <a:off x="3059832" y="404664"/>
            <a:ext cx="4176464"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err="1" smtClean="0">
                <a:solidFill>
                  <a:srgbClr val="C00000"/>
                </a:solidFill>
                <a:latin typeface="Times New Roman" pitchFamily="18" charset="0"/>
                <a:cs typeface="Times New Roman" pitchFamily="18" charset="0"/>
              </a:rPr>
              <a:t>Ткатский</a:t>
            </a:r>
            <a:r>
              <a:rPr lang="ru-RU" sz="1400" b="1" dirty="0" smtClean="0">
                <a:solidFill>
                  <a:srgbClr val="C00000"/>
                </a:solidFill>
                <a:latin typeface="Times New Roman" pitchFamily="18" charset="0"/>
                <a:cs typeface="Times New Roman" pitchFamily="18" charset="0"/>
              </a:rPr>
              <a:t> станок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sp>
        <p:nvSpPr>
          <p:cNvPr id="8" name="Прямоугольник с двумя скругленными противолежащими углами 7"/>
          <p:cNvSpPr/>
          <p:nvPr/>
        </p:nvSpPr>
        <p:spPr>
          <a:xfrm>
            <a:off x="1187624" y="3789040"/>
            <a:ext cx="4248472"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i="1" dirty="0" smtClean="0">
                <a:solidFill>
                  <a:srgbClr val="C00000"/>
                </a:solidFill>
                <a:latin typeface="Times New Roman" pitchFamily="18" charset="0"/>
                <a:cs typeface="Times New Roman" pitchFamily="18" charset="0"/>
              </a:rPr>
              <a:t>Современный прядильный станок</a:t>
            </a:r>
            <a:endParaRPr lang="ru-RU" sz="1400" b="1" i="1" dirty="0">
              <a:solidFill>
                <a:srgbClr val="C0000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169948\Desktop\ткань\i (8).jpg"/>
          <p:cNvPicPr>
            <a:picLocks noChangeAspect="1" noChangeArrowheads="1"/>
          </p:cNvPicPr>
          <p:nvPr/>
        </p:nvPicPr>
        <p:blipFill>
          <a:blip r:embed="rId2" cstate="print"/>
          <a:srcRect/>
          <a:stretch>
            <a:fillRect/>
          </a:stretch>
        </p:blipFill>
        <p:spPr bwMode="auto">
          <a:xfrm>
            <a:off x="971600" y="1268760"/>
            <a:ext cx="2736304" cy="21844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23" name="Picture 3" descr="C:\Users\169948\Desktop\ткань\l_12667076_001.jpg"/>
          <p:cNvPicPr>
            <a:picLocks noChangeAspect="1" noChangeArrowheads="1"/>
          </p:cNvPicPr>
          <p:nvPr/>
        </p:nvPicPr>
        <p:blipFill>
          <a:blip r:embed="rId3" cstate="print"/>
          <a:srcRect/>
          <a:stretch>
            <a:fillRect/>
          </a:stretch>
        </p:blipFill>
        <p:spPr bwMode="auto">
          <a:xfrm>
            <a:off x="4860032" y="1700808"/>
            <a:ext cx="3889976" cy="34491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24" name="Picture 4" descr="C:\Users\169948\Desktop\ткань\vb_pr01YLCb.jpg"/>
          <p:cNvPicPr>
            <a:picLocks noChangeAspect="1" noChangeArrowheads="1"/>
          </p:cNvPicPr>
          <p:nvPr/>
        </p:nvPicPr>
        <p:blipFill>
          <a:blip r:embed="rId4" cstate="print"/>
          <a:srcRect/>
          <a:stretch>
            <a:fillRect/>
          </a:stretch>
        </p:blipFill>
        <p:spPr bwMode="auto">
          <a:xfrm>
            <a:off x="683568" y="3717032"/>
            <a:ext cx="3672408" cy="27543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с двумя скругленными противолежащими углами 4"/>
          <p:cNvSpPr/>
          <p:nvPr/>
        </p:nvSpPr>
        <p:spPr>
          <a:xfrm>
            <a:off x="3059832" y="404664"/>
            <a:ext cx="4176464"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smtClean="0">
                <a:solidFill>
                  <a:srgbClr val="C00000"/>
                </a:solidFill>
                <a:latin typeface="Times New Roman" pitchFamily="18" charset="0"/>
                <a:cs typeface="Times New Roman" pitchFamily="18" charset="0"/>
              </a:rPr>
              <a:t>Современная швейная машинка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169948\Desktop\ткань\257435.jpg"/>
          <p:cNvPicPr>
            <a:picLocks noChangeAspect="1" noChangeArrowheads="1"/>
          </p:cNvPicPr>
          <p:nvPr/>
        </p:nvPicPr>
        <p:blipFill>
          <a:blip r:embed="rId2" cstate="print"/>
          <a:srcRect/>
          <a:stretch>
            <a:fillRect/>
          </a:stretch>
        </p:blipFill>
        <p:spPr bwMode="auto">
          <a:xfrm>
            <a:off x="1835696" y="1340768"/>
            <a:ext cx="1800200" cy="21467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Прямоугольник с двумя скругленными противолежащими углами 2"/>
          <p:cNvSpPr/>
          <p:nvPr/>
        </p:nvSpPr>
        <p:spPr>
          <a:xfrm>
            <a:off x="3419872" y="476672"/>
            <a:ext cx="3024336"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smtClean="0">
                <a:solidFill>
                  <a:srgbClr val="C00000"/>
                </a:solidFill>
                <a:latin typeface="Times New Roman" pitchFamily="18" charset="0"/>
                <a:cs typeface="Times New Roman" pitchFamily="18" charset="0"/>
              </a:rPr>
              <a:t>ГОЛОВНОЙ УБОР ИЗ ЛЬНА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pic>
        <p:nvPicPr>
          <p:cNvPr id="4100" name="Picture 4" descr="http://img0.liveinternet.ru/images/attach/c/11/116/789/116789352_odezhda7_small.png"/>
          <p:cNvPicPr>
            <a:picLocks noChangeAspect="1" noChangeArrowheads="1"/>
          </p:cNvPicPr>
          <p:nvPr/>
        </p:nvPicPr>
        <p:blipFill>
          <a:blip r:embed="rId3" cstate="print"/>
          <a:srcRect/>
          <a:stretch>
            <a:fillRect/>
          </a:stretch>
        </p:blipFill>
        <p:spPr bwMode="auto">
          <a:xfrm>
            <a:off x="179512" y="1916832"/>
            <a:ext cx="1714500" cy="1362075"/>
          </a:xfrm>
          <a:prstGeom prst="rect">
            <a:avLst/>
          </a:prstGeom>
          <a:noFill/>
        </p:spPr>
      </p:pic>
      <p:pic>
        <p:nvPicPr>
          <p:cNvPr id="4102" name="Picture 6" descr="https://im2-tub-ru.yandex.net/i?id=7dc1113f103fc35b97c61c31ac336b8f&amp;n=33&amp;h=190&amp;w=213"/>
          <p:cNvPicPr>
            <a:picLocks noChangeAspect="1" noChangeArrowheads="1"/>
          </p:cNvPicPr>
          <p:nvPr/>
        </p:nvPicPr>
        <p:blipFill>
          <a:blip r:embed="rId4" cstate="print"/>
          <a:srcRect/>
          <a:stretch>
            <a:fillRect/>
          </a:stretch>
        </p:blipFill>
        <p:spPr bwMode="auto">
          <a:xfrm>
            <a:off x="2483768" y="4149080"/>
            <a:ext cx="2028825" cy="1809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04" name="Picture 8" descr="http://static12.insales.ru/images/products/1/1267/664819/large/%D0%BE%D1%84%D0%B8%D1%86%D0%B5%D1%80.jpg"/>
          <p:cNvPicPr>
            <a:picLocks noChangeAspect="1" noChangeArrowheads="1"/>
          </p:cNvPicPr>
          <p:nvPr/>
        </p:nvPicPr>
        <p:blipFill>
          <a:blip r:embed="rId5" cstate="print"/>
          <a:srcRect/>
          <a:stretch>
            <a:fillRect/>
          </a:stretch>
        </p:blipFill>
        <p:spPr bwMode="auto">
          <a:xfrm>
            <a:off x="179512" y="4221088"/>
            <a:ext cx="2016224" cy="17515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06" name="Picture 10" descr="https://im0-tub-ru.yandex.net/i?id=52da919fe8b8fe77f017667071b7d4bb&amp;n=33&amp;h=190&amp;w=188"/>
          <p:cNvPicPr>
            <a:picLocks noChangeAspect="1" noChangeArrowheads="1"/>
          </p:cNvPicPr>
          <p:nvPr/>
        </p:nvPicPr>
        <p:blipFill>
          <a:blip r:embed="rId6" cstate="print"/>
          <a:srcRect/>
          <a:stretch>
            <a:fillRect/>
          </a:stretch>
        </p:blipFill>
        <p:spPr bwMode="auto">
          <a:xfrm>
            <a:off x="3563888" y="2060848"/>
            <a:ext cx="1790700" cy="1809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08" name="Picture 12" descr="https://im3-tub-ru.yandex.net/i?id=0739ab3749428a38914e0651e29c8c00&amp;n=33&amp;h=190&amp;w=309"/>
          <p:cNvPicPr>
            <a:picLocks noChangeAspect="1" noChangeArrowheads="1"/>
          </p:cNvPicPr>
          <p:nvPr/>
        </p:nvPicPr>
        <p:blipFill>
          <a:blip r:embed="rId7" cstate="print"/>
          <a:srcRect/>
          <a:stretch>
            <a:fillRect/>
          </a:stretch>
        </p:blipFill>
        <p:spPr bwMode="auto">
          <a:xfrm>
            <a:off x="6156176" y="1124744"/>
            <a:ext cx="2367547" cy="14557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10" name="Picture 14" descr="http://tse2.explicit.bing.net/th?id=OIP.M79cbccfb4ad9ea149dae5358ab3ec576o1"/>
          <p:cNvPicPr>
            <a:picLocks noChangeAspect="1" noChangeArrowheads="1"/>
          </p:cNvPicPr>
          <p:nvPr/>
        </p:nvPicPr>
        <p:blipFill>
          <a:blip r:embed="rId8" cstate="print"/>
          <a:srcRect/>
          <a:stretch>
            <a:fillRect/>
          </a:stretch>
        </p:blipFill>
        <p:spPr bwMode="auto">
          <a:xfrm>
            <a:off x="5220072" y="4293096"/>
            <a:ext cx="1800200" cy="19782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12" name="Picture 16" descr="http://shapkishop.ru/files/products/full_16-864-08%280%29.800x600w.500x500.jpg?fbb5e87746d0b3b708f50435ea9d2c2c"/>
          <p:cNvPicPr>
            <a:picLocks noChangeAspect="1" noChangeArrowheads="1"/>
          </p:cNvPicPr>
          <p:nvPr/>
        </p:nvPicPr>
        <p:blipFill>
          <a:blip r:embed="rId9" cstate="print"/>
          <a:srcRect/>
          <a:stretch>
            <a:fillRect/>
          </a:stretch>
        </p:blipFill>
        <p:spPr bwMode="auto">
          <a:xfrm>
            <a:off x="7164288" y="4437112"/>
            <a:ext cx="1656184" cy="16561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14" name="Picture 18" descr="https://im0-tub-ru.yandex.net/i?id=dfcbf11cdddc6956bff4d039a78f15a5&amp;n=33&amp;h=190&amp;w=235"/>
          <p:cNvPicPr>
            <a:picLocks noChangeAspect="1" noChangeArrowheads="1"/>
          </p:cNvPicPr>
          <p:nvPr/>
        </p:nvPicPr>
        <p:blipFill>
          <a:blip r:embed="rId10" cstate="print"/>
          <a:srcRect/>
          <a:stretch>
            <a:fillRect/>
          </a:stretch>
        </p:blipFill>
        <p:spPr bwMode="auto">
          <a:xfrm>
            <a:off x="6372200" y="2636912"/>
            <a:ext cx="1872208" cy="15137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с двумя скругленными противолежащими углами 1"/>
          <p:cNvSpPr/>
          <p:nvPr/>
        </p:nvSpPr>
        <p:spPr>
          <a:xfrm>
            <a:off x="3419872" y="476672"/>
            <a:ext cx="3600400"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smtClean="0">
                <a:solidFill>
                  <a:srgbClr val="C00000"/>
                </a:solidFill>
                <a:latin typeface="Times New Roman" pitchFamily="18" charset="0"/>
                <a:cs typeface="Times New Roman" pitchFamily="18" charset="0"/>
              </a:rPr>
              <a:t>ГОЛОВНОЙ УБОР ИЗ ШЕРСТИ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pic>
        <p:nvPicPr>
          <p:cNvPr id="3074" name="Picture 2" descr="http://images.asos-media.com/inv/media/4/6/8/1/3571864/grey/image1xxl.jpg"/>
          <p:cNvPicPr>
            <a:picLocks noChangeAspect="1" noChangeArrowheads="1"/>
          </p:cNvPicPr>
          <p:nvPr/>
        </p:nvPicPr>
        <p:blipFill>
          <a:blip r:embed="rId2" cstate="print"/>
          <a:srcRect/>
          <a:stretch>
            <a:fillRect/>
          </a:stretch>
        </p:blipFill>
        <p:spPr bwMode="auto">
          <a:xfrm>
            <a:off x="467544" y="1484784"/>
            <a:ext cx="1440160" cy="18374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6" name="Picture 4" descr="http://images.vfl.ru/ii/1338568569/6c9dad27/590844.jpg"/>
          <p:cNvPicPr>
            <a:picLocks noChangeAspect="1" noChangeArrowheads="1"/>
          </p:cNvPicPr>
          <p:nvPr/>
        </p:nvPicPr>
        <p:blipFill>
          <a:blip r:embed="rId3" cstate="print"/>
          <a:srcRect/>
          <a:stretch>
            <a:fillRect/>
          </a:stretch>
        </p:blipFill>
        <p:spPr bwMode="auto">
          <a:xfrm>
            <a:off x="2051720" y="1484784"/>
            <a:ext cx="2448272" cy="18362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8" name="Picture 6" descr="http://hitzona.hit25.ru/upload/iblock/697/518032-677_back.jpg"/>
          <p:cNvPicPr>
            <a:picLocks noChangeAspect="1" noChangeArrowheads="1"/>
          </p:cNvPicPr>
          <p:nvPr/>
        </p:nvPicPr>
        <p:blipFill>
          <a:blip r:embed="rId4" cstate="print"/>
          <a:srcRect/>
          <a:stretch>
            <a:fillRect/>
          </a:stretch>
        </p:blipFill>
        <p:spPr bwMode="auto">
          <a:xfrm>
            <a:off x="4572000" y="1628800"/>
            <a:ext cx="1656184" cy="16561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80" name="Picture 8" descr="http://webgreenland.com/uploads/photo_articles/sikHiTzD4.jpg"/>
          <p:cNvPicPr>
            <a:picLocks noChangeAspect="1" noChangeArrowheads="1"/>
          </p:cNvPicPr>
          <p:nvPr/>
        </p:nvPicPr>
        <p:blipFill>
          <a:blip r:embed="rId5" cstate="print"/>
          <a:srcRect/>
          <a:stretch>
            <a:fillRect/>
          </a:stretch>
        </p:blipFill>
        <p:spPr bwMode="auto">
          <a:xfrm>
            <a:off x="539552" y="3933056"/>
            <a:ext cx="1728192" cy="23025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82" name="Picture 10" descr="http://21.img.avito.st/1280x960/290391921.jpg"/>
          <p:cNvPicPr>
            <a:picLocks noChangeAspect="1" noChangeArrowheads="1"/>
          </p:cNvPicPr>
          <p:nvPr/>
        </p:nvPicPr>
        <p:blipFill>
          <a:blip r:embed="rId6" cstate="print"/>
          <a:srcRect/>
          <a:stretch>
            <a:fillRect/>
          </a:stretch>
        </p:blipFill>
        <p:spPr bwMode="auto">
          <a:xfrm>
            <a:off x="2699792" y="4077072"/>
            <a:ext cx="2304256" cy="22010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84" name="Picture 12" descr="https://im0-tub-ru.yandex.net/i?id=f74a5322d110b9d7cdb520a2c392fba6&amp;n=33&amp;h=190&amp;w=304"/>
          <p:cNvPicPr>
            <a:picLocks noChangeAspect="1" noChangeArrowheads="1"/>
          </p:cNvPicPr>
          <p:nvPr/>
        </p:nvPicPr>
        <p:blipFill>
          <a:blip r:embed="rId7" cstate="print"/>
          <a:srcRect/>
          <a:stretch>
            <a:fillRect/>
          </a:stretch>
        </p:blipFill>
        <p:spPr bwMode="auto">
          <a:xfrm>
            <a:off x="5652120" y="4581128"/>
            <a:ext cx="2895600" cy="1809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86" name="Picture 14" descr="https://im3-tub-ru.yandex.net/i?id=49085771db9327a9cd3df60eb2be83fe&amp;n=33&amp;h=190&amp;w=254"/>
          <p:cNvPicPr>
            <a:picLocks noChangeAspect="1" noChangeArrowheads="1"/>
          </p:cNvPicPr>
          <p:nvPr/>
        </p:nvPicPr>
        <p:blipFill>
          <a:blip r:embed="rId8" cstate="print"/>
          <a:srcRect/>
          <a:stretch>
            <a:fillRect/>
          </a:stretch>
        </p:blipFill>
        <p:spPr bwMode="auto">
          <a:xfrm>
            <a:off x="6372200" y="2420888"/>
            <a:ext cx="2419350" cy="1809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с двумя скругленными противолежащими углами 1"/>
          <p:cNvSpPr/>
          <p:nvPr/>
        </p:nvSpPr>
        <p:spPr>
          <a:xfrm>
            <a:off x="3419872" y="476672"/>
            <a:ext cx="3816424"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smtClean="0">
                <a:solidFill>
                  <a:srgbClr val="C00000"/>
                </a:solidFill>
                <a:latin typeface="Times New Roman" pitchFamily="18" charset="0"/>
                <a:cs typeface="Times New Roman" pitchFamily="18" charset="0"/>
              </a:rPr>
              <a:t>ГОЛОВНОЙ УБОР ИЗ ХЛОПКА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pic>
        <p:nvPicPr>
          <p:cNvPr id="11266" name="Picture 2" descr="C:\Users\169948\Desktop\ткань\i (6).jpg"/>
          <p:cNvPicPr>
            <a:picLocks noChangeAspect="1" noChangeArrowheads="1"/>
          </p:cNvPicPr>
          <p:nvPr/>
        </p:nvPicPr>
        <p:blipFill>
          <a:blip r:embed="rId2" cstate="print"/>
          <a:srcRect/>
          <a:stretch>
            <a:fillRect/>
          </a:stretch>
        </p:blipFill>
        <p:spPr bwMode="auto">
          <a:xfrm>
            <a:off x="755576" y="1340769"/>
            <a:ext cx="1896842" cy="2520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0" name="Picture 2" descr="http://ostin.com/images/product/867_1200/BH8M71-00_1.jpg"/>
          <p:cNvPicPr>
            <a:picLocks noChangeAspect="1" noChangeArrowheads="1"/>
          </p:cNvPicPr>
          <p:nvPr/>
        </p:nvPicPr>
        <p:blipFill>
          <a:blip r:embed="rId3" cstate="print"/>
          <a:srcRect/>
          <a:stretch>
            <a:fillRect/>
          </a:stretch>
        </p:blipFill>
        <p:spPr bwMode="auto">
          <a:xfrm>
            <a:off x="7236296" y="1772816"/>
            <a:ext cx="1440160" cy="19933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2" name="Picture 4" descr="http://images.wildberries.ru/big/new/2160000/2161348-1.jpg"/>
          <p:cNvPicPr>
            <a:picLocks noChangeAspect="1" noChangeArrowheads="1"/>
          </p:cNvPicPr>
          <p:nvPr/>
        </p:nvPicPr>
        <p:blipFill>
          <a:blip r:embed="rId4" cstate="print"/>
          <a:srcRect/>
          <a:stretch>
            <a:fillRect/>
          </a:stretch>
        </p:blipFill>
        <p:spPr bwMode="auto">
          <a:xfrm>
            <a:off x="5436096" y="1700808"/>
            <a:ext cx="1584176" cy="21122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4" name="Picture 6" descr="http://gw.alicdn.com/bao/uploaded/i4/17278021807063074/T1DgueXvhXXXXXXXXX_!!0-item_pic.jpg"/>
          <p:cNvPicPr>
            <a:picLocks noChangeAspect="1" noChangeArrowheads="1"/>
          </p:cNvPicPr>
          <p:nvPr/>
        </p:nvPicPr>
        <p:blipFill>
          <a:blip r:embed="rId5" cstate="print"/>
          <a:srcRect/>
          <a:stretch>
            <a:fillRect/>
          </a:stretch>
        </p:blipFill>
        <p:spPr bwMode="auto">
          <a:xfrm>
            <a:off x="3059832" y="1628800"/>
            <a:ext cx="2160240" cy="21602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6" name="Picture 8" descr="https://im0-tub-ru.yandex.net/i?id=dcadbb2e2eb1f0d0323252848ec9eded&amp;n=33&amp;h=190&amp;w=183"/>
          <p:cNvPicPr>
            <a:picLocks noChangeAspect="1" noChangeArrowheads="1"/>
          </p:cNvPicPr>
          <p:nvPr/>
        </p:nvPicPr>
        <p:blipFill>
          <a:blip r:embed="rId6" cstate="print"/>
          <a:srcRect/>
          <a:stretch>
            <a:fillRect/>
          </a:stretch>
        </p:blipFill>
        <p:spPr bwMode="auto">
          <a:xfrm>
            <a:off x="611560" y="4375048"/>
            <a:ext cx="1872208" cy="1943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8" name="Picture 10" descr="https://im3-tub-ru.yandex.net/i?id=f97b72580b8937e6418fe1c518f8f51d&amp;n=33&amp;h=190&amp;w=190"/>
          <p:cNvPicPr>
            <a:picLocks noChangeAspect="1" noChangeArrowheads="1"/>
          </p:cNvPicPr>
          <p:nvPr/>
        </p:nvPicPr>
        <p:blipFill>
          <a:blip r:embed="rId7" cstate="print"/>
          <a:srcRect/>
          <a:stretch>
            <a:fillRect/>
          </a:stretch>
        </p:blipFill>
        <p:spPr bwMode="auto">
          <a:xfrm>
            <a:off x="2915816" y="4437112"/>
            <a:ext cx="1809750" cy="1809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60" name="Picture 12" descr="https://im0-tub-ru.yandex.net/i?id=c4fac4e77a494300316741591c5e3202&amp;n=33&amp;h=190&amp;w=190"/>
          <p:cNvPicPr>
            <a:picLocks noChangeAspect="1" noChangeArrowheads="1"/>
          </p:cNvPicPr>
          <p:nvPr/>
        </p:nvPicPr>
        <p:blipFill>
          <a:blip r:embed="rId8" cstate="print"/>
          <a:srcRect/>
          <a:stretch>
            <a:fillRect/>
          </a:stretch>
        </p:blipFill>
        <p:spPr bwMode="auto">
          <a:xfrm>
            <a:off x="5148064" y="4437112"/>
            <a:ext cx="1809750" cy="1809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62" name="Picture 14" descr="https://im0-tub-ru.yandex.net/i?id=539514f4f7f10bd34195988a15f47165&amp;n=33&amp;h=190&amp;w=144"/>
          <p:cNvPicPr>
            <a:picLocks noChangeAspect="1" noChangeArrowheads="1"/>
          </p:cNvPicPr>
          <p:nvPr/>
        </p:nvPicPr>
        <p:blipFill>
          <a:blip r:embed="rId9" cstate="print"/>
          <a:srcRect/>
          <a:stretch>
            <a:fillRect/>
          </a:stretch>
        </p:blipFill>
        <p:spPr bwMode="auto">
          <a:xfrm>
            <a:off x="7308304" y="4437112"/>
            <a:ext cx="1371600" cy="1809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с двумя скругленными противолежащими углами 1"/>
          <p:cNvSpPr/>
          <p:nvPr/>
        </p:nvSpPr>
        <p:spPr>
          <a:xfrm>
            <a:off x="539552" y="836712"/>
            <a:ext cx="3672408"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smtClean="0">
                <a:solidFill>
                  <a:srgbClr val="C00000"/>
                </a:solidFill>
                <a:latin typeface="Times New Roman" pitchFamily="18" charset="0"/>
                <a:cs typeface="Times New Roman" pitchFamily="18" charset="0"/>
              </a:rPr>
              <a:t>ГОЛОВНОЙ УБОР ИЗ ШЁЛКА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pic>
        <p:nvPicPr>
          <p:cNvPr id="3" name="Picture 2" descr="C:\Users\169948\Desktop\ткань\93d21d73ae5877a16d5a006666d6c252.jpg"/>
          <p:cNvPicPr>
            <a:picLocks noChangeAspect="1" noChangeArrowheads="1"/>
          </p:cNvPicPr>
          <p:nvPr/>
        </p:nvPicPr>
        <p:blipFill>
          <a:blip r:embed="rId2" cstate="print"/>
          <a:srcRect/>
          <a:stretch>
            <a:fillRect/>
          </a:stretch>
        </p:blipFill>
        <p:spPr bwMode="auto">
          <a:xfrm>
            <a:off x="539552" y="1484784"/>
            <a:ext cx="2592288" cy="25922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http://polunichka79.users.photofile.ru/photo/polunichka79/151182176/xlarge/175947183.jpg"/>
          <p:cNvPicPr>
            <a:picLocks noChangeAspect="1" noChangeArrowheads="1"/>
          </p:cNvPicPr>
          <p:nvPr/>
        </p:nvPicPr>
        <p:blipFill>
          <a:blip r:embed="rId3" cstate="print"/>
          <a:srcRect/>
          <a:stretch>
            <a:fillRect/>
          </a:stretch>
        </p:blipFill>
        <p:spPr bwMode="auto">
          <a:xfrm>
            <a:off x="539552" y="4365104"/>
            <a:ext cx="2952328" cy="19113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descr="http://53.img.avito.st/640x480/142718653.jpg"/>
          <p:cNvPicPr>
            <a:picLocks noChangeAspect="1" noChangeArrowheads="1"/>
          </p:cNvPicPr>
          <p:nvPr/>
        </p:nvPicPr>
        <p:blipFill>
          <a:blip r:embed="rId4" cstate="print"/>
          <a:srcRect/>
          <a:stretch>
            <a:fillRect/>
          </a:stretch>
        </p:blipFill>
        <p:spPr bwMode="auto">
          <a:xfrm>
            <a:off x="3995936" y="1628800"/>
            <a:ext cx="2016224" cy="151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с двумя скругленными противолежащими углами 5"/>
          <p:cNvSpPr/>
          <p:nvPr/>
        </p:nvSpPr>
        <p:spPr>
          <a:xfrm>
            <a:off x="4788024" y="908720"/>
            <a:ext cx="3672408"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smtClean="0">
                <a:solidFill>
                  <a:srgbClr val="C00000"/>
                </a:solidFill>
                <a:latin typeface="Times New Roman" pitchFamily="18" charset="0"/>
                <a:cs typeface="Times New Roman" pitchFamily="18" charset="0"/>
              </a:rPr>
              <a:t>ГОЛОВНОЙ УБОР ИЗ КОЖИ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pic>
        <p:nvPicPr>
          <p:cNvPr id="1030" name="Picture 6" descr="https://im3-tub-ru.yandex.net/i?id=f8348fb60138dd79fb532e5cc1de37fb&amp;n=33&amp;h=190&amp;w=284"/>
          <p:cNvPicPr>
            <a:picLocks noChangeAspect="1" noChangeArrowheads="1"/>
          </p:cNvPicPr>
          <p:nvPr/>
        </p:nvPicPr>
        <p:blipFill>
          <a:blip r:embed="rId5" cstate="print"/>
          <a:srcRect/>
          <a:stretch>
            <a:fillRect/>
          </a:stretch>
        </p:blipFill>
        <p:spPr bwMode="auto">
          <a:xfrm>
            <a:off x="6228184" y="1700808"/>
            <a:ext cx="2448272" cy="16379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2" name="Picture 8" descr="http://shopmenswear.ru/static/img/0000/0001/8220/18220944.b8drk47wr6.JPG"/>
          <p:cNvPicPr>
            <a:picLocks noChangeAspect="1" noChangeArrowheads="1"/>
          </p:cNvPicPr>
          <p:nvPr/>
        </p:nvPicPr>
        <p:blipFill>
          <a:blip r:embed="rId6" cstate="print"/>
          <a:srcRect/>
          <a:stretch>
            <a:fillRect/>
          </a:stretch>
        </p:blipFill>
        <p:spPr bwMode="auto">
          <a:xfrm>
            <a:off x="5436096" y="3573016"/>
            <a:ext cx="1728192" cy="23042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4" name="Picture 10" descr="https://www.furhatworld.com/thumbnails/listings/273x342_Badger_Fur_Trapper_Hat_250.jpg"/>
          <p:cNvPicPr>
            <a:picLocks noChangeAspect="1" noChangeArrowheads="1"/>
          </p:cNvPicPr>
          <p:nvPr/>
        </p:nvPicPr>
        <p:blipFill>
          <a:blip r:embed="rId7" cstate="print"/>
          <a:srcRect/>
          <a:stretch>
            <a:fillRect/>
          </a:stretch>
        </p:blipFill>
        <p:spPr bwMode="auto">
          <a:xfrm>
            <a:off x="7236296" y="3645024"/>
            <a:ext cx="1656184" cy="20687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6" name="Picture 12" descr="https://im2-tub-ru.yandex.net/i?id=337d4b690f546e4a5b60f3b8a7255ec7&amp;n=33&amp;h=190&amp;w=145"/>
          <p:cNvPicPr>
            <a:picLocks noChangeAspect="1" noChangeArrowheads="1"/>
          </p:cNvPicPr>
          <p:nvPr/>
        </p:nvPicPr>
        <p:blipFill>
          <a:blip r:embed="rId8" cstate="print"/>
          <a:srcRect/>
          <a:stretch>
            <a:fillRect/>
          </a:stretch>
        </p:blipFill>
        <p:spPr bwMode="auto">
          <a:xfrm>
            <a:off x="3995936" y="3933056"/>
            <a:ext cx="1381125" cy="18002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1680" y="332656"/>
            <a:ext cx="6408712" cy="796950"/>
          </a:xfrm>
        </p:spPr>
        <p:txBody>
          <a:bodyPr>
            <a:prstTxWarp prst="textPlain">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gradFill>
                  <a:gsLst>
                    <a:gs pos="25000">
                      <a:schemeClr val="accent2">
                        <a:satMod val="155000"/>
                      </a:schemeClr>
                    </a:gs>
                    <a:gs pos="100000">
                      <a:schemeClr val="accent2">
                        <a:shade val="45000"/>
                        <a:satMod val="165000"/>
                      </a:schemeClr>
                    </a:gs>
                  </a:gsLst>
                  <a:lin ang="5400000"/>
                </a:gradFill>
                <a:effectLst>
                  <a:glow rad="139700">
                    <a:schemeClr val="accent6">
                      <a:satMod val="175000"/>
                      <a:alpha val="40000"/>
                    </a:schemeClr>
                  </a:glow>
                  <a:outerShdw blurRad="76200" dist="50800" dir="5400000" algn="tl" rotWithShape="0">
                    <a:srgbClr val="000000">
                      <a:alpha val="65000"/>
                    </a:srgbClr>
                  </a:outerShdw>
                  <a:reflection blurRad="6350" stA="60000" endA="900" endPos="60000" dist="29997" dir="5400000" sy="-100000" algn="bl" rotWithShape="0"/>
                </a:effectLst>
              </a:rPr>
              <a:t>Поиграем</a:t>
            </a:r>
            <a:endParaRPr lang="ru-RU" b="1" spc="50" dirty="0">
              <a:ln w="11430"/>
              <a:gradFill>
                <a:gsLst>
                  <a:gs pos="25000">
                    <a:schemeClr val="accent2">
                      <a:satMod val="155000"/>
                    </a:schemeClr>
                  </a:gs>
                  <a:gs pos="100000">
                    <a:schemeClr val="accent2">
                      <a:shade val="45000"/>
                      <a:satMod val="165000"/>
                    </a:schemeClr>
                  </a:gs>
                </a:gsLst>
                <a:lin ang="5400000"/>
              </a:gradFill>
              <a:effectLst>
                <a:glow rad="139700">
                  <a:schemeClr val="accent6">
                    <a:satMod val="175000"/>
                    <a:alpha val="40000"/>
                  </a:schemeClr>
                </a:glow>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2049" name="Rectangle 1"/>
          <p:cNvSpPr>
            <a:spLocks noChangeArrowheads="1"/>
          </p:cNvSpPr>
          <p:nvPr/>
        </p:nvSpPr>
        <p:spPr bwMode="auto">
          <a:xfrm>
            <a:off x="179512" y="1636202"/>
            <a:ext cx="8712968"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«Определи вид ткани головного </a:t>
            </a:r>
            <a:r>
              <a:rPr kumimoji="0" lang="ru-RU" sz="1600" b="1" i="0"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убора (визуально, на ощупь)»</a:t>
            </a:r>
            <a:endParaRPr kumimoji="0" lang="ru-RU" sz="1600" b="1" i="0"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600" b="1" u="sng" dirty="0" smtClean="0">
              <a:solidFill>
                <a:srgbClr val="C0000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600" b="1" i="0"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600" b="1" u="sng" dirty="0" smtClean="0">
              <a:solidFill>
                <a:srgbClr val="C0000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600" b="1" u="sng" dirty="0" smtClean="0">
              <a:solidFill>
                <a:srgbClr val="C0000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600" b="1" u="sng" dirty="0" smtClean="0">
              <a:solidFill>
                <a:srgbClr val="C0000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600" b="1" u="sng" dirty="0" smtClean="0">
              <a:solidFill>
                <a:srgbClr val="C0000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600" b="1" u="sng" dirty="0" smtClean="0">
              <a:solidFill>
                <a:srgbClr val="C0000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600" b="1" u="sng" dirty="0" smtClean="0">
              <a:solidFill>
                <a:srgbClr val="C0000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600" b="1" u="sng" dirty="0" smtClean="0">
              <a:solidFill>
                <a:srgbClr val="C0000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600" b="1" u="sng" dirty="0" smtClean="0">
              <a:solidFill>
                <a:srgbClr val="C0000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600" b="1" u="sng" dirty="0" smtClean="0">
              <a:solidFill>
                <a:srgbClr val="C00000"/>
              </a:solidFill>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lang="ru-RU" sz="1400" b="1" dirty="0" smtClean="0">
                <a:solidFill>
                  <a:srgbClr val="000000"/>
                </a:solidFill>
                <a:latin typeface="Times New Roman" pitchFamily="18" charset="0"/>
                <a:ea typeface="Times New Roman" pitchFamily="18" charset="0"/>
                <a:cs typeface="Times New Roman" pitchFamily="18" charset="0"/>
              </a:rPr>
              <a:t> </a:t>
            </a:r>
            <a:r>
              <a:rPr lang="ru-RU" sz="1400" b="1" dirty="0" smtClean="0">
                <a:solidFill>
                  <a:srgbClr val="000000"/>
                </a:solidFill>
                <a:latin typeface="Times New Roman" pitchFamily="18" charset="0"/>
                <a:ea typeface="Times New Roman" pitchFamily="18" charset="0"/>
                <a:cs typeface="Times New Roman" pitchFamily="18" charset="0"/>
              </a:rPr>
              <a:t>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Какая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на ощупь шерстяная ткань? (пушистая, толстая, легкая, теплая)</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 name="Picture 2" descr="http://images.asos-media.com/inv/media/4/6/8/1/3571864/grey/image1xxl.jpg"/>
          <p:cNvPicPr>
            <a:picLocks noChangeAspect="1" noChangeArrowheads="1"/>
          </p:cNvPicPr>
          <p:nvPr/>
        </p:nvPicPr>
        <p:blipFill>
          <a:blip r:embed="rId2" cstate="print"/>
          <a:srcRect/>
          <a:stretch>
            <a:fillRect/>
          </a:stretch>
        </p:blipFill>
        <p:spPr bwMode="auto">
          <a:xfrm>
            <a:off x="323528" y="1988840"/>
            <a:ext cx="1440160" cy="18374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8" descr="http://shopmenswear.ru/static/img/0000/0001/8220/18220944.b8drk47wr6.JPG"/>
          <p:cNvPicPr>
            <a:picLocks noChangeAspect="1" noChangeArrowheads="1"/>
          </p:cNvPicPr>
          <p:nvPr/>
        </p:nvPicPr>
        <p:blipFill>
          <a:blip r:embed="rId3" cstate="print"/>
          <a:srcRect/>
          <a:stretch>
            <a:fillRect/>
          </a:stretch>
        </p:blipFill>
        <p:spPr bwMode="auto">
          <a:xfrm>
            <a:off x="1979712" y="1988840"/>
            <a:ext cx="1350150" cy="180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2" descr="C:\Users\169948\Desktop\ткань\93d21d73ae5877a16d5a006666d6c252.jpg"/>
          <p:cNvPicPr>
            <a:picLocks noChangeAspect="1" noChangeArrowheads="1"/>
          </p:cNvPicPr>
          <p:nvPr/>
        </p:nvPicPr>
        <p:blipFill>
          <a:blip r:embed="rId4" cstate="print"/>
          <a:srcRect/>
          <a:stretch>
            <a:fillRect/>
          </a:stretch>
        </p:blipFill>
        <p:spPr bwMode="auto">
          <a:xfrm>
            <a:off x="3491880" y="2132856"/>
            <a:ext cx="1584176" cy="15841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descr="https://im0-tub-ru.yandex.net/i?id=dcadbb2e2eb1f0d0323252848ec9eded&amp;n=33&amp;h=190&amp;w=183"/>
          <p:cNvPicPr>
            <a:picLocks noChangeAspect="1" noChangeArrowheads="1"/>
          </p:cNvPicPr>
          <p:nvPr/>
        </p:nvPicPr>
        <p:blipFill>
          <a:blip r:embed="rId5" cstate="print"/>
          <a:srcRect/>
          <a:stretch>
            <a:fillRect/>
          </a:stretch>
        </p:blipFill>
        <p:spPr bwMode="auto">
          <a:xfrm>
            <a:off x="5220072" y="2060848"/>
            <a:ext cx="1594788" cy="16557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6" descr="https://im2-tub-ru.yandex.net/i?id=7dc1113f103fc35b97c61c31ac336b8f&amp;n=33&amp;h=190&amp;w=213"/>
          <p:cNvPicPr>
            <a:picLocks noChangeAspect="1" noChangeArrowheads="1"/>
          </p:cNvPicPr>
          <p:nvPr/>
        </p:nvPicPr>
        <p:blipFill>
          <a:blip r:embed="rId6" cstate="print"/>
          <a:srcRect/>
          <a:stretch>
            <a:fillRect/>
          </a:stretch>
        </p:blipFill>
        <p:spPr bwMode="auto">
          <a:xfrm>
            <a:off x="6948264" y="1988840"/>
            <a:ext cx="1948100" cy="17377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Прямоугольник 10"/>
          <p:cNvSpPr/>
          <p:nvPr/>
        </p:nvSpPr>
        <p:spPr>
          <a:xfrm>
            <a:off x="3353184" y="3789040"/>
            <a:ext cx="2597955" cy="338554"/>
          </a:xfrm>
          <a:prstGeom prst="rect">
            <a:avLst/>
          </a:prstGeom>
        </p:spPr>
        <p:txBody>
          <a:bodyPr wrap="none">
            <a:spAutoFit/>
          </a:bodyPr>
          <a:lstStyle/>
          <a:p>
            <a:pPr lvl="0" algn="ctr" fontAlgn="base">
              <a:spcBef>
                <a:spcPct val="0"/>
              </a:spcBef>
              <a:spcAft>
                <a:spcPct val="0"/>
              </a:spcAft>
            </a:pPr>
            <a:r>
              <a:rPr lang="ru-RU" sz="1600" b="1" u="sng" dirty="0" smtClean="0">
                <a:solidFill>
                  <a:srgbClr val="C00000"/>
                </a:solidFill>
                <a:latin typeface="Times New Roman" pitchFamily="18" charset="0"/>
                <a:ea typeface="Times New Roman" pitchFamily="18" charset="0"/>
                <a:cs typeface="Times New Roman" pitchFamily="18" charset="0"/>
              </a:rPr>
              <a:t>«Какая ткань на ощупь?»</a:t>
            </a:r>
          </a:p>
        </p:txBody>
      </p:sp>
      <p:sp>
        <p:nvSpPr>
          <p:cNvPr id="2050" name="Rectangle 2"/>
          <p:cNvSpPr>
            <a:spLocks noChangeArrowheads="1"/>
          </p:cNvSpPr>
          <p:nvPr/>
        </p:nvSpPr>
        <p:spPr bwMode="auto">
          <a:xfrm>
            <a:off x="683568" y="4104075"/>
            <a:ext cx="756084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ru-RU" sz="1400" b="1" i="1" dirty="0" smtClean="0">
                <a:solidFill>
                  <a:srgbClr val="000000"/>
                </a:solidFill>
                <a:latin typeface="Times New Roman" pitchFamily="18" charset="0"/>
                <a:ea typeface="Times New Roman" pitchFamily="18" charset="0"/>
                <a:cs typeface="Times New Roman" pitchFamily="18" charset="0"/>
              </a:rPr>
              <a:t>Р</a:t>
            </a:r>
            <a:r>
              <a:rPr kumimoji="0" lang="ru-RU" sz="1400" b="1"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аздайте детям образцы </a:t>
            </a:r>
            <a:r>
              <a:rPr lang="ru-RU" sz="1400" b="1" i="1" dirty="0" smtClean="0">
                <a:solidFill>
                  <a:srgbClr val="000000"/>
                </a:solidFill>
                <a:latin typeface="Times New Roman" pitchFamily="18" charset="0"/>
                <a:ea typeface="Times New Roman" pitchFamily="18" charset="0"/>
                <a:cs typeface="Times New Roman" pitchFamily="18" charset="0"/>
              </a:rPr>
              <a:t>шерстяной, хлопчатой, шелковой, льняной ткани.</a:t>
            </a:r>
          </a:p>
          <a:p>
            <a:pPr marL="0" marR="0" lvl="0" indent="0" algn="just" defTabSz="914400" rtl="0" eaLnBrk="1" fontAlgn="base" latinLnBrk="0" hangingPunct="1">
              <a:lnSpc>
                <a:spcPct val="100000"/>
              </a:lnSpc>
              <a:spcBef>
                <a:spcPct val="0"/>
              </a:spcBef>
              <a:spcAft>
                <a:spcPct val="0"/>
              </a:spcAft>
              <a:buClrTx/>
              <a:buSzTx/>
              <a:buFontTx/>
              <a:buNone/>
              <a:tabLst/>
            </a:pPr>
            <a:endParaRPr lang="ru-RU" sz="1400" b="1" i="1" dirty="0" smtClean="0">
              <a:solidFill>
                <a:srgbClr val="000000"/>
              </a:solidFill>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lang="ru-RU" sz="1400" b="1" dirty="0" smtClean="0">
                <a:solidFill>
                  <a:srgbClr val="000000"/>
                </a:solidFill>
                <a:latin typeface="Times New Roman" pitchFamily="18" charset="0"/>
                <a:ea typeface="Times New Roman" pitchFamily="18" charset="0"/>
                <a:cs typeface="Times New Roman" pitchFamily="18" charset="0"/>
              </a:rPr>
              <a:t>Какая на ощупь хлопчатая ткань, шёлковая, льняная ткань?</a:t>
            </a:r>
            <a:endParaRPr lang="ru-RU" sz="1400" b="1" dirty="0" smtClean="0">
              <a:solidFill>
                <a:srgbClr val="000000"/>
              </a:solidFill>
              <a:latin typeface="Times New Roman" pitchFamily="18"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400" b="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Rectangle 2"/>
          <p:cNvSpPr>
            <a:spLocks noChangeArrowheads="1"/>
          </p:cNvSpPr>
          <p:nvPr/>
        </p:nvSpPr>
        <p:spPr bwMode="auto">
          <a:xfrm>
            <a:off x="323528" y="5253390"/>
            <a:ext cx="8424936"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tab pos="457200" algn="l"/>
              </a:tabLst>
            </a:pPr>
            <a:r>
              <a:rPr kumimoji="0" lang="ru-RU" sz="1600" b="1" u="sng"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Дидактическая игра «Мамины помощники»</a:t>
            </a:r>
            <a:endParaRPr kumimoji="0" lang="ru-RU" sz="1600" b="1" u="sng"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Дети делятся на две команды. У каждой команды на </a:t>
            </a:r>
            <a:r>
              <a:rPr lang="ru-RU" sz="1400" b="1" dirty="0" smtClean="0">
                <a:solidFill>
                  <a:srgbClr val="09A6E4"/>
                </a:solidFill>
                <a:latin typeface="Times New Roman" pitchFamily="18" charset="0"/>
                <a:ea typeface="Times New Roman" pitchFamily="18" charset="0"/>
                <a:cs typeface="Times New Roman" pitchFamily="18" charset="0"/>
              </a:rPr>
              <a:t> </a:t>
            </a:r>
            <a:r>
              <a:rPr lang="ru-RU" sz="1400" b="1" dirty="0" smtClean="0">
                <a:latin typeface="Times New Roman" pitchFamily="18" charset="0"/>
                <a:ea typeface="Times New Roman" pitchFamily="18" charset="0"/>
                <a:cs typeface="Times New Roman" pitchFamily="18" charset="0"/>
              </a:rPr>
              <a:t>столе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разные предметы, из них нужно выбрать те которые нужны для шитья (ткань, ножницы, нитки, иголка, наперсток). Побеждает та команда, которая  быстрей справится с заданием.</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95536" y="806515"/>
            <a:ext cx="8352928"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sz="1600" b="1" dirty="0" smtClean="0">
                <a:solidFill>
                  <a:srgbClr val="C00000"/>
                </a:solidFill>
                <a:latin typeface="Times New Roman" pitchFamily="18" charset="0"/>
                <a:ea typeface="Times New Roman" pitchFamily="18" charset="0"/>
                <a:cs typeface="Times New Roman" pitchFamily="18" charset="0"/>
              </a:rPr>
              <a:t>«Предметы из ткани»</a:t>
            </a:r>
          </a:p>
          <a:p>
            <a:pPr marL="0" marR="0" lvl="0" indent="0" algn="just" defTabSz="914400" rtl="0" eaLnBrk="1" fontAlgn="base" latinLnBrk="0" hangingPunct="1">
              <a:lnSpc>
                <a:spcPct val="100000"/>
              </a:lnSpc>
              <a:spcBef>
                <a:spcPct val="0"/>
              </a:spcBef>
              <a:spcAft>
                <a:spcPct val="0"/>
              </a:spcAft>
              <a:buClrTx/>
              <a:buSzTx/>
              <a:buFontTx/>
              <a:buNone/>
              <a:tabLst/>
            </a:pPr>
            <a:r>
              <a:rPr lang="ru-RU" sz="1400" b="1" dirty="0" smtClean="0">
                <a:solidFill>
                  <a:srgbClr val="000000"/>
                </a:solidFill>
                <a:latin typeface="Times New Roman" pitchFamily="18" charset="0"/>
                <a:ea typeface="Times New Roman" pitchFamily="18" charset="0"/>
                <a:cs typeface="Times New Roman" pitchFamily="18" charset="0"/>
              </a:rPr>
              <a:t>Определи все ли эти предметы </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делают из ткани? (одежду, обувь, шторы, кресла, головные уборы)</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 name="Picture 4" descr="http://img0.liveinternet.ru/images/attach/c/11/116/789/116789352_odezhda7_small.png"/>
          <p:cNvPicPr>
            <a:picLocks noChangeAspect="1" noChangeArrowheads="1"/>
          </p:cNvPicPr>
          <p:nvPr/>
        </p:nvPicPr>
        <p:blipFill>
          <a:blip r:embed="rId2" cstate="print"/>
          <a:srcRect/>
          <a:stretch>
            <a:fillRect/>
          </a:stretch>
        </p:blipFill>
        <p:spPr bwMode="auto">
          <a:xfrm>
            <a:off x="539552" y="1844824"/>
            <a:ext cx="2213617" cy="1758595"/>
          </a:xfrm>
          <a:prstGeom prst="rect">
            <a:avLst/>
          </a:prstGeom>
          <a:ln>
            <a:noFill/>
          </a:ln>
          <a:effectLst>
            <a:outerShdw blurRad="292100" dist="139700" dir="2700000" algn="tl" rotWithShape="0">
              <a:srgbClr val="333333">
                <a:alpha val="65000"/>
              </a:srgbClr>
            </a:outerShdw>
          </a:effectLst>
        </p:spPr>
      </p:pic>
      <p:pic>
        <p:nvPicPr>
          <p:cNvPr id="4" name="Picture 2" descr="http://images.gear4music.pt/media/24120/600/preview.jpg"/>
          <p:cNvPicPr>
            <a:picLocks noChangeAspect="1" noChangeArrowheads="1"/>
          </p:cNvPicPr>
          <p:nvPr/>
        </p:nvPicPr>
        <p:blipFill>
          <a:blip r:embed="rId3" cstate="print"/>
          <a:srcRect/>
          <a:stretch>
            <a:fillRect/>
          </a:stretch>
        </p:blipFill>
        <p:spPr bwMode="auto">
          <a:xfrm>
            <a:off x="3131840" y="1844824"/>
            <a:ext cx="1728192" cy="17281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0721" name="Rectangle 1"/>
          <p:cNvSpPr>
            <a:spLocks noChangeArrowheads="1"/>
          </p:cNvSpPr>
          <p:nvPr/>
        </p:nvSpPr>
        <p:spPr bwMode="auto">
          <a:xfrm>
            <a:off x="251520" y="4296435"/>
            <a:ext cx="864096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tab pos="457200" algn="l"/>
              </a:tabLst>
            </a:pPr>
            <a:r>
              <a:rPr kumimoji="0" lang="ru-RU" sz="1600" b="1"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Дидактическая игра «Магазин одежды»</a:t>
            </a:r>
            <a:endParaRPr kumimoji="0" lang="ru-RU" sz="1600" b="1" strike="noStrike" cap="none" normalizeH="0" baseline="0" dirty="0" smtClean="0">
              <a:ln>
                <a:noFill/>
              </a:ln>
              <a:solidFill>
                <a:srgbClr val="C0000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Детям раздается разные виды тканей, одна  команда отбирает ткань для летнего</a:t>
            </a:r>
            <a:r>
              <a:rPr kumimoji="0" lang="ru-RU" sz="14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головного убора</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другая зимнего, третья команда - осеннего,</a:t>
            </a:r>
            <a:r>
              <a:rPr kumimoji="0" lang="ru-RU" sz="1400" b="1"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четвертая - для весеннего.</a:t>
            </a: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Чья команда быстрее и правильно отберет ткань для головного убора по сезону, та и победила.</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 name="Picture 8" descr="C:\Users\Женя\Downloads\original.jpg"/>
          <p:cNvPicPr>
            <a:picLocks noChangeAspect="1" noChangeArrowheads="1"/>
          </p:cNvPicPr>
          <p:nvPr/>
        </p:nvPicPr>
        <p:blipFill>
          <a:blip r:embed="rId4" cstate="print"/>
          <a:srcRect/>
          <a:stretch>
            <a:fillRect/>
          </a:stretch>
        </p:blipFill>
        <p:spPr bwMode="auto">
          <a:xfrm>
            <a:off x="5292080" y="1844824"/>
            <a:ext cx="1368152" cy="171106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988840"/>
            <a:ext cx="7931224" cy="1143000"/>
          </a:xfrm>
        </p:spPr>
        <p:txBody>
          <a:bodyPr>
            <a:prstTxWarp prst="textPlain">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gradFill>
                  <a:gsLst>
                    <a:gs pos="25000">
                      <a:schemeClr val="accent2">
                        <a:satMod val="155000"/>
                      </a:schemeClr>
                    </a:gs>
                    <a:gs pos="100000">
                      <a:schemeClr val="accent2">
                        <a:shade val="45000"/>
                        <a:satMod val="165000"/>
                      </a:schemeClr>
                    </a:gs>
                  </a:gsLst>
                  <a:lin ang="5400000"/>
                </a:gradFill>
                <a:effectLst>
                  <a:glow rad="139700">
                    <a:schemeClr val="accent6">
                      <a:satMod val="175000"/>
                      <a:alpha val="40000"/>
                    </a:schemeClr>
                  </a:glow>
                  <a:outerShdw blurRad="76200" dist="50800" dir="5400000" algn="tl" rotWithShape="0">
                    <a:srgbClr val="000000">
                      <a:alpha val="65000"/>
                    </a:srgbClr>
                  </a:outerShdw>
                  <a:reflection blurRad="6350" stA="60000" endA="900" endPos="60000" dist="29997" dir="5400000" sy="-100000" algn="bl" rotWithShape="0"/>
                </a:effectLst>
              </a:rPr>
              <a:t>СПАСИБО ЗА ВНИМАНИЕ</a:t>
            </a:r>
            <a:endParaRPr lang="ru-RU" b="1" spc="50" dirty="0">
              <a:ln w="11430"/>
              <a:gradFill>
                <a:gsLst>
                  <a:gs pos="25000">
                    <a:schemeClr val="accent2">
                      <a:satMod val="155000"/>
                    </a:schemeClr>
                  </a:gs>
                  <a:gs pos="100000">
                    <a:schemeClr val="accent2">
                      <a:shade val="45000"/>
                      <a:satMod val="165000"/>
                    </a:schemeClr>
                  </a:gs>
                </a:gsLst>
                <a:lin ang="5400000"/>
              </a:gradFill>
              <a:effectLst>
                <a:glow rad="139700">
                  <a:schemeClr val="accent6">
                    <a:satMod val="175000"/>
                    <a:alpha val="40000"/>
                  </a:schemeClr>
                </a:glow>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28676" name="Picture 4" descr="http://deeperspace.com/animatedGifs/Clothing/Hats_and_Wigs/Color_changing_hat.gif"/>
          <p:cNvPicPr>
            <a:picLocks noChangeAspect="1" noChangeArrowheads="1" noCrop="1"/>
          </p:cNvPicPr>
          <p:nvPr/>
        </p:nvPicPr>
        <p:blipFill>
          <a:blip r:embed="rId2" cstate="print"/>
          <a:srcRect/>
          <a:stretch>
            <a:fillRect/>
          </a:stretch>
        </p:blipFill>
        <p:spPr bwMode="auto">
          <a:xfrm>
            <a:off x="539552" y="1196752"/>
            <a:ext cx="1524000" cy="723900"/>
          </a:xfrm>
          <a:prstGeom prst="rect">
            <a:avLst/>
          </a:prstGeom>
          <a:noFill/>
        </p:spPr>
      </p:pic>
      <p:pic>
        <p:nvPicPr>
          <p:cNvPr id="28678" name="Picture 6" descr="https://im3-tub-ru.yandex.net/i?id=2ef8bdfaaaa58d41a169906aebc7d154&amp;n=33&amp;h=190&amp;w=305"/>
          <p:cNvPicPr>
            <a:picLocks noChangeAspect="1" noChangeArrowheads="1"/>
          </p:cNvPicPr>
          <p:nvPr/>
        </p:nvPicPr>
        <p:blipFill>
          <a:blip r:embed="rId3" cstate="print"/>
          <a:srcRect/>
          <a:stretch>
            <a:fillRect/>
          </a:stretch>
        </p:blipFill>
        <p:spPr bwMode="auto">
          <a:xfrm>
            <a:off x="3203848" y="3861048"/>
            <a:ext cx="3483083" cy="21697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2" descr="http://www.cerezforum.net/proxy.php?image=http%3A%2F%2Fs8.rimg.info%2Fb73dd50a7bcf8f1a6fa681bcf2983d82.gif&amp;hash=2c8839893568da0a73b5c48ac6425db3"/>
          <p:cNvPicPr>
            <a:picLocks noChangeAspect="1" noChangeArrowheads="1" noCrop="1"/>
          </p:cNvPicPr>
          <p:nvPr/>
        </p:nvPicPr>
        <p:blipFill>
          <a:blip r:embed="rId4" cstate="print"/>
          <a:srcRect/>
          <a:stretch>
            <a:fillRect/>
          </a:stretch>
        </p:blipFill>
        <p:spPr bwMode="auto">
          <a:xfrm>
            <a:off x="6228184" y="3717032"/>
            <a:ext cx="1095375" cy="1362075"/>
          </a:xfrm>
          <a:prstGeom prst="rect">
            <a:avLst/>
          </a:prstGeom>
          <a:noFill/>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764704"/>
            <a:ext cx="8640960" cy="738664"/>
          </a:xfrm>
          <a:prstGeom prst="rect">
            <a:avLst/>
          </a:prstGeom>
        </p:spPr>
        <p:txBody>
          <a:bodyPr wrap="square">
            <a:spAutoFit/>
          </a:bodyPr>
          <a:lstStyle/>
          <a:p>
            <a:pPr algn="just"/>
            <a:r>
              <a:rPr lang="ru-RU" sz="1400" b="1" dirty="0" smtClean="0">
                <a:latin typeface="Times New Roman" pitchFamily="18" charset="0"/>
                <a:cs typeface="Times New Roman" pitchFamily="18" charset="0"/>
              </a:rPr>
              <a:t>История возникновения тканей уходит своими корнями в древние века. Для защиты и украшения своего тела, жилища и быта человек использовал различные природные материалы, в том числе, ткани и текстиль.</a:t>
            </a:r>
            <a:endParaRPr lang="ru-RU" sz="1400" b="1" dirty="0">
              <a:latin typeface="Times New Roman" pitchFamily="18" charset="0"/>
              <a:cs typeface="Times New Roman" pitchFamily="18" charset="0"/>
            </a:endParaRPr>
          </a:p>
        </p:txBody>
      </p:sp>
      <p:sp>
        <p:nvSpPr>
          <p:cNvPr id="3" name="Прямоугольник 2"/>
          <p:cNvSpPr/>
          <p:nvPr/>
        </p:nvSpPr>
        <p:spPr>
          <a:xfrm>
            <a:off x="323528" y="1556792"/>
            <a:ext cx="8352928" cy="523220"/>
          </a:xfrm>
          <a:prstGeom prst="rect">
            <a:avLst/>
          </a:prstGeom>
        </p:spPr>
        <p:txBody>
          <a:bodyPr wrap="square">
            <a:spAutoFit/>
          </a:bodyPr>
          <a:lstStyle/>
          <a:p>
            <a:pPr algn="just"/>
            <a:r>
              <a:rPr lang="ru-RU" sz="1400" b="1" dirty="0" smtClean="0">
                <a:latin typeface="Times New Roman" pitchFamily="18" charset="0"/>
                <a:cs typeface="Times New Roman" pitchFamily="18" charset="0"/>
              </a:rPr>
              <a:t>Еще в древние времена человек умел выращивать, добывать волокна и перерабатывать их в текстильные материалы и изделия.</a:t>
            </a:r>
            <a:endParaRPr lang="ru-RU" sz="1400" b="1" dirty="0">
              <a:latin typeface="Times New Roman" pitchFamily="18" charset="0"/>
              <a:cs typeface="Times New Roman" pitchFamily="18" charset="0"/>
            </a:endParaRPr>
          </a:p>
        </p:txBody>
      </p:sp>
      <p:pic>
        <p:nvPicPr>
          <p:cNvPr id="14338" name="Picture 2" descr="История возникновения тканей"/>
          <p:cNvPicPr>
            <a:picLocks noChangeAspect="1" noChangeArrowheads="1"/>
          </p:cNvPicPr>
          <p:nvPr/>
        </p:nvPicPr>
        <p:blipFill>
          <a:blip r:embed="rId2" cstate="print"/>
          <a:srcRect/>
          <a:stretch>
            <a:fillRect/>
          </a:stretch>
        </p:blipFill>
        <p:spPr bwMode="auto">
          <a:xfrm>
            <a:off x="6228184" y="3645024"/>
            <a:ext cx="2520280" cy="25202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323528" y="1988840"/>
            <a:ext cx="8064896" cy="1384995"/>
          </a:xfrm>
          <a:prstGeom prst="rect">
            <a:avLst/>
          </a:prstGeom>
        </p:spPr>
        <p:txBody>
          <a:bodyPr wrap="square">
            <a:spAutoFit/>
          </a:bodyPr>
          <a:lstStyle/>
          <a:p>
            <a:pPr algn="just"/>
            <a:r>
              <a:rPr lang="ru-RU" sz="1400" b="1" dirty="0" smtClean="0">
                <a:latin typeface="Times New Roman" pitchFamily="18" charset="0"/>
                <a:cs typeface="Times New Roman" pitchFamily="18" charset="0"/>
              </a:rPr>
              <a:t>Самыми древними текстильными материалами, используемыми человеком, являлись шкуры животных. Особенности древнего климата требовали того, чтобы одежда служила защите тела, нежели украшением. Украшение же одеждой уже говорило о социальном статусе – позволить себе дорогие ткани могли не многие. Использование в интерьере также скорее было необходимостью, для жилых помещений использовались шкуры и мех животных – они служили защитой от холода и располагались на полу и в дверных проемах.</a:t>
            </a:r>
            <a:endParaRPr lang="ru-RU" sz="1400" b="1" dirty="0">
              <a:latin typeface="Times New Roman" pitchFamily="18" charset="0"/>
              <a:cs typeface="Times New Roman" pitchFamily="18" charset="0"/>
            </a:endParaRPr>
          </a:p>
        </p:txBody>
      </p:sp>
      <p:sp>
        <p:nvSpPr>
          <p:cNvPr id="6" name="Прямоугольник 5"/>
          <p:cNvSpPr/>
          <p:nvPr/>
        </p:nvSpPr>
        <p:spPr>
          <a:xfrm>
            <a:off x="323528" y="3717032"/>
            <a:ext cx="5832648" cy="738664"/>
          </a:xfrm>
          <a:prstGeom prst="rect">
            <a:avLst/>
          </a:prstGeom>
        </p:spPr>
        <p:txBody>
          <a:bodyPr wrap="square">
            <a:spAutoFit/>
          </a:bodyPr>
          <a:lstStyle/>
          <a:p>
            <a:pPr algn="just"/>
            <a:r>
              <a:rPr lang="ru-RU" sz="1400" b="1" dirty="0" smtClean="0">
                <a:latin typeface="Times New Roman" pitchFamily="18" charset="0"/>
                <a:cs typeface="Times New Roman" pitchFamily="18" charset="0"/>
              </a:rPr>
              <a:t>В разных странах проводились эксперименты по получению искусственных тканей. В результате была получена вискоза – новый искусственный шелк.</a:t>
            </a:r>
            <a:endParaRPr lang="ru-RU" sz="1400" b="1" dirty="0">
              <a:latin typeface="Times New Roman" pitchFamily="18" charset="0"/>
              <a:cs typeface="Times New Roman" pitchFamily="18" charset="0"/>
            </a:endParaRPr>
          </a:p>
        </p:txBody>
      </p:sp>
      <p:sp>
        <p:nvSpPr>
          <p:cNvPr id="7" name="Прямоугольник 6"/>
          <p:cNvSpPr/>
          <p:nvPr/>
        </p:nvSpPr>
        <p:spPr>
          <a:xfrm>
            <a:off x="323528" y="4437112"/>
            <a:ext cx="5760640" cy="738664"/>
          </a:xfrm>
          <a:prstGeom prst="rect">
            <a:avLst/>
          </a:prstGeom>
        </p:spPr>
        <p:txBody>
          <a:bodyPr wrap="square">
            <a:spAutoFit/>
          </a:bodyPr>
          <a:lstStyle/>
          <a:p>
            <a:pPr algn="just"/>
            <a:r>
              <a:rPr lang="ru-RU" sz="1400" b="1" dirty="0" smtClean="0">
                <a:latin typeface="Times New Roman" pitchFamily="18" charset="0"/>
                <a:cs typeface="Times New Roman" pitchFamily="18" charset="0"/>
              </a:rPr>
              <a:t>Чуть позже стали применять смесовые ткани, то есть смешанные ткани, которые состоят из смеси разных волокон, например натуральных (шелк, хлопок, шерсть, лен) и искусственных.</a:t>
            </a:r>
            <a:endParaRPr lang="ru-RU" sz="1400" b="1" dirty="0">
              <a:latin typeface="Times New Roman" pitchFamily="18" charset="0"/>
              <a:cs typeface="Times New Roman" pitchFamily="18" charset="0"/>
            </a:endParaRPr>
          </a:p>
        </p:txBody>
      </p:sp>
      <p:sp>
        <p:nvSpPr>
          <p:cNvPr id="8" name="Прямоугольник 7"/>
          <p:cNvSpPr/>
          <p:nvPr/>
        </p:nvSpPr>
        <p:spPr>
          <a:xfrm>
            <a:off x="323528" y="5157192"/>
            <a:ext cx="5598368" cy="954107"/>
          </a:xfrm>
          <a:prstGeom prst="rect">
            <a:avLst/>
          </a:prstGeom>
        </p:spPr>
        <p:txBody>
          <a:bodyPr wrap="square">
            <a:spAutoFit/>
          </a:bodyPr>
          <a:lstStyle/>
          <a:p>
            <a:pPr algn="just"/>
            <a:r>
              <a:rPr lang="ru-RU" sz="1400" b="1" dirty="0" smtClean="0">
                <a:latin typeface="Times New Roman" pitchFamily="18" charset="0"/>
                <a:cs typeface="Times New Roman" pitchFamily="18" charset="0"/>
              </a:rPr>
              <a:t>Таким образом, появление искусственных волокон способствовало развитию новой эпохи в текстильной промышленности: появилось множество новых тканей, способов их обработки и способов производства текстильных изделий</a:t>
            </a:r>
            <a:endParaRPr lang="ru-RU" sz="1400" b="1" dirty="0">
              <a:latin typeface="Times New Roman" pitchFamily="18" charset="0"/>
              <a:cs typeface="Times New Roman" pitchFamily="18" charset="0"/>
            </a:endParaRPr>
          </a:p>
        </p:txBody>
      </p:sp>
      <p:pic>
        <p:nvPicPr>
          <p:cNvPr id="14340" name="Picture 4" descr="http://www.gifmania.com.tr/Hareketli-Gifler-Nesneler/Gif-Resimleri-Giysi/Animasyonlar-Sapkalar/Sapkalar-86816.gif"/>
          <p:cNvPicPr>
            <a:picLocks noChangeAspect="1" noChangeArrowheads="1" noCrop="1"/>
          </p:cNvPicPr>
          <p:nvPr/>
        </p:nvPicPr>
        <p:blipFill>
          <a:blip r:embed="rId3" cstate="print"/>
          <a:srcRect/>
          <a:stretch>
            <a:fillRect/>
          </a:stretch>
        </p:blipFill>
        <p:spPr bwMode="auto">
          <a:xfrm>
            <a:off x="7791450" y="5373216"/>
            <a:ext cx="1352550" cy="1333501"/>
          </a:xfrm>
          <a:prstGeom prst="rect">
            <a:avLst/>
          </a:prstGeom>
          <a:noFill/>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169948\Desktop\ткань\0005-005-Iz-chego-sostoit-Tka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169948\Desktop\ткань\0018-018-Kak-poluchajut-tka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169948\Desktop\ткань\i (5).jpg"/>
          <p:cNvPicPr>
            <a:picLocks noChangeAspect="1" noChangeArrowheads="1"/>
          </p:cNvPicPr>
          <p:nvPr/>
        </p:nvPicPr>
        <p:blipFill>
          <a:blip r:embed="rId2" cstate="print"/>
          <a:srcRect/>
          <a:stretch>
            <a:fillRect/>
          </a:stretch>
        </p:blipFill>
        <p:spPr bwMode="auto">
          <a:xfrm>
            <a:off x="3563888" y="1484784"/>
            <a:ext cx="2088232" cy="20882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195" name="Picture 3" descr="C:\Users\169948\Desktop\ткань\flaxseed2.jpg"/>
          <p:cNvPicPr>
            <a:picLocks noChangeAspect="1" noChangeArrowheads="1"/>
          </p:cNvPicPr>
          <p:nvPr/>
        </p:nvPicPr>
        <p:blipFill>
          <a:blip r:embed="rId3" cstate="print"/>
          <a:srcRect/>
          <a:stretch>
            <a:fillRect/>
          </a:stretch>
        </p:blipFill>
        <p:spPr bwMode="auto">
          <a:xfrm>
            <a:off x="6012160" y="1772816"/>
            <a:ext cx="2374409" cy="15841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196" name="Picture 4" descr="C:\Users\169948\Desktop\ткань\1816537-img-lenena-seminka-dieta-hubnuti.jpg"/>
          <p:cNvPicPr>
            <a:picLocks noChangeAspect="1" noChangeArrowheads="1"/>
          </p:cNvPicPr>
          <p:nvPr/>
        </p:nvPicPr>
        <p:blipFill>
          <a:blip r:embed="rId4" cstate="print"/>
          <a:srcRect/>
          <a:stretch>
            <a:fillRect/>
          </a:stretch>
        </p:blipFill>
        <p:spPr bwMode="auto">
          <a:xfrm>
            <a:off x="179512" y="1700808"/>
            <a:ext cx="3096344" cy="18869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с двумя скругленными противолежащими углами 4"/>
          <p:cNvSpPr/>
          <p:nvPr/>
        </p:nvSpPr>
        <p:spPr>
          <a:xfrm>
            <a:off x="3419872" y="476672"/>
            <a:ext cx="2592288"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smtClean="0">
                <a:solidFill>
                  <a:srgbClr val="C00000"/>
                </a:solidFill>
                <a:latin typeface="Times New Roman" pitchFamily="18" charset="0"/>
                <a:cs typeface="Times New Roman" pitchFamily="18" charset="0"/>
              </a:rPr>
              <a:t>ЛЁН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pic>
        <p:nvPicPr>
          <p:cNvPr id="8197" name="Picture 5" descr="C:\Users\169948\Desktop\ткань\fabric_flax_491_otb.jpg"/>
          <p:cNvPicPr>
            <a:picLocks noChangeAspect="1" noChangeArrowheads="1"/>
          </p:cNvPicPr>
          <p:nvPr/>
        </p:nvPicPr>
        <p:blipFill>
          <a:blip r:embed="rId5" cstate="print"/>
          <a:srcRect/>
          <a:stretch>
            <a:fillRect/>
          </a:stretch>
        </p:blipFill>
        <p:spPr bwMode="auto">
          <a:xfrm>
            <a:off x="1331640" y="4653136"/>
            <a:ext cx="1872208" cy="1872208"/>
          </a:xfrm>
          <a:prstGeom prst="rect">
            <a:avLst/>
          </a:prstGeom>
          <a:ln>
            <a:noFill/>
          </a:ln>
          <a:effectLst>
            <a:softEdge rad="112500"/>
          </a:effectLst>
        </p:spPr>
      </p:pic>
      <p:pic>
        <p:nvPicPr>
          <p:cNvPr id="8198" name="Picture 6" descr="C:\Users\169948\Desktop\ткань\holst_tv.JPG"/>
          <p:cNvPicPr>
            <a:picLocks noChangeAspect="1" noChangeArrowheads="1"/>
          </p:cNvPicPr>
          <p:nvPr/>
        </p:nvPicPr>
        <p:blipFill>
          <a:blip r:embed="rId6" cstate="print"/>
          <a:srcRect/>
          <a:stretch>
            <a:fillRect/>
          </a:stretch>
        </p:blipFill>
        <p:spPr bwMode="auto">
          <a:xfrm>
            <a:off x="4788024" y="4725144"/>
            <a:ext cx="3410920" cy="1776521"/>
          </a:xfrm>
          <a:prstGeom prst="rect">
            <a:avLst/>
          </a:prstGeom>
          <a:ln>
            <a:noFill/>
          </a:ln>
          <a:effectLst>
            <a:softEdge rad="112500"/>
          </a:effectLst>
        </p:spPr>
      </p:pic>
      <p:sp>
        <p:nvSpPr>
          <p:cNvPr id="8" name="Прямоугольник 7"/>
          <p:cNvSpPr/>
          <p:nvPr/>
        </p:nvSpPr>
        <p:spPr>
          <a:xfrm>
            <a:off x="323528" y="980728"/>
            <a:ext cx="8208912" cy="307777"/>
          </a:xfrm>
          <a:prstGeom prst="rect">
            <a:avLst/>
          </a:prstGeom>
        </p:spPr>
        <p:txBody>
          <a:bodyPr wrap="square">
            <a:spAutoFit/>
          </a:bodyPr>
          <a:lstStyle/>
          <a:p>
            <a:r>
              <a:rPr lang="ru-RU" sz="1400" b="1" dirty="0" smtClean="0">
                <a:latin typeface="Times New Roman" pitchFamily="18" charset="0"/>
                <a:cs typeface="Times New Roman" pitchFamily="18" charset="0"/>
              </a:rPr>
              <a:t>Лен является первым волокном, окультуренным и освоенным человеком.</a:t>
            </a:r>
            <a:endParaRPr lang="ru-RU" sz="1400" b="1" dirty="0">
              <a:latin typeface="Times New Roman" pitchFamily="18" charset="0"/>
              <a:cs typeface="Times New Roman" pitchFamily="18" charset="0"/>
            </a:endParaRPr>
          </a:p>
        </p:txBody>
      </p:sp>
      <p:sp>
        <p:nvSpPr>
          <p:cNvPr id="9" name="Прямоугольник 8"/>
          <p:cNvSpPr/>
          <p:nvPr/>
        </p:nvSpPr>
        <p:spPr>
          <a:xfrm>
            <a:off x="251520" y="3717032"/>
            <a:ext cx="8676456" cy="954107"/>
          </a:xfrm>
          <a:prstGeom prst="rect">
            <a:avLst/>
          </a:prstGeom>
        </p:spPr>
        <p:txBody>
          <a:bodyPr wrap="square">
            <a:spAutoFit/>
          </a:bodyPr>
          <a:lstStyle/>
          <a:p>
            <a:pPr algn="just"/>
            <a:r>
              <a:rPr lang="ru-RU" sz="1400" b="1" dirty="0" smtClean="0">
                <a:latin typeface="Times New Roman" pitchFamily="18" charset="0"/>
                <a:cs typeface="Times New Roman" pitchFamily="18" charset="0"/>
              </a:rPr>
              <a:t>Лен ткали на горизонтальных ткацких станках. После прядения ткань специальным образом растягивали. Качество льна определялось тем, насколько хорошо тянется изготовленная ткань. После растягивания льняную ткань выбеливали на солнце. Окончательная отделка уже была по необходимости: ткань лощили и плиссировали, расшивали нитями, бусинами и золотом.</a:t>
            </a:r>
            <a:endParaRPr lang="ru-RU" sz="1400" b="1"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169948\Desktop\ткань\i (1).jpg"/>
          <p:cNvPicPr>
            <a:picLocks noChangeAspect="1" noChangeArrowheads="1"/>
          </p:cNvPicPr>
          <p:nvPr/>
        </p:nvPicPr>
        <p:blipFill>
          <a:blip r:embed="rId2" cstate="print"/>
          <a:srcRect/>
          <a:stretch>
            <a:fillRect/>
          </a:stretch>
        </p:blipFill>
        <p:spPr bwMode="auto">
          <a:xfrm>
            <a:off x="251521" y="1916832"/>
            <a:ext cx="2268252" cy="151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171" name="Picture 3" descr="C:\Users\169948\Desktop\ткань\77873643.jpg"/>
          <p:cNvPicPr>
            <a:picLocks noChangeAspect="1" noChangeArrowheads="1"/>
          </p:cNvPicPr>
          <p:nvPr/>
        </p:nvPicPr>
        <p:blipFill>
          <a:blip r:embed="rId3" cstate="print"/>
          <a:srcRect/>
          <a:stretch>
            <a:fillRect/>
          </a:stretch>
        </p:blipFill>
        <p:spPr bwMode="auto">
          <a:xfrm>
            <a:off x="395536" y="4149080"/>
            <a:ext cx="2143125" cy="1809750"/>
          </a:xfrm>
          <a:prstGeom prst="rect">
            <a:avLst/>
          </a:prstGeom>
          <a:ln>
            <a:noFill/>
          </a:ln>
          <a:effectLst>
            <a:softEdge rad="112500"/>
          </a:effectLst>
        </p:spPr>
      </p:pic>
      <p:pic>
        <p:nvPicPr>
          <p:cNvPr id="7172" name="Picture 4" descr="C:\Users\169948\Desktop\ткань\alpaca.jpg"/>
          <p:cNvPicPr>
            <a:picLocks noChangeAspect="1" noChangeArrowheads="1"/>
          </p:cNvPicPr>
          <p:nvPr/>
        </p:nvPicPr>
        <p:blipFill>
          <a:blip r:embed="rId4" cstate="print"/>
          <a:srcRect/>
          <a:stretch>
            <a:fillRect/>
          </a:stretch>
        </p:blipFill>
        <p:spPr bwMode="auto">
          <a:xfrm>
            <a:off x="4860032" y="1772816"/>
            <a:ext cx="1539805" cy="17656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173" name="Picture 5" descr="C:\Users\169948\Desktop\ткань\i.jpg"/>
          <p:cNvPicPr>
            <a:picLocks noChangeAspect="1" noChangeArrowheads="1"/>
          </p:cNvPicPr>
          <p:nvPr/>
        </p:nvPicPr>
        <p:blipFill>
          <a:blip r:embed="rId5" cstate="print"/>
          <a:srcRect/>
          <a:stretch>
            <a:fillRect/>
          </a:stretch>
        </p:blipFill>
        <p:spPr bwMode="auto">
          <a:xfrm>
            <a:off x="2555777" y="1916832"/>
            <a:ext cx="2160240" cy="15145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с двумя скругленными противолежащими углами 5"/>
          <p:cNvSpPr/>
          <p:nvPr/>
        </p:nvSpPr>
        <p:spPr>
          <a:xfrm>
            <a:off x="3419872" y="548680"/>
            <a:ext cx="2592288"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smtClean="0">
                <a:solidFill>
                  <a:srgbClr val="C00000"/>
                </a:solidFill>
                <a:latin typeface="Times New Roman" pitchFamily="18" charset="0"/>
                <a:cs typeface="Times New Roman" pitchFamily="18" charset="0"/>
              </a:rPr>
              <a:t>ШЕРСТЬ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sp>
        <p:nvSpPr>
          <p:cNvPr id="7" name="Прямоугольник 6"/>
          <p:cNvSpPr/>
          <p:nvPr/>
        </p:nvSpPr>
        <p:spPr>
          <a:xfrm>
            <a:off x="323528" y="1484784"/>
            <a:ext cx="7344816" cy="307777"/>
          </a:xfrm>
          <a:prstGeom prst="rect">
            <a:avLst/>
          </a:prstGeom>
        </p:spPr>
        <p:txBody>
          <a:bodyPr wrap="square">
            <a:spAutoFit/>
          </a:bodyPr>
          <a:lstStyle/>
          <a:p>
            <a:r>
              <a:rPr lang="ru-RU" sz="1400" b="1" dirty="0">
                <a:latin typeface="Times New Roman" pitchFamily="18" charset="0"/>
                <a:cs typeface="Times New Roman" pitchFamily="18" charset="0"/>
              </a:rPr>
              <a:t>Шерстяную ткань делают из шерсти животных. </a:t>
            </a:r>
          </a:p>
        </p:txBody>
      </p:sp>
      <p:sp>
        <p:nvSpPr>
          <p:cNvPr id="8" name="Прямоугольник 7"/>
          <p:cNvSpPr/>
          <p:nvPr/>
        </p:nvSpPr>
        <p:spPr>
          <a:xfrm>
            <a:off x="251520" y="5949281"/>
            <a:ext cx="8568952" cy="307777"/>
          </a:xfrm>
          <a:prstGeom prst="rect">
            <a:avLst/>
          </a:prstGeom>
        </p:spPr>
        <p:txBody>
          <a:bodyPr wrap="square">
            <a:spAutoFit/>
          </a:bodyPr>
          <a:lstStyle/>
          <a:p>
            <a:r>
              <a:rPr lang="ru-RU" sz="1400" b="1" dirty="0">
                <a:latin typeface="Times New Roman" pitchFamily="18" charset="0"/>
                <a:cs typeface="Times New Roman" pitchFamily="18" charset="0"/>
              </a:rPr>
              <a:t>Состриженную шерсть расчесывают, прядут нити на специальных станках, окрашивают, вяжут вещи. </a:t>
            </a:r>
          </a:p>
        </p:txBody>
      </p:sp>
      <p:sp>
        <p:nvSpPr>
          <p:cNvPr id="9" name="Прямоугольник 8"/>
          <p:cNvSpPr/>
          <p:nvPr/>
        </p:nvSpPr>
        <p:spPr>
          <a:xfrm>
            <a:off x="323528" y="1196752"/>
            <a:ext cx="8064896" cy="307777"/>
          </a:xfrm>
          <a:prstGeom prst="rect">
            <a:avLst/>
          </a:prstGeom>
        </p:spPr>
        <p:txBody>
          <a:bodyPr wrap="square">
            <a:spAutoFit/>
          </a:bodyPr>
          <a:lstStyle/>
          <a:p>
            <a:r>
              <a:rPr lang="ru-RU" sz="1400" b="1" dirty="0" smtClean="0">
                <a:latin typeface="Times New Roman" pitchFamily="18" charset="0"/>
                <a:cs typeface="Times New Roman" pitchFamily="18" charset="0"/>
              </a:rPr>
              <a:t>Также важным древним волокном, окультуренным человеком, являлась шерсть</a:t>
            </a:r>
            <a:endParaRPr lang="ru-RU" sz="1400" b="1" dirty="0">
              <a:latin typeface="Times New Roman" pitchFamily="18" charset="0"/>
              <a:cs typeface="Times New Roman" pitchFamily="18" charset="0"/>
            </a:endParaRPr>
          </a:p>
        </p:txBody>
      </p:sp>
      <p:pic>
        <p:nvPicPr>
          <p:cNvPr id="10242" name="Picture 2" descr="http://ydalowa.narod.ru/images/3.jpg"/>
          <p:cNvPicPr>
            <a:picLocks noChangeAspect="1" noChangeArrowheads="1"/>
          </p:cNvPicPr>
          <p:nvPr/>
        </p:nvPicPr>
        <p:blipFill>
          <a:blip r:embed="rId6" cstate="print"/>
          <a:srcRect/>
          <a:stretch>
            <a:fillRect/>
          </a:stretch>
        </p:blipFill>
        <p:spPr bwMode="auto">
          <a:xfrm>
            <a:off x="5940152" y="3429000"/>
            <a:ext cx="3013001" cy="25213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44" name="Picture 4" descr="http://www.arliston.ru/files/images/Werstodeyalo.jpg"/>
          <p:cNvPicPr>
            <a:picLocks noChangeAspect="1" noChangeArrowheads="1"/>
          </p:cNvPicPr>
          <p:nvPr/>
        </p:nvPicPr>
        <p:blipFill>
          <a:blip r:embed="rId7" cstate="print"/>
          <a:srcRect/>
          <a:stretch>
            <a:fillRect/>
          </a:stretch>
        </p:blipFill>
        <p:spPr bwMode="auto">
          <a:xfrm>
            <a:off x="2699792" y="4005064"/>
            <a:ext cx="1872208" cy="1872208"/>
          </a:xfrm>
          <a:prstGeom prst="rect">
            <a:avLst/>
          </a:prstGeom>
          <a:ln>
            <a:noFill/>
          </a:ln>
          <a:effectLst>
            <a:softEdge rad="112500"/>
          </a:effectLst>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169948\Desktop\ткань\i (2).jpg"/>
          <p:cNvPicPr>
            <a:picLocks noChangeAspect="1" noChangeArrowheads="1"/>
          </p:cNvPicPr>
          <p:nvPr/>
        </p:nvPicPr>
        <p:blipFill>
          <a:blip r:embed="rId2" cstate="print"/>
          <a:srcRect/>
          <a:stretch>
            <a:fillRect/>
          </a:stretch>
        </p:blipFill>
        <p:spPr bwMode="auto">
          <a:xfrm>
            <a:off x="2267744" y="2492896"/>
            <a:ext cx="3240360" cy="21602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147" name="Picture 3" descr="C:\Users\169948\Desktop\ткань\zvetok_xlopka-0.jpg"/>
          <p:cNvPicPr>
            <a:picLocks noChangeAspect="1" noChangeArrowheads="1"/>
          </p:cNvPicPr>
          <p:nvPr/>
        </p:nvPicPr>
        <p:blipFill>
          <a:blip r:embed="rId3" cstate="print"/>
          <a:srcRect/>
          <a:stretch>
            <a:fillRect/>
          </a:stretch>
        </p:blipFill>
        <p:spPr bwMode="auto">
          <a:xfrm>
            <a:off x="467544" y="1700808"/>
            <a:ext cx="1440160" cy="31953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148" name="Picture 4" descr="C:\Users\169948\Desktop\ткань\хлопок.jpg"/>
          <p:cNvPicPr>
            <a:picLocks noChangeAspect="1" noChangeArrowheads="1"/>
          </p:cNvPicPr>
          <p:nvPr/>
        </p:nvPicPr>
        <p:blipFill>
          <a:blip r:embed="rId4" cstate="print"/>
          <a:srcRect/>
          <a:stretch>
            <a:fillRect/>
          </a:stretch>
        </p:blipFill>
        <p:spPr bwMode="auto">
          <a:xfrm>
            <a:off x="5796136" y="2420888"/>
            <a:ext cx="2875430" cy="21602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с двумя скругленными противолежащими углами 4"/>
          <p:cNvSpPr/>
          <p:nvPr/>
        </p:nvSpPr>
        <p:spPr>
          <a:xfrm>
            <a:off x="3419872" y="548680"/>
            <a:ext cx="2592288"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smtClean="0">
                <a:solidFill>
                  <a:srgbClr val="C00000"/>
                </a:solidFill>
                <a:latin typeface="Times New Roman" pitchFamily="18" charset="0"/>
                <a:cs typeface="Times New Roman" pitchFamily="18" charset="0"/>
              </a:rPr>
              <a:t>ХЛОПОК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sp>
        <p:nvSpPr>
          <p:cNvPr id="6" name="Прямоугольник 5"/>
          <p:cNvSpPr/>
          <p:nvPr/>
        </p:nvSpPr>
        <p:spPr>
          <a:xfrm>
            <a:off x="251520" y="1124744"/>
            <a:ext cx="8496944" cy="307777"/>
          </a:xfrm>
          <a:prstGeom prst="rect">
            <a:avLst/>
          </a:prstGeom>
        </p:spPr>
        <p:txBody>
          <a:bodyPr wrap="square">
            <a:spAutoFit/>
          </a:bodyPr>
          <a:lstStyle/>
          <a:p>
            <a:r>
              <a:rPr lang="ru-RU" sz="1400" b="1" dirty="0">
                <a:latin typeface="Times New Roman" pitchFamily="18" charset="0"/>
                <a:cs typeface="Times New Roman" pitchFamily="18" charset="0"/>
              </a:rPr>
              <a:t>Для выращивание хлопковой ткани используют растение </a:t>
            </a:r>
            <a:r>
              <a:rPr lang="ru-RU" sz="1400" b="1" dirty="0" smtClean="0">
                <a:latin typeface="Times New Roman" pitchFamily="18" charset="0"/>
                <a:cs typeface="Times New Roman" pitchFamily="18" charset="0"/>
              </a:rPr>
              <a:t>хлопок. </a:t>
            </a:r>
            <a:endParaRPr lang="ru-RU" sz="1400" b="1" dirty="0">
              <a:latin typeface="Times New Roman" pitchFamily="18" charset="0"/>
              <a:cs typeface="Times New Roman" pitchFamily="18" charset="0"/>
            </a:endParaRPr>
          </a:p>
        </p:txBody>
      </p:sp>
      <p:sp>
        <p:nvSpPr>
          <p:cNvPr id="7" name="Прямоугольник 6"/>
          <p:cNvSpPr/>
          <p:nvPr/>
        </p:nvSpPr>
        <p:spPr>
          <a:xfrm>
            <a:off x="1979712" y="1484784"/>
            <a:ext cx="5364640" cy="307777"/>
          </a:xfrm>
          <a:prstGeom prst="rect">
            <a:avLst/>
          </a:prstGeom>
        </p:spPr>
        <p:txBody>
          <a:bodyPr wrap="square">
            <a:spAutoFit/>
          </a:bodyPr>
          <a:lstStyle/>
          <a:p>
            <a:r>
              <a:rPr lang="ru-RU" sz="1400" b="1" dirty="0">
                <a:latin typeface="Times New Roman" pitchFamily="18" charset="0"/>
                <a:cs typeface="Times New Roman" pitchFamily="18" charset="0"/>
              </a:rPr>
              <a:t>Хлопок растет в жарких странах. </a:t>
            </a:r>
          </a:p>
        </p:txBody>
      </p:sp>
      <p:sp>
        <p:nvSpPr>
          <p:cNvPr id="8" name="Прямоугольник 7"/>
          <p:cNvSpPr/>
          <p:nvPr/>
        </p:nvSpPr>
        <p:spPr>
          <a:xfrm>
            <a:off x="395536" y="5301208"/>
            <a:ext cx="8424936" cy="738664"/>
          </a:xfrm>
          <a:prstGeom prst="rect">
            <a:avLst/>
          </a:prstGeom>
        </p:spPr>
        <p:txBody>
          <a:bodyPr wrap="square">
            <a:spAutoFit/>
          </a:bodyPr>
          <a:lstStyle/>
          <a:p>
            <a:pPr algn="just"/>
            <a:r>
              <a:rPr lang="ru-RU" sz="1400" b="1" dirty="0">
                <a:latin typeface="Times New Roman" pitchFamily="18" charset="0"/>
                <a:cs typeface="Times New Roman" pitchFamily="18" charset="0"/>
              </a:rPr>
              <a:t>Плод хлопка похож на коробочку, которая заполнена ватой, люди из коробочек достают хлопок и отправляют на очистительные фабрики, где его расчесывают специальными щетками. Вата — это и есть специально очищенный хлопок</a:t>
            </a:r>
          </a:p>
        </p:txBody>
      </p:sp>
      <p:sp>
        <p:nvSpPr>
          <p:cNvPr id="9" name="Прямоугольник 8"/>
          <p:cNvSpPr/>
          <p:nvPr/>
        </p:nvSpPr>
        <p:spPr>
          <a:xfrm>
            <a:off x="2051720" y="1772816"/>
            <a:ext cx="6840760" cy="523220"/>
          </a:xfrm>
          <a:prstGeom prst="rect">
            <a:avLst/>
          </a:prstGeom>
        </p:spPr>
        <p:txBody>
          <a:bodyPr wrap="square">
            <a:spAutoFit/>
          </a:bodyPr>
          <a:lstStyle/>
          <a:p>
            <a:pPr algn="just"/>
            <a:r>
              <a:rPr lang="ru-RU" sz="1400" b="1" dirty="0" smtClean="0">
                <a:latin typeface="Times New Roman" pitchFamily="18" charset="0"/>
                <a:cs typeface="Times New Roman" pitchFamily="18" charset="0"/>
              </a:rPr>
              <a:t>Древние греки называли хлопок «шерстью дерева», они познакомились с этим волокном после похода Александра Македонского.</a:t>
            </a:r>
            <a:endParaRPr lang="ru-RU" sz="1400" b="1"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323528" y="1124744"/>
            <a:ext cx="8280920"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Шелк производится в Китае, гусеница шелкопряда превращается в куколку, в специальном коконе. Она плетет этот кокон из шелковой нити, которую вырабатывают ее железы. Коконы собираю люди и обрабатывают паром  потом вымачивают и разматывают на специальных станках. Так  человек получает шелковую нить.</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с двумя скругленными противолежащими углами 2"/>
          <p:cNvSpPr/>
          <p:nvPr/>
        </p:nvSpPr>
        <p:spPr>
          <a:xfrm>
            <a:off x="3419872" y="476672"/>
            <a:ext cx="2592288"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smtClean="0">
                <a:solidFill>
                  <a:srgbClr val="C00000"/>
                </a:solidFill>
                <a:latin typeface="Times New Roman" pitchFamily="18" charset="0"/>
                <a:cs typeface="Times New Roman" pitchFamily="18" charset="0"/>
              </a:rPr>
              <a:t>ШЁЛК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pic>
        <p:nvPicPr>
          <p:cNvPr id="7170" name="Picture 2" descr="https://im1-tub-ru.yandex.net/i?id=d7ce1c20050168e908c91d6c7cccaed8&amp;n=33&amp;h=190&amp;w=155"/>
          <p:cNvPicPr>
            <a:picLocks noChangeAspect="1" noChangeArrowheads="1"/>
          </p:cNvPicPr>
          <p:nvPr/>
        </p:nvPicPr>
        <p:blipFill>
          <a:blip r:embed="rId2" cstate="print"/>
          <a:srcRect/>
          <a:stretch>
            <a:fillRect/>
          </a:stretch>
        </p:blipFill>
        <p:spPr bwMode="auto">
          <a:xfrm>
            <a:off x="6804248" y="2492896"/>
            <a:ext cx="1476375" cy="1809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172" name="Picture 4" descr="https://im0-tub-ru.yandex.net/i?id=5819c6828327def0081125e1b3626048&amp;n=33&amp;h=190&amp;w=248"/>
          <p:cNvPicPr>
            <a:picLocks noChangeAspect="1" noChangeArrowheads="1"/>
          </p:cNvPicPr>
          <p:nvPr/>
        </p:nvPicPr>
        <p:blipFill>
          <a:blip r:embed="rId3" cstate="print"/>
          <a:srcRect/>
          <a:stretch>
            <a:fillRect/>
          </a:stretch>
        </p:blipFill>
        <p:spPr bwMode="auto">
          <a:xfrm>
            <a:off x="6084168" y="4725144"/>
            <a:ext cx="2362200" cy="1809751"/>
          </a:xfrm>
          <a:prstGeom prst="rect">
            <a:avLst/>
          </a:prstGeom>
          <a:ln>
            <a:noFill/>
          </a:ln>
          <a:effectLst>
            <a:softEdge rad="112500"/>
          </a:effectLst>
        </p:spPr>
      </p:pic>
      <p:pic>
        <p:nvPicPr>
          <p:cNvPr id="7174" name="Picture 6" descr="http://s011.radikal.ru/i317/1011/ab/edd09cf019df.jpg"/>
          <p:cNvPicPr>
            <a:picLocks noChangeAspect="1" noChangeArrowheads="1"/>
          </p:cNvPicPr>
          <p:nvPr/>
        </p:nvPicPr>
        <p:blipFill>
          <a:blip r:embed="rId4" cstate="print"/>
          <a:srcRect/>
          <a:stretch>
            <a:fillRect/>
          </a:stretch>
        </p:blipFill>
        <p:spPr bwMode="auto">
          <a:xfrm>
            <a:off x="3779912" y="4581128"/>
            <a:ext cx="2088232" cy="2088233"/>
          </a:xfrm>
          <a:prstGeom prst="rect">
            <a:avLst/>
          </a:prstGeom>
          <a:ln>
            <a:noFill/>
          </a:ln>
          <a:effectLst>
            <a:softEdge rad="112500"/>
          </a:effectLst>
        </p:spPr>
      </p:pic>
      <p:pic>
        <p:nvPicPr>
          <p:cNvPr id="7176" name="Picture 8" descr="https://im2-tub-ru.yandex.net/i?id=a452befd8f7562795e14e16b4708eda4&amp;n=33&amp;h=190&amp;w=135"/>
          <p:cNvPicPr>
            <a:picLocks noChangeAspect="1" noChangeArrowheads="1"/>
          </p:cNvPicPr>
          <p:nvPr/>
        </p:nvPicPr>
        <p:blipFill>
          <a:blip r:embed="rId5" cstate="print"/>
          <a:srcRect/>
          <a:stretch>
            <a:fillRect/>
          </a:stretch>
        </p:blipFill>
        <p:spPr bwMode="auto">
          <a:xfrm>
            <a:off x="683568" y="2204864"/>
            <a:ext cx="2221979" cy="31272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178" name="Picture 10" descr="https://im2-tub-ru.yandex.net/i?id=5f64c4c37d8fc1e79465974e0256c6dc&amp;n=33&amp;h=190&amp;w=276"/>
          <p:cNvPicPr>
            <a:picLocks noChangeAspect="1" noChangeArrowheads="1"/>
          </p:cNvPicPr>
          <p:nvPr/>
        </p:nvPicPr>
        <p:blipFill>
          <a:blip r:embed="rId6" cstate="print"/>
          <a:srcRect/>
          <a:stretch>
            <a:fillRect/>
          </a:stretch>
        </p:blipFill>
        <p:spPr bwMode="auto">
          <a:xfrm>
            <a:off x="3563888" y="2492896"/>
            <a:ext cx="2628900" cy="1809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4" name="Picture 8" descr="http://i28.fastpic.ru/big/2011/1023/3a/e1f15b348c2180c82bde2c4509b1193a.jpeg"/>
          <p:cNvPicPr>
            <a:picLocks noChangeAspect="1" noChangeArrowheads="1"/>
          </p:cNvPicPr>
          <p:nvPr/>
        </p:nvPicPr>
        <p:blipFill>
          <a:blip r:embed="rId2" cstate="print"/>
          <a:srcRect/>
          <a:stretch>
            <a:fillRect/>
          </a:stretch>
        </p:blipFill>
        <p:spPr bwMode="auto">
          <a:xfrm>
            <a:off x="323528" y="1412776"/>
            <a:ext cx="3934408" cy="47212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Прямоугольник с двумя скругленными противолежащими углами 5"/>
          <p:cNvSpPr/>
          <p:nvPr/>
        </p:nvSpPr>
        <p:spPr>
          <a:xfrm>
            <a:off x="2555776" y="332656"/>
            <a:ext cx="4176464" cy="504056"/>
          </a:xfrm>
          <a:prstGeom prst="round2Diag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ru-RU" sz="1400" b="1" dirty="0" smtClean="0">
                <a:solidFill>
                  <a:srgbClr val="C00000"/>
                </a:solidFill>
                <a:latin typeface="Times New Roman" pitchFamily="18" charset="0"/>
                <a:cs typeface="Times New Roman" pitchFamily="18" charset="0"/>
              </a:rPr>
              <a:t>ТЕКСТУРА КОЖИ ЖИВОТНЫХ  </a:t>
            </a:r>
            <a:r>
              <a:rPr lang="ru-RU" sz="1400" b="1" i="1" dirty="0" smtClean="0">
                <a:solidFill>
                  <a:srgbClr val="C00000"/>
                </a:solidFill>
                <a:latin typeface="Times New Roman" pitchFamily="18" charset="0"/>
                <a:cs typeface="Times New Roman" pitchFamily="18" charset="0"/>
              </a:rPr>
              <a:t>  </a:t>
            </a:r>
            <a:endParaRPr lang="ru-RU" sz="1400" b="1" i="1" dirty="0">
              <a:solidFill>
                <a:srgbClr val="C00000"/>
              </a:solidFill>
              <a:latin typeface="Times New Roman" pitchFamily="18" charset="0"/>
              <a:cs typeface="Times New Roman" pitchFamily="18" charset="0"/>
            </a:endParaRPr>
          </a:p>
        </p:txBody>
      </p:sp>
      <p:pic>
        <p:nvPicPr>
          <p:cNvPr id="29708" name="Picture 12" descr="http://i28.fastpic.ru/big/2011/1023/4e/f33ab55ce8b52361039bf4172b59d54e.jpeg"/>
          <p:cNvPicPr>
            <a:picLocks noChangeAspect="1" noChangeArrowheads="1"/>
          </p:cNvPicPr>
          <p:nvPr/>
        </p:nvPicPr>
        <p:blipFill>
          <a:blip r:embed="rId3" cstate="print"/>
          <a:srcRect/>
          <a:stretch>
            <a:fillRect/>
          </a:stretch>
        </p:blipFill>
        <p:spPr bwMode="auto">
          <a:xfrm>
            <a:off x="4932040" y="1556792"/>
            <a:ext cx="3528392" cy="45516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TotalTime>
  <Words>457</Words>
  <Application>Microsoft Office PowerPoint</Application>
  <PresentationFormat>Экран (4:3)</PresentationFormat>
  <Paragraphs>56</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 ТКАНИ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Поиграем</vt:lpstr>
      <vt:lpstr>Слайд 17</vt:lpstr>
      <vt:lpstr>СПАСИБО ЗА ВНИМАНИЕ</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ТКАНИ</dc:title>
  <dc:creator>169948</dc:creator>
  <cp:lastModifiedBy>169948</cp:lastModifiedBy>
  <cp:revision>19</cp:revision>
  <dcterms:created xsi:type="dcterms:W3CDTF">2015-12-18T07:13:09Z</dcterms:created>
  <dcterms:modified xsi:type="dcterms:W3CDTF">2015-12-18T14:12:00Z</dcterms:modified>
</cp:coreProperties>
</file>