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317" r:id="rId2"/>
    <p:sldId id="318" r:id="rId3"/>
    <p:sldId id="322" r:id="rId4"/>
    <p:sldId id="319" r:id="rId5"/>
    <p:sldId id="303" r:id="rId6"/>
    <p:sldId id="323" r:id="rId7"/>
    <p:sldId id="324" r:id="rId8"/>
    <p:sldId id="325" r:id="rId9"/>
    <p:sldId id="329" r:id="rId10"/>
    <p:sldId id="326" r:id="rId11"/>
    <p:sldId id="331" r:id="rId12"/>
    <p:sldId id="330" r:id="rId13"/>
    <p:sldId id="327" r:id="rId14"/>
    <p:sldId id="328" r:id="rId15"/>
    <p:sldId id="332" r:id="rId16"/>
    <p:sldId id="311" r:id="rId17"/>
    <p:sldId id="305" r:id="rId18"/>
    <p:sldId id="334" r:id="rId19"/>
    <p:sldId id="271" r:id="rId20"/>
    <p:sldId id="33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A5002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6" autoAdjust="0"/>
    <p:restoredTop sz="94660"/>
  </p:normalViewPr>
  <p:slideViewPr>
    <p:cSldViewPr>
      <p:cViewPr>
        <p:scale>
          <a:sx n="60" d="100"/>
          <a:sy n="60" d="100"/>
        </p:scale>
        <p:origin x="-63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34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7A58CA2-774A-499B-9B30-2387B11658BC}" type="datetimeFigureOut">
              <a:rPr lang="ru-RU"/>
              <a:pPr>
                <a:defRPr/>
              </a:pPr>
              <a:t>20.03.2020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3FED1B0-AB94-454D-BC48-88A6716C63C0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9DD2916-F7BE-4A52-B1F8-5EBB886CD3A0}" type="datetimeFigureOut">
              <a:rPr lang="ru-RU"/>
              <a:pPr>
                <a:defRPr/>
              </a:pPr>
              <a:t>20.03.2020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94679C-0BC5-4B0E-97CC-1506339C13F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cap="all" spc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4290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D8DCB-41F3-4C83-B2F4-27191FA0CA27}" type="datetimeFigureOut">
              <a:rPr lang="ru-RU"/>
              <a:pPr>
                <a:defRPr/>
              </a:pPr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97109-D1AE-4A0A-B011-964B4EB5765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07171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46C65-9D81-4872-9D59-C1448A1EADBB}" type="datetimeFigureOut">
              <a:rPr lang="ru-RU"/>
              <a:pPr>
                <a:defRPr/>
              </a:pPr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BB29E-ADDD-46E1-A7AB-0AEEF084451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89020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9F0D2-9AF9-477F-81C0-9B8992C23D8B}" type="datetimeFigureOut">
              <a:rPr lang="ru-RU"/>
              <a:pPr>
                <a:defRPr/>
              </a:pPr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1D376-2BDC-4959-A008-A17B07870C6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930929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89CF9-0CB5-493B-A5C6-8BB82CA115D5}" type="datetimeFigureOut">
              <a:rPr lang="ru-RU"/>
              <a:pPr>
                <a:defRPr/>
              </a:pPr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86D4B-2CD1-4D22-BD3D-8E2E767A1F1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80405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B3355-7AD0-4D00-99A0-2C086825DC73}" type="datetimeFigureOut">
              <a:rPr lang="ru-RU"/>
              <a:pPr>
                <a:defRPr/>
              </a:pPr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5FADC2-7DB6-4883-A3EA-E020190FF0A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909501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E328D-D803-45EB-B7B3-E2E527F566B8}" type="datetimeFigureOut">
              <a:rPr lang="ru-RU"/>
              <a:pPr>
                <a:defRPr/>
              </a:pPr>
              <a:t>20.03.2020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7CB8C-394E-4FDA-8E42-0B72509EF2F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0318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4EF52-16E0-4C78-AE18-BA0330C248FC}" type="datetimeFigureOut">
              <a:rPr lang="ru-RU"/>
              <a:pPr>
                <a:defRPr/>
              </a:pPr>
              <a:t>20.03.2020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32965-04B8-4A9F-99AE-A4A0A2F9441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617727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0D8C5-C3DA-473C-887C-DBC1EFE1D8CA}" type="datetimeFigureOut">
              <a:rPr lang="ru-RU"/>
              <a:pPr>
                <a:defRPr/>
              </a:pPr>
              <a:t>20.03.2020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CF4809-546F-4D61-B07F-7C0407EE902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910956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82D27-AA46-4165-9433-49562A0E4B7E}" type="datetimeFigureOut">
              <a:rPr lang="ru-RU"/>
              <a:pPr>
                <a:defRPr/>
              </a:pPr>
              <a:t>20.03.2020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3B940-096D-4F2A-9AFD-A64C981A825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212048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F104F-AE23-47AF-AF2D-81C4B095E9A6}" type="datetimeFigureOut">
              <a:rPr lang="ru-RU"/>
              <a:pPr>
                <a:defRPr/>
              </a:pPr>
              <a:t>20.03.2020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22F32-CE40-440C-BA05-4B9B19E4200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0125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8BD1A-328C-475B-84A8-DE1E3F50B79B}" type="datetimeFigureOut">
              <a:rPr lang="ru-RU"/>
              <a:pPr>
                <a:defRPr/>
              </a:pPr>
              <a:t>20.03.2020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E168F-1BA4-40C1-B222-6D6A33A4174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95232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1BA05C-41F1-48BB-9779-2471F691AA93}" type="datetimeFigureOut">
              <a:rPr lang="ru-RU"/>
              <a:pPr>
                <a:defRPr/>
              </a:pPr>
              <a:t>20.03.2020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82467B20-808B-426B-BDDC-FF668F5D17A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5" r:id="rId1"/>
    <p:sldLayoutId id="2147484285" r:id="rId2"/>
    <p:sldLayoutId id="2147484286" r:id="rId3"/>
    <p:sldLayoutId id="2147484287" r:id="rId4"/>
    <p:sldLayoutId id="2147484288" r:id="rId5"/>
    <p:sldLayoutId id="2147484289" r:id="rId6"/>
    <p:sldLayoutId id="2147484290" r:id="rId7"/>
    <p:sldLayoutId id="2147484291" r:id="rId8"/>
    <p:sldLayoutId id="2147484292" r:id="rId9"/>
    <p:sldLayoutId id="2147484293" r:id="rId10"/>
    <p:sldLayoutId id="21474842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i="1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3"/>
          <p:cNvSpPr>
            <a:spLocks noChangeArrowheads="1"/>
          </p:cNvSpPr>
          <p:nvPr/>
        </p:nvSpPr>
        <p:spPr bwMode="auto">
          <a:xfrm>
            <a:off x="611188" y="333375"/>
            <a:ext cx="784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года России</a:t>
            </a:r>
          </a:p>
        </p:txBody>
      </p:sp>
      <p:sp>
        <p:nvSpPr>
          <p:cNvPr id="5123" name="TextBox 11"/>
          <p:cNvSpPr txBox="1">
            <a:spLocks noChangeArrowheads="1"/>
          </p:cNvSpPr>
          <p:nvPr/>
        </p:nvSpPr>
        <p:spPr bwMode="auto">
          <a:xfrm>
            <a:off x="684213" y="1052513"/>
            <a:ext cx="799147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en-US" sz="24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Конкурсное испытание</a:t>
            </a:r>
          </a:p>
          <a:p>
            <a:pPr algn="ctr" eaLnBrk="1" hangingPunct="1"/>
            <a:r>
              <a:rPr lang="ru-RU" altLang="en-US" sz="24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«Методический семинар»</a:t>
            </a:r>
          </a:p>
          <a:p>
            <a:pPr algn="ctr" eaLnBrk="1" hangingPunct="1"/>
            <a:endParaRPr lang="ru-RU" altLang="en-US" sz="2400" b="1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положительной мотивации на уроках математики</a:t>
            </a:r>
            <a:endParaRPr lang="ru-RU" altLang="en-US" sz="2400" b="1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8313" y="3500438"/>
            <a:ext cx="8280400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000" dirty="0">
                <a:solidFill>
                  <a:srgbClr val="FF0000"/>
                </a:solidFill>
                <a:latin typeface="Arial" charset="0"/>
                <a:cs typeface="+mn-cs"/>
              </a:rPr>
              <a:t>Зубова Надежда Васильевна </a:t>
            </a:r>
          </a:p>
          <a:p>
            <a:pPr algn="ctr">
              <a:defRPr/>
            </a:pPr>
            <a:r>
              <a:rPr lang="ru-RU" altLang="ru-RU" sz="2000" dirty="0">
                <a:solidFill>
                  <a:srgbClr val="FF0000"/>
                </a:solidFill>
                <a:latin typeface="Arial" charset="0"/>
                <a:cs typeface="+mn-cs"/>
              </a:rPr>
              <a:t> учитель физики и математики первой квалификационной категории</a:t>
            </a:r>
          </a:p>
          <a:p>
            <a:pPr algn="ctr">
              <a:defRPr/>
            </a:pPr>
            <a:r>
              <a:rPr lang="ru-RU" alt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algn="ctr">
              <a:defRPr/>
            </a:pPr>
            <a:r>
              <a:rPr lang="ru-RU" altLang="ru-RU" sz="1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Туркушской</a:t>
            </a:r>
            <a:r>
              <a:rPr lang="ru-RU" alt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основной школы-филиала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  муниципального бюджетного общеобразовательного учреждения «</a:t>
            </a:r>
            <a:r>
              <a:rPr lang="ru-RU" altLang="ru-RU" sz="1600" dirty="0" err="1">
                <a:latin typeface="Times New Roman" pitchFamily="18" charset="0"/>
                <a:cs typeface="Times New Roman" pitchFamily="18" charset="0"/>
              </a:rPr>
              <a:t>Саконская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 средняя  школа»</a:t>
            </a:r>
          </a:p>
          <a:p>
            <a:pPr algn="ctr">
              <a:defRPr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Ардатовского муниципального района  Нижегородской области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922114"/>
          </a:xfrm>
        </p:spPr>
        <p:txBody>
          <a:bodyPr/>
          <a:lstStyle/>
          <a:p>
            <a:pPr>
              <a:defRPr/>
            </a:pPr>
            <a:r>
              <a:rPr lang="ru-RU" sz="3600" dirty="0">
                <a:solidFill>
                  <a:schemeClr val="tx1"/>
                </a:solidFill>
              </a:rPr>
              <a:t>Игровые технологии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3" y="1052513"/>
            <a:ext cx="7940675" cy="452596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000" b="1" dirty="0" smtClean="0"/>
              <a:t>Виды игр</a:t>
            </a:r>
            <a:r>
              <a:rPr lang="ru-RU" sz="2000" b="1" dirty="0"/>
              <a:t>:</a:t>
            </a:r>
          </a:p>
          <a:p>
            <a:pPr>
              <a:defRPr/>
            </a:pPr>
            <a:r>
              <a:rPr lang="ru-RU" sz="2000" dirty="0"/>
              <a:t>дидактические </a:t>
            </a:r>
            <a:r>
              <a:rPr lang="ru-RU" sz="2000" dirty="0" smtClean="0"/>
              <a:t>игры - математические </a:t>
            </a:r>
            <a:r>
              <a:rPr lang="ru-RU" sz="2000" dirty="0"/>
              <a:t>ребусы, игры для проведения устного </a:t>
            </a:r>
            <a:r>
              <a:rPr lang="ru-RU" sz="2000" dirty="0" smtClean="0"/>
              <a:t>счета</a:t>
            </a:r>
            <a:endParaRPr lang="ru-RU" sz="2000" dirty="0"/>
          </a:p>
          <a:p>
            <a:pPr>
              <a:defRPr/>
            </a:pPr>
            <a:r>
              <a:rPr lang="ru-RU" sz="2000" dirty="0"/>
              <a:t>игровые </a:t>
            </a:r>
            <a:r>
              <a:rPr lang="ru-RU" sz="2000" dirty="0" smtClean="0"/>
              <a:t>ситуации - занимательные </a:t>
            </a:r>
            <a:r>
              <a:rPr lang="ru-RU" sz="2000" dirty="0"/>
              <a:t>задачи,  отрывки из литературных </a:t>
            </a:r>
            <a:r>
              <a:rPr lang="ru-RU" sz="2000" dirty="0" smtClean="0"/>
              <a:t>произведений. </a:t>
            </a:r>
          </a:p>
          <a:p>
            <a:pPr marL="0" indent="0">
              <a:buFontTx/>
              <a:buNone/>
              <a:defRPr/>
            </a:pPr>
            <a:r>
              <a:rPr lang="ru-RU" sz="2000" u="sng" dirty="0" smtClean="0"/>
              <a:t>Дидактические </a:t>
            </a:r>
            <a:r>
              <a:rPr lang="ru-RU" sz="2000" u="sng" dirty="0"/>
              <a:t>игры, </a:t>
            </a:r>
            <a:r>
              <a:rPr lang="ru-RU" sz="2000" dirty="0" smtClean="0"/>
              <a:t>использую для закрепление нового изученного </a:t>
            </a:r>
            <a:r>
              <a:rPr lang="ru-RU" sz="2000" dirty="0"/>
              <a:t>материала на уроке,  </a:t>
            </a:r>
            <a:r>
              <a:rPr lang="ru-RU" sz="2000" dirty="0" smtClean="0"/>
              <a:t>для обобщении </a:t>
            </a:r>
            <a:r>
              <a:rPr lang="ru-RU" sz="2000" dirty="0"/>
              <a:t>и систематизации знаний</a:t>
            </a:r>
            <a:r>
              <a:rPr lang="ru-RU" sz="2000" dirty="0" smtClean="0"/>
              <a:t>.</a:t>
            </a:r>
            <a:endParaRPr lang="ru-RU" sz="2000" dirty="0"/>
          </a:p>
          <a:p>
            <a:pPr marL="0" indent="0">
              <a:buFontTx/>
              <a:buNone/>
              <a:defRPr/>
            </a:pPr>
            <a:r>
              <a:rPr lang="ru-RU" sz="2000" u="sng" dirty="0" smtClean="0"/>
              <a:t>Игровые </a:t>
            </a:r>
            <a:r>
              <a:rPr lang="ru-RU" sz="2000" u="sng" dirty="0"/>
              <a:t>ситуации</a:t>
            </a:r>
            <a:r>
              <a:rPr lang="ru-RU" sz="2000" dirty="0"/>
              <a:t>, </a:t>
            </a:r>
            <a:r>
              <a:rPr lang="ru-RU" sz="2000" dirty="0" smtClean="0"/>
              <a:t>применяю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во время самостоятельных работ </a:t>
            </a:r>
            <a:br>
              <a:rPr lang="ru-RU" sz="2000" dirty="0" smtClean="0"/>
            </a:br>
            <a:r>
              <a:rPr lang="ru-RU" sz="2000" dirty="0" smtClean="0"/>
              <a:t>игры-соревнования</a:t>
            </a:r>
            <a:r>
              <a:rPr lang="ru-RU" sz="2000" dirty="0"/>
              <a:t>, задания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с </a:t>
            </a:r>
            <a:r>
              <a:rPr lang="ru-RU" sz="2000" dirty="0"/>
              <a:t>самопроверкой и самооценкой </a:t>
            </a:r>
            <a:endParaRPr lang="ru-RU" sz="2000" dirty="0" smtClean="0"/>
          </a:p>
          <a:p>
            <a:pPr marL="0" indent="0">
              <a:buFontTx/>
              <a:buNone/>
              <a:defRPr/>
            </a:pPr>
            <a:r>
              <a:rPr lang="ru-RU" sz="2000" dirty="0" smtClean="0"/>
              <a:t>      и другие. 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/>
          </a:blip>
          <a:stretch>
            <a:fillRect/>
          </a:stretch>
        </p:blipFill>
        <p:spPr>
          <a:xfrm>
            <a:off x="5146384" y="3789040"/>
            <a:ext cx="3648404" cy="2736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572375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dirty="0">
                <a:solidFill>
                  <a:schemeClr val="tx1"/>
                </a:solidFill>
              </a:rPr>
              <a:t>«Прямоугольная система координат на плоскости» (6 класс)</a:t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223202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en-US" sz="1800" smtClean="0"/>
              <a:t>Игра «Соревнование художников» Кто быстрее построит рисунок с использованием координат точек:  (0;-4); (1;-8); (2;-8); (2;-2); (4;-8); (5;-8); (4;2); (3;3); (4;5); (4;7); (3;8); (2;10); (1;8); (-2;6); (-4;6); (-2;3); (-1;2); (-4;0);(-5;-2); (-5;-5); (-7;-5); (-9;-6); (-10;-7); (-10;-8); (-9;-9); (-7;-10); (-3;-10); (-2;-9); (-4;-8); (-6;-8); (-7;-7);(-6;-6);(-5;-6); (-3;-8); (1;-8); (0;-7); (-2;-7); (-1;-7); (0;-6); (0;-4); (-1;-3); (-2;-3); Глаза: (-1;4); (0;4); (0;5); (-1;4) и (1;6); (2;6); (2;7); (1;6); Усы: (-2;2); (1;3); (-1;1) и (5;7); (3;5); (5;6).</a:t>
            </a:r>
          </a:p>
        </p:txBody>
      </p:sp>
      <p:pic>
        <p:nvPicPr>
          <p:cNvPr id="15364" name="Рисунок 3" descr="hello_html_336d76a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0" y="3373438"/>
            <a:ext cx="2808288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Рисунок 4" descr="hello_html_bcab21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284538"/>
            <a:ext cx="24447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850106"/>
          </a:xfrm>
        </p:spPr>
        <p:txBody>
          <a:bodyPr/>
          <a:lstStyle/>
          <a:p>
            <a:pPr>
              <a:defRPr/>
            </a:pPr>
            <a:r>
              <a:rPr lang="ru-RU" sz="3600" dirty="0">
                <a:solidFill>
                  <a:schemeClr val="tx1"/>
                </a:solidFill>
              </a:rPr>
              <a:t>Игровые технологии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450" y="1125538"/>
            <a:ext cx="7726363" cy="452596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000" b="1" dirty="0"/>
              <a:t>Обучение в игре позволяет научить:</a:t>
            </a:r>
            <a:endParaRPr lang="ru-RU" sz="2000" dirty="0"/>
          </a:p>
          <a:p>
            <a:pPr>
              <a:defRPr/>
            </a:pPr>
            <a:r>
              <a:rPr lang="ru-RU" sz="2000" dirty="0"/>
              <a:t>Распознавать, </a:t>
            </a:r>
          </a:p>
          <a:p>
            <a:pPr>
              <a:defRPr/>
            </a:pPr>
            <a:r>
              <a:rPr lang="ru-RU" sz="2000" dirty="0"/>
              <a:t>сравнивать, </a:t>
            </a:r>
          </a:p>
          <a:p>
            <a:pPr>
              <a:defRPr/>
            </a:pPr>
            <a:r>
              <a:rPr lang="ru-RU" sz="2000" dirty="0"/>
              <a:t>характеризовать</a:t>
            </a:r>
          </a:p>
          <a:p>
            <a:pPr>
              <a:defRPr/>
            </a:pPr>
            <a:r>
              <a:rPr lang="ru-RU" sz="2000" dirty="0" smtClean="0"/>
              <a:t>раскрывать </a:t>
            </a:r>
            <a:r>
              <a:rPr lang="ru-RU" sz="2000" dirty="0"/>
              <a:t>понятия, </a:t>
            </a:r>
          </a:p>
          <a:p>
            <a:pPr>
              <a:defRPr/>
            </a:pPr>
            <a:r>
              <a:rPr lang="ru-RU" sz="2000" dirty="0"/>
              <a:t>обосновывать, </a:t>
            </a:r>
          </a:p>
          <a:p>
            <a:pPr>
              <a:defRPr/>
            </a:pPr>
            <a:r>
              <a:rPr lang="ru-RU" sz="2000" dirty="0"/>
              <a:t>применять</a:t>
            </a:r>
          </a:p>
          <a:p>
            <a:pPr marL="0" indent="0">
              <a:buFontTx/>
              <a:buNone/>
              <a:defRPr/>
            </a:pPr>
            <a:r>
              <a:rPr lang="ru-RU" sz="2000" b="1" dirty="0" smtClean="0"/>
              <a:t>Цели применения </a:t>
            </a:r>
            <a:r>
              <a:rPr lang="ru-RU" sz="2000" b="1" dirty="0"/>
              <a:t>методов игрового </a:t>
            </a:r>
            <a:r>
              <a:rPr lang="ru-RU" sz="2000" b="1" dirty="0" smtClean="0"/>
              <a:t>обучения:</a:t>
            </a:r>
            <a:endParaRPr lang="ru-RU" sz="2000" dirty="0"/>
          </a:p>
          <a:p>
            <a:pPr>
              <a:defRPr/>
            </a:pPr>
            <a:r>
              <a:rPr lang="ru-RU" sz="2000" dirty="0"/>
              <a:t>стимулируется познавательная деятельность</a:t>
            </a:r>
          </a:p>
          <a:p>
            <a:pPr>
              <a:defRPr/>
            </a:pPr>
            <a:r>
              <a:rPr lang="ru-RU" sz="2000" dirty="0"/>
              <a:t>активизируется мыслительная деятельность</a:t>
            </a:r>
          </a:p>
          <a:p>
            <a:pPr>
              <a:defRPr/>
            </a:pPr>
            <a:r>
              <a:rPr lang="ru-RU" sz="2000" dirty="0"/>
              <a:t>самопроизвольно запоминаются сведения</a:t>
            </a:r>
          </a:p>
          <a:p>
            <a:pPr>
              <a:defRPr/>
            </a:pPr>
            <a:r>
              <a:rPr lang="ru-RU" sz="2000" dirty="0"/>
              <a:t>формируется ассоциативное запоминание</a:t>
            </a:r>
          </a:p>
          <a:p>
            <a:pPr>
              <a:defRPr/>
            </a:pPr>
            <a:r>
              <a:rPr lang="ru-RU" sz="2000" dirty="0"/>
              <a:t>усиливается мотивация к изучению предмета</a:t>
            </a:r>
          </a:p>
          <a:p>
            <a:pPr>
              <a:defRPr/>
            </a:pPr>
            <a:endParaRPr lang="ru-RU" sz="2000" dirty="0"/>
          </a:p>
        </p:txBody>
      </p:sp>
      <p:pic>
        <p:nvPicPr>
          <p:cNvPr id="16388" name="Рисунок 3" descr="G:\0002\выпуск 9класс\выпускник\зарница фото выпускнику\DSC056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125538"/>
            <a:ext cx="2519363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1"/>
                </a:solidFill>
              </a:rPr>
              <a:t>Технология интегрированного обучения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sz="1800" dirty="0"/>
              <a:t>Интеграция в современном обществе объясняет необходимость интеграции в образовании. </a:t>
            </a:r>
            <a:r>
              <a:rPr lang="ru-RU" sz="1800" dirty="0" smtClean="0"/>
              <a:t>Интеграция </a:t>
            </a:r>
            <a:r>
              <a:rPr lang="ru-RU" sz="1800" dirty="0"/>
              <a:t>даёт возможность для самореализации, самовыражения, творчества учителя, способствует раскрытию способностей</a:t>
            </a:r>
            <a:r>
              <a:rPr lang="ru-RU" sz="1800" dirty="0" smtClean="0"/>
              <a:t>. Интеграция  это источник нахождения новых связей между фактами. </a:t>
            </a:r>
          </a:p>
          <a:p>
            <a:pPr marL="0" indent="0">
              <a:buFontTx/>
              <a:buNone/>
              <a:defRPr/>
            </a:pPr>
            <a:endParaRPr lang="ru-RU" sz="800" dirty="0"/>
          </a:p>
          <a:p>
            <a:pPr marL="0" indent="0">
              <a:buFontTx/>
              <a:buNone/>
              <a:defRPr/>
            </a:pPr>
            <a:r>
              <a:rPr lang="ru-RU" sz="1800" b="1" dirty="0"/>
              <a:t>Преимущества интегрированных уроков.</a:t>
            </a:r>
            <a:endParaRPr lang="ru-RU" sz="1800" dirty="0"/>
          </a:p>
          <a:p>
            <a:pPr>
              <a:defRPr/>
            </a:pPr>
            <a:r>
              <a:rPr lang="ru-RU" sz="1800" dirty="0" smtClean="0"/>
              <a:t>Способствуют </a:t>
            </a:r>
            <a:r>
              <a:rPr lang="ru-RU" sz="1800" dirty="0"/>
              <a:t>повышению мотивации учения, формированию познавательного интереса учащихся, целостной научной картины </a:t>
            </a:r>
            <a:r>
              <a:rPr lang="ru-RU" sz="1800" dirty="0" smtClean="0"/>
              <a:t>мира;</a:t>
            </a:r>
          </a:p>
          <a:p>
            <a:pPr>
              <a:defRPr/>
            </a:pPr>
            <a:r>
              <a:rPr lang="ru-RU" sz="1800" smtClean="0"/>
              <a:t>помогает рассмотреть </a:t>
            </a:r>
            <a:r>
              <a:rPr lang="ru-RU" sz="1800" dirty="0"/>
              <a:t>явления с нескольких сторон;</a:t>
            </a:r>
          </a:p>
          <a:p>
            <a:pPr>
              <a:defRPr/>
            </a:pPr>
            <a:r>
              <a:rPr lang="ru-RU" sz="1800" dirty="0" smtClean="0"/>
              <a:t>способствуют </a:t>
            </a:r>
            <a:r>
              <a:rPr lang="ru-RU" sz="1800" dirty="0"/>
              <a:t>развитию речи, формированию умения учащихся сравнивать, обобщать, делать выводы;</a:t>
            </a:r>
          </a:p>
          <a:p>
            <a:pPr>
              <a:defRPr/>
            </a:pPr>
            <a:r>
              <a:rPr lang="ru-RU" sz="1800" dirty="0" smtClean="0"/>
              <a:t>Не </a:t>
            </a:r>
            <a:r>
              <a:rPr lang="ru-RU" sz="1800" dirty="0"/>
              <a:t>только углубляют представление о предмете, расширяют </a:t>
            </a:r>
            <a:r>
              <a:rPr lang="ru-RU" sz="1800" dirty="0" smtClean="0"/>
              <a:t>кругозор;</a:t>
            </a:r>
          </a:p>
          <a:p>
            <a:pPr>
              <a:defRPr/>
            </a:pPr>
            <a:r>
              <a:rPr lang="ru-RU" sz="1800" dirty="0" smtClean="0"/>
              <a:t>способствуют </a:t>
            </a:r>
            <a:r>
              <a:rPr lang="ru-RU" sz="1800" dirty="0"/>
              <a:t>формированию разносторонне развитой, гармонически и интеллектуально развитой личности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3200" dirty="0"/>
              <a:t>Технология интегрированного обучения </a:t>
            </a:r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>
          <a:xfrm>
            <a:off x="539750" y="1052513"/>
            <a:ext cx="8229600" cy="1325562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altLang="en-US" sz="2400" smtClean="0"/>
              <a:t>«</a:t>
            </a:r>
            <a:r>
              <a:rPr lang="ru-RU" altLang="en-US" sz="2400" b="1" smtClean="0"/>
              <a:t>Масштаб» </a:t>
            </a:r>
          </a:p>
          <a:p>
            <a:pPr marL="0" indent="0" algn="ctr">
              <a:buFontTx/>
              <a:buNone/>
            </a:pPr>
            <a:r>
              <a:rPr lang="ru-RU" altLang="en-US" sz="2400" b="1" smtClean="0"/>
              <a:t>интегрированный урок в 6 класс</a:t>
            </a:r>
          </a:p>
          <a:p>
            <a:pPr marL="0" indent="0" algn="ctr">
              <a:buFontTx/>
              <a:buNone/>
            </a:pPr>
            <a:r>
              <a:rPr lang="ru-RU" altLang="en-US" sz="2400" b="1" smtClean="0"/>
              <a:t> (математика и география)</a:t>
            </a:r>
            <a:endParaRPr lang="ru-RU" altLang="en-US" sz="2400" smtClean="0"/>
          </a:p>
        </p:txBody>
      </p:sp>
      <p:pic>
        <p:nvPicPr>
          <p:cNvPr id="18436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420938"/>
            <a:ext cx="4392613" cy="340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Рисунок 8" descr="D:\фото\IMG_20191204_1312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188"/>
          <a:stretch>
            <a:fillRect/>
          </a:stretch>
        </p:blipFill>
        <p:spPr bwMode="auto">
          <a:xfrm>
            <a:off x="5076825" y="2420938"/>
            <a:ext cx="345281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Проектная технология</a:t>
            </a:r>
            <a:endParaRPr lang="ru-RU" dirty="0"/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539750" y="1341438"/>
            <a:ext cx="8229600" cy="23034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en-US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Ориентирована на самостоятельную деятельность учащихся. Основа метода проектов - развитие познавательных навыков школьников, умений самостоятельно конструировать свои знания, умений ориентироваться в информационном пространстве, развитие критического и творческого мышления. </a:t>
            </a:r>
          </a:p>
          <a:p>
            <a:pPr marL="0" indent="0">
              <a:buFontTx/>
              <a:buNone/>
            </a:pPr>
            <a:endParaRPr lang="ru-RU" altLang="en-US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60" name="Рисунок 3" descr="D:\фото\DSC042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644900"/>
            <a:ext cx="3024188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603625"/>
            <a:ext cx="3816350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785813" y="274638"/>
            <a:ext cx="7572375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ea typeface="+mj-ea"/>
                <a:cs typeface="Times New Roman" pitchFamily="18" charset="0"/>
              </a:rPr>
              <a:t>Результаты  профессиональной педагогической деятельности</a:t>
            </a:r>
          </a:p>
        </p:txBody>
      </p:sp>
      <p:pic>
        <p:nvPicPr>
          <p:cNvPr id="1026" name="Диаграмма 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8" y="4386263"/>
            <a:ext cx="4214812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Диаграмма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2028825"/>
            <a:ext cx="3557587" cy="267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0" name="Прямоугольник 3"/>
          <p:cNvSpPr>
            <a:spLocks noChangeArrowheads="1"/>
          </p:cNvSpPr>
          <p:nvPr/>
        </p:nvSpPr>
        <p:spPr bwMode="auto">
          <a:xfrm>
            <a:off x="539750" y="1125538"/>
            <a:ext cx="781843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en-US"/>
              <a:t>Результаты моей педагогической деятельности – это успехи учащихся, участие в олимпиадах, конкурсах с детьми, конкурсах профессионального мастерства</a:t>
            </a:r>
          </a:p>
        </p:txBody>
      </p:sp>
      <p:pic>
        <p:nvPicPr>
          <p:cNvPr id="1027" name="Объект 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525" y="2276475"/>
            <a:ext cx="4000500" cy="235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064896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Транслируемость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достижений педагогической деятельности педагогического работника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TextBox 5"/>
          <p:cNvSpPr txBox="1">
            <a:spLocks noChangeArrowheads="1"/>
          </p:cNvSpPr>
          <p:nvPr/>
        </p:nvSpPr>
        <p:spPr bwMode="auto">
          <a:xfrm>
            <a:off x="684213" y="1484313"/>
            <a:ext cx="755967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en-US"/>
              <a:t>Результаты моей педагогической деятельности – это успехи учащихся, участие в олимпиадах, конкурсах с детьми, конкурсах профессионального мастерства</a:t>
            </a:r>
          </a:p>
          <a:p>
            <a:pPr algn="just" eaLnBrk="1" hangingPunct="1"/>
            <a:endParaRPr lang="ru-RU" altLang="en-US"/>
          </a:p>
          <a:p>
            <a:pPr algn="just" eaLnBrk="1" hangingPunct="1"/>
            <a:r>
              <a:rPr lang="ru-RU" altLang="en-US"/>
              <a:t>2019 год </a:t>
            </a:r>
          </a:p>
          <a:p>
            <a:pPr algn="just" eaLnBrk="1" hangingPunct="1"/>
            <a:r>
              <a:rPr lang="ru-RU" altLang="en-US"/>
              <a:t>Онлайн-олимпиада по математике  на платформе «Учи.ру», </a:t>
            </a:r>
          </a:p>
          <a:p>
            <a:pPr algn="just" eaLnBrk="1" hangingPunct="1"/>
            <a:r>
              <a:rPr lang="ru-RU" altLang="en-US"/>
              <a:t>Международной онлайн-олимпиаде «Фоксфорда»</a:t>
            </a:r>
          </a:p>
          <a:p>
            <a:pPr algn="just" eaLnBrk="1" hangingPunct="1"/>
            <a:r>
              <a:rPr lang="ru-RU" altLang="en-US"/>
              <a:t>Онлайн-олимпиаде «Я люблю математику»</a:t>
            </a:r>
          </a:p>
          <a:p>
            <a:pPr algn="just" eaLnBrk="1" hangingPunct="1"/>
            <a:r>
              <a:rPr lang="ru-RU" altLang="en-US"/>
              <a:t>Онлайн-олимпиаде BRICSMATH.COM. </a:t>
            </a:r>
          </a:p>
          <a:p>
            <a:pPr algn="just" eaLnBrk="1" hangingPunct="1"/>
            <a:r>
              <a:rPr lang="ru-RU" altLang="en-US"/>
              <a:t>Межрайонный турнир по математике.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latin typeface="Monotype Corsiva" pitchFamily="66" charset="0"/>
              </a:rPr>
              <a:t>Достижения учащихся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0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205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3644900"/>
            <a:ext cx="2089150" cy="213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Object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00213"/>
            <a:ext cx="1150937" cy="184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Object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1773238"/>
            <a:ext cx="1368425" cy="193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Object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700213"/>
            <a:ext cx="1584325" cy="212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Object 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933825"/>
            <a:ext cx="1871663" cy="179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Object 2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3716338"/>
            <a:ext cx="1655763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Object 3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913" y="1773238"/>
            <a:ext cx="1652587" cy="172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Object 4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700213"/>
            <a:ext cx="1871662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572375" cy="7778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395288" y="1298575"/>
            <a:ext cx="8280400" cy="3786188"/>
          </a:xfrm>
          <a:prstGeom prst="rect">
            <a:avLst/>
          </a:prstGeom>
          <a:noFill/>
          <a:ln>
            <a:noFill/>
          </a:ln>
          <a:extLst/>
        </p:spPr>
        <p:txBody>
          <a:bodyPr anchor="ctr">
            <a:spAutoFit/>
          </a:bodyPr>
          <a:lstStyle/>
          <a:p>
            <a:pPr marL="285750" indent="-285750" algn="just" eaLnBrk="0" hangingPunct="0"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Федеральный закон РФ от 29.12.2012 г. №273-ФЗ "Об образовании в Российской Федерации".</a:t>
            </a:r>
          </a:p>
          <a:p>
            <a:pPr marL="285750" indent="-285750" algn="just" eaLnBrk="0" hangingPunct="0"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Концепция развития математического образования в РФ, Распоряжение Правительства РФ от 24.12.2013 № 2506-р</a:t>
            </a:r>
          </a:p>
          <a:p>
            <a:pPr algn="just" eaLnBrk="0" hangingPunct="0"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УМК: </a:t>
            </a:r>
          </a:p>
          <a:p>
            <a:pPr marL="285750" indent="-285750" algn="just"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Математика 5кл.;учебник для общеобразовательных </a:t>
            </a:r>
            <a:r>
              <a:rPr 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организаций\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А.Г.Мерзляк, В.Б.Полонский, М.С.Якир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0" hangingPunct="0"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Никифорова М. А. Преподавание математики и новые информационные технологии. // Математика в школе, 2005, № 6.; 2005, № 7</a:t>
            </a:r>
          </a:p>
          <a:p>
            <a:pPr marL="285750" indent="-285750" algn="just" eaLnBrk="0" hangingPunct="0">
              <a:buFont typeface="Arial" pitchFamily="34" charset="0"/>
              <a:buChar char="•"/>
              <a:defRPr/>
            </a:pPr>
            <a:r>
              <a:rPr 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Полат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Е.С. Новые педагогические и информационные технологии в системе образования. -  М: Омега-Л, 2004. - 215 с. </a:t>
            </a:r>
          </a:p>
          <a:p>
            <a:pPr marL="285750" indent="-285750" algn="just" eaLnBrk="0" hangingPunct="0">
              <a:buFont typeface="Arial" pitchFamily="34" charset="0"/>
              <a:buChar char="•"/>
              <a:defRPr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Методика проведения уроков с использованием информационных технологий: Практический материал. </a:t>
            </a:r>
            <a:r>
              <a:rPr 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Т.П.Лунина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Л.Н.Горбунова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 Республики Мордовия, МРИО.–Саранск,2005.- 195 с.</a:t>
            </a:r>
          </a:p>
          <a:p>
            <a:pPr marL="285750" indent="-285750" algn="just" eaLnBrk="0" hangingPunct="0">
              <a:buFont typeface="Arial" pitchFamily="34" charset="0"/>
              <a:buChar char="•"/>
              <a:defRPr/>
            </a:pP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6013" y="374650"/>
            <a:ext cx="7127875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Учитель года России</a:t>
            </a:r>
            <a:endParaRPr lang="ru-RU" sz="2400" dirty="0">
              <a:solidFill>
                <a:srgbClr val="0000FF"/>
              </a:solidFill>
              <a:latin typeface="Arial" charset="0"/>
              <a:cs typeface="+mn-cs"/>
            </a:endParaRPr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971550" y="1925638"/>
            <a:ext cx="7021513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en-US" sz="2400" b="1" i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Моё </a:t>
            </a:r>
          </a:p>
          <a:p>
            <a:pPr algn="ctr"/>
            <a:r>
              <a:rPr lang="ru-RU" altLang="en-US" sz="2400" b="1" i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кредо </a:t>
            </a:r>
            <a:r>
              <a:rPr lang="ru-RU" altLang="en-US" sz="2800" b="1" i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en-US" sz="2400" b="1" i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к ребёнку,вера в его способности, возможности.</a:t>
            </a:r>
          </a:p>
        </p:txBody>
      </p:sp>
      <p:pic>
        <p:nvPicPr>
          <p:cNvPr id="6148" name="Рисунок 4" descr="C:\Users\Физика Математика\Desktop\Новая папка\DSC044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0" y="4868863"/>
            <a:ext cx="1920875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Рисунок 9" descr="G:\фото\IMG_20200222_1043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5589588"/>
            <a:ext cx="105410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Рисунок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3"/>
          <a:stretch>
            <a:fillRect/>
          </a:stretch>
        </p:blipFill>
        <p:spPr bwMode="auto">
          <a:xfrm>
            <a:off x="684213" y="620713"/>
            <a:ext cx="2087562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Рисунок 11" descr="G:\0002\выпуск 9класс\выпускник\зарница фото выпускнику\DSC0565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3429000"/>
            <a:ext cx="1419225" cy="106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Рисунок 12" descr="G:\0002\выпуск 9класс\выпускник\Новая папка\hbceuju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4437063"/>
            <a:ext cx="1655762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Рисунок 13" descr="G:\0002\выпуск 9класс\выпускник\Новая папка\таня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868863"/>
            <a:ext cx="1628775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Рисунок 14" descr="G:\0002\выпуск 9класс\выпускник\никита\DSC0154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429000"/>
            <a:ext cx="1728787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Рисунок 15" descr="G:\фото\IMG_20200222_09115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573463"/>
            <a:ext cx="152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6" descr="C:\Users\Titan\Desktop\399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03648" y="5301208"/>
            <a:ext cx="1296144" cy="106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G:\фото школа\школа.JPG"/>
          <p:cNvPicPr/>
          <p:nvPr/>
        </p:nvPicPr>
        <p:blipFill>
          <a:blip r:embed="rId11" cstate="print">
            <a:extLst/>
          </a:blip>
          <a:srcRect/>
          <a:stretch>
            <a:fillRect/>
          </a:stretch>
        </p:blipFill>
        <p:spPr bwMode="auto">
          <a:xfrm>
            <a:off x="6300192" y="620688"/>
            <a:ext cx="2217415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8" name="Рисунок 18" descr="E:\фото шк\DSC04252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3213100"/>
            <a:ext cx="1281112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r>
              <a:rPr lang="ru-RU" altLang="en-US" sz="6000" smtClean="0"/>
              <a:t>Спасибо </a:t>
            </a:r>
          </a:p>
          <a:p>
            <a:pPr marL="0" indent="0" algn="ctr">
              <a:buFontTx/>
              <a:buNone/>
            </a:pPr>
            <a:r>
              <a:rPr lang="ru-RU" altLang="en-US" sz="6000" smtClean="0"/>
              <a:t>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alt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Федеральные государственные образовательные стандарты – ФГОС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4525963"/>
          </a:xfrm>
        </p:spPr>
        <p:txBody>
          <a:bodyPr/>
          <a:lstStyle/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ФГОС предусматривает плавный переход: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– образование – преобразование. </a:t>
            </a: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Основная задача ФГОС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ориентация системы образования на новые образовательные результаты, связанные с пониманием развития личности как цели и смысла образования.</a:t>
            </a:r>
          </a:p>
          <a:p>
            <a:pPr marL="0" indent="0" algn="just">
              <a:buFontTx/>
              <a:buNone/>
              <a:defRPr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Усиление мотивации ребёнка к познанию на уроках математики.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endParaRPr lang="ru-RU" sz="105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Arial" panose="020B0604020202020204" pitchFamily="34" charset="0"/>
              <a:buNone/>
              <a:defRPr/>
            </a:pP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Задача школы в условиях внедрения ФГОС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у каждого ребенка умения учится и учить себя. </a:t>
            </a:r>
          </a:p>
          <a:p>
            <a:pPr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042988" y="331788"/>
            <a:ext cx="7058025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tabLst>
                <a:tab pos="3276600" algn="l"/>
              </a:tabLst>
              <a:defRPr/>
            </a:pPr>
            <a:r>
              <a:rPr lang="ru-RU" sz="2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</a:t>
            </a: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eaLnBrk="0" hangingPunct="0">
              <a:tabLst>
                <a:tab pos="3276600" algn="l"/>
              </a:tabLst>
              <a:defRPr/>
            </a:pPr>
            <a:r>
              <a:rPr lang="en-US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</a:t>
            </a:r>
            <a:r>
              <a:rPr lang="ru-RU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положительной мотивации на уроках математики</a:t>
            </a:r>
            <a:r>
              <a:rPr lang="en-US" sz="2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”</a:t>
            </a:r>
            <a:endParaRPr lang="ru-RU" sz="24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>
              <a:tabLst>
                <a:tab pos="3276600" algn="l"/>
              </a:tabLst>
              <a:defRPr/>
            </a:pPr>
            <a:endParaRPr lang="ru-RU" sz="2400" b="1" i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>
              <a:tabLst>
                <a:tab pos="3276600" algn="l"/>
              </a:tabLst>
              <a:defRPr/>
            </a:pPr>
            <a:r>
              <a:rPr lang="ru-RU" altLang="ru-RU" sz="2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темы</a:t>
            </a:r>
            <a:r>
              <a:rPr lang="ru-RU" altLang="ru-RU" sz="2400" b="1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eaLnBrk="0" hangingPunct="0">
              <a:tabLst>
                <a:tab pos="3276600" algn="l"/>
              </a:tabLst>
              <a:defRPr/>
            </a:pPr>
            <a:r>
              <a:rPr lang="ru-RU" alt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обусловлена потребностями современного общества и переходом на ФГОС</a:t>
            </a:r>
          </a:p>
          <a:p>
            <a:pPr algn="ctr" eaLnBrk="0" hangingPunct="0">
              <a:tabLst>
                <a:tab pos="3276600" algn="l"/>
              </a:tabLst>
              <a:defRPr/>
            </a:pPr>
            <a:endParaRPr lang="ru-RU" sz="2400" b="1" i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algn="ctr" eaLnBrk="0" hangingPunct="0">
              <a:tabLst>
                <a:tab pos="3276600" algn="l"/>
              </a:tabLst>
              <a:defRPr/>
            </a:pPr>
            <a:r>
              <a:rPr lang="ru-RU" sz="2400" b="1" i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Условия формирования педагогического опыта</a:t>
            </a:r>
          </a:p>
          <a:p>
            <a:pPr eaLnBrk="0" hangingPunct="0">
              <a:buFont typeface="Wingdings" pitchFamily="2" charset="2"/>
              <a:buChar char="Ø"/>
              <a:tabLst>
                <a:tab pos="3276600" algn="l"/>
              </a:tabLst>
              <a:defRPr/>
            </a:pPr>
            <a:r>
              <a:rPr lang="ru-RU" sz="2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Внедрение новых ФГОС</a:t>
            </a:r>
          </a:p>
          <a:p>
            <a:pPr eaLnBrk="0" hangingPunct="0">
              <a:buFont typeface="Wingdings" pitchFamily="2" charset="2"/>
              <a:buChar char="Ø"/>
              <a:tabLst>
                <a:tab pos="3276600" algn="l"/>
              </a:tabLst>
              <a:defRPr/>
            </a:pPr>
            <a:r>
              <a:rPr lang="ru-RU" sz="2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Курсовая подготовка</a:t>
            </a:r>
          </a:p>
          <a:p>
            <a:pPr eaLnBrk="0" hangingPunct="0">
              <a:buFont typeface="Wingdings" pitchFamily="2" charset="2"/>
              <a:buChar char="Ø"/>
              <a:tabLst>
                <a:tab pos="3276600" algn="l"/>
              </a:tabLst>
              <a:defRPr/>
            </a:pPr>
            <a:r>
              <a:rPr lang="ru-RU" sz="2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Изучение образовательных стандартов</a:t>
            </a:r>
          </a:p>
          <a:p>
            <a:pPr eaLnBrk="0" hangingPunct="0">
              <a:buFont typeface="Wingdings" pitchFamily="2" charset="2"/>
              <a:buChar char="Ø"/>
              <a:tabLst>
                <a:tab pos="3276600" algn="l"/>
              </a:tabLst>
              <a:defRPr/>
            </a:pPr>
            <a:r>
              <a:rPr lang="ru-RU" sz="2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Изучение опыта коллег</a:t>
            </a:r>
          </a:p>
          <a:p>
            <a:pPr eaLnBrk="0" hangingPunct="0">
              <a:buFont typeface="Wingdings" pitchFamily="2" charset="2"/>
              <a:buChar char="Ø"/>
              <a:tabLst>
                <a:tab pos="3276600" algn="l"/>
              </a:tabLst>
              <a:defRPr/>
            </a:pPr>
            <a:r>
              <a:rPr lang="ru-RU" sz="2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Calibri" pitchFamily="34" charset="0"/>
              </a:rPr>
              <a:t>Диагностика собственного опыта</a:t>
            </a:r>
          </a:p>
          <a:p>
            <a:pPr algn="ctr" eaLnBrk="0" hangingPunct="0">
              <a:tabLst>
                <a:tab pos="3276600" algn="l"/>
              </a:tabLst>
              <a:defRPr/>
            </a:pPr>
            <a:endParaRPr lang="ru-RU" sz="2400">
              <a:latin typeface="Times New Roman" pitchFamily="18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tabLst>
                <a:tab pos="3276600" algn="l"/>
              </a:tabLst>
              <a:defRPr/>
            </a:pPr>
            <a:endParaRPr lang="ru-RU" sz="2400" i="1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50" y="1290638"/>
            <a:ext cx="80645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Arial" charset="0"/>
              <a:cs typeface="+mn-cs"/>
            </a:endParaRPr>
          </a:p>
          <a:p>
            <a:pPr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Arial" charset="0"/>
              <a:cs typeface="+mn-cs"/>
            </a:endParaRPr>
          </a:p>
        </p:txBody>
      </p:sp>
      <p:sp>
        <p:nvSpPr>
          <p:cNvPr id="9219" name="Заголовок 1"/>
          <p:cNvSpPr txBox="1">
            <a:spLocks/>
          </p:cNvSpPr>
          <p:nvPr/>
        </p:nvSpPr>
        <p:spPr bwMode="auto">
          <a:xfrm>
            <a:off x="179388" y="260350"/>
            <a:ext cx="864076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3276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3276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3276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3276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3276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276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276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276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276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положительной мотивации </a:t>
            </a:r>
          </a:p>
          <a:p>
            <a:pPr algn="ctr"/>
            <a:r>
              <a:rPr lang="ru-RU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математики.</a:t>
            </a: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alt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0" name="Прямоугольник 4"/>
          <p:cNvSpPr>
            <a:spLocks noChangeArrowheads="1"/>
          </p:cNvSpPr>
          <p:nvPr/>
        </p:nvSpPr>
        <p:spPr bwMode="auto">
          <a:xfrm>
            <a:off x="684213" y="981075"/>
            <a:ext cx="7929562" cy="45243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 моей педагогической деятельности: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Повышение мотивации к изучаемому предмету посредством применения современных образовательных технологий.</a:t>
            </a:r>
          </a:p>
          <a:p>
            <a:pPr>
              <a:defRPr/>
            </a:pP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у ребёнка то, что заложено природой;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сделать образовательный процесс творческим, а урок превратить в мир интересных открытий, чтобы ребёнок открывал новое вокруг себя и в себе;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уважать мнение учеников, но обязательно показывать, в чём они не правы.</a:t>
            </a:r>
          </a:p>
          <a:p>
            <a:pPr>
              <a:defRPr/>
            </a:pPr>
            <a:r>
              <a:rPr lang="ru-RU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Принципы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которыми я руководствуюсь в своей педагогической деятельности:</a:t>
            </a:r>
          </a:p>
          <a:p>
            <a:pPr marL="534988" indent="-285750"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 самостоятельности, умению планировать свою деятельность, самостоятельно принимать решение, развивать волю и целеустремлённость;</a:t>
            </a:r>
          </a:p>
          <a:p>
            <a:pPr marL="534988" indent="-285750"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стимулировать саморазвитие ребёнка разными способами и методами;</a:t>
            </a:r>
          </a:p>
          <a:p>
            <a:pPr marL="534988" indent="-285750"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заметить и не пропустить малейший успех, закрепить его и идти дальше; </a:t>
            </a:r>
          </a:p>
          <a:p>
            <a:pPr marL="534988" indent="-285750">
              <a:buFont typeface="Wingdings" pitchFamily="2" charset="2"/>
              <a:buChar char="Ø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каждый ученик имеет право быть умным на уроке (ориентация на успех)     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положительной мотивации 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уроках математики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684213" y="1341438"/>
            <a:ext cx="7775575" cy="4525962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– один из факторов успешного обучения учащихся на уроках.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положительной мотивации учащихся ведет к снижению успешности и эффективности обучения.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мотивов, связанных с содержанием и процессом учения, позволяет повысить результативность обучения по всем общеобразовательным предметам.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altLang="en-US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в учебной деятельности методов и приемов современных педагогических технологий формирует положительную мотивацию детей, способствует развитию основных мыслительных операций, коммуникативной компетенции, творческой активной личности.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altLang="en-US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2800" dirty="0">
                <a:solidFill>
                  <a:schemeClr val="tx1"/>
                </a:solidFill>
              </a:rPr>
              <a:t>В условиях реализации требований ФГОС наиболее актуальными становятся технологии: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1116013" y="1341438"/>
            <a:ext cx="7581900" cy="4525962"/>
          </a:xfrm>
        </p:spPr>
        <p:txBody>
          <a:bodyPr/>
          <a:lstStyle/>
          <a:p>
            <a:r>
              <a:rPr lang="ru-RU" altLang="en-US" sz="2000" smtClean="0"/>
              <a:t>Информационно – коммуникационная технология</a:t>
            </a:r>
          </a:p>
          <a:p>
            <a:r>
              <a:rPr lang="ru-RU" altLang="en-US" sz="2000" smtClean="0"/>
              <a:t>Технология развития критического мышления</a:t>
            </a:r>
          </a:p>
          <a:p>
            <a:r>
              <a:rPr lang="ru-RU" altLang="en-US" sz="2000" smtClean="0"/>
              <a:t>Проектная технология</a:t>
            </a:r>
          </a:p>
          <a:p>
            <a:r>
              <a:rPr lang="ru-RU" altLang="en-US" sz="2000" smtClean="0"/>
              <a:t>Технология развивающего обучения</a:t>
            </a:r>
          </a:p>
          <a:p>
            <a:r>
              <a:rPr lang="ru-RU" altLang="en-US" sz="2000" smtClean="0"/>
              <a:t>Здоровьесберегающие технологии</a:t>
            </a:r>
          </a:p>
          <a:p>
            <a:r>
              <a:rPr lang="ru-RU" altLang="en-US" sz="2000" smtClean="0"/>
              <a:t>Технология проблемного обучения</a:t>
            </a:r>
          </a:p>
          <a:p>
            <a:r>
              <a:rPr lang="ru-RU" altLang="en-US" sz="2000" smtClean="0"/>
              <a:t>Игровые технологии</a:t>
            </a:r>
          </a:p>
          <a:p>
            <a:r>
              <a:rPr lang="ru-RU" altLang="en-US" sz="2000" smtClean="0"/>
              <a:t>Модульная технология</a:t>
            </a:r>
          </a:p>
          <a:p>
            <a:r>
              <a:rPr lang="ru-RU" altLang="en-US" sz="2000" smtClean="0"/>
              <a:t>Технология мастерских</a:t>
            </a:r>
          </a:p>
          <a:p>
            <a:r>
              <a:rPr lang="ru-RU" altLang="en-US" sz="2000" smtClean="0"/>
              <a:t>Кейс – технология</a:t>
            </a:r>
          </a:p>
          <a:p>
            <a:r>
              <a:rPr lang="ru-RU" altLang="en-US" sz="2000" smtClean="0"/>
              <a:t>Технология интегрированного обучения</a:t>
            </a:r>
          </a:p>
          <a:p>
            <a:r>
              <a:rPr lang="ru-RU" altLang="en-US" sz="2000" smtClean="0"/>
              <a:t>Технологии уровневой дифференциации  </a:t>
            </a:r>
          </a:p>
          <a:p>
            <a:endParaRPr lang="ru-RU" alt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Информационно-коммуникационные </a:t>
            </a:r>
            <a:r>
              <a:rPr lang="ru-RU" sz="2800" dirty="0">
                <a:solidFill>
                  <a:schemeClr val="tx1"/>
                </a:solidFill>
              </a:rPr>
              <a:t>технологии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539750" y="1484313"/>
            <a:ext cx="8229600" cy="158432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en-US" sz="2000" smtClean="0"/>
              <a:t>Использование ИКТ способствует развитию самостоятельной деятельности учащихся, которая позволяет дифференцировать и индивидуализировать обучение, увеличивает результативность в усвоении знаний и способствует формированию информационной компетентности. </a:t>
            </a:r>
          </a:p>
        </p:txBody>
      </p:sp>
      <p:pic>
        <p:nvPicPr>
          <p:cNvPr id="12292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852738"/>
            <a:ext cx="393700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Информационно-коммуникационные </a:t>
            </a:r>
            <a:r>
              <a:rPr lang="ru-RU" sz="2800" dirty="0">
                <a:solidFill>
                  <a:schemeClr val="tx1"/>
                </a:solidFill>
              </a:rPr>
              <a:t>технологии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1196975"/>
            <a:ext cx="8229600" cy="45259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800" b="1" dirty="0"/>
              <a:t>Применение презентаций на уроке позволяет:</a:t>
            </a:r>
            <a:endParaRPr lang="ru-RU" sz="1800" dirty="0"/>
          </a:p>
          <a:p>
            <a:pPr>
              <a:buFont typeface="Wingdings" pitchFamily="2" charset="2"/>
              <a:buChar char="Ø"/>
              <a:defRPr/>
            </a:pPr>
            <a:r>
              <a:rPr lang="ru-RU" sz="1800" dirty="0" smtClean="0"/>
              <a:t>качественно </a:t>
            </a:r>
            <a:r>
              <a:rPr lang="ru-RU" sz="1800" dirty="0"/>
              <a:t>реализовать принципы наглядности и доступности при обучении;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800" dirty="0"/>
              <a:t>эффективнее использовать время на уроке;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800" dirty="0"/>
              <a:t>создавать проблемные ситуации на уроке, что активизирует познавательную деятельность учащихся.</a:t>
            </a:r>
          </a:p>
          <a:p>
            <a:pPr marL="0" indent="0">
              <a:buFontTx/>
              <a:buNone/>
              <a:defRPr/>
            </a:pPr>
            <a:r>
              <a:rPr lang="ru-RU" sz="1800" b="1" dirty="0" smtClean="0"/>
              <a:t>Результаты использования </a:t>
            </a:r>
            <a:r>
              <a:rPr lang="ru-RU" sz="1800" b="1" dirty="0"/>
              <a:t>информационных технологий в образовательном процессе:              </a:t>
            </a:r>
            <a:endParaRPr lang="ru-RU" sz="1800" dirty="0"/>
          </a:p>
          <a:p>
            <a:pPr marL="800100">
              <a:buFont typeface="Wingdings" pitchFamily="2" charset="2"/>
              <a:buChar char="Ø"/>
              <a:defRPr/>
            </a:pPr>
            <a:r>
              <a:rPr lang="ru-RU" sz="1800" dirty="0" smtClean="0"/>
              <a:t>повышает </a:t>
            </a:r>
            <a:r>
              <a:rPr lang="ru-RU" sz="1800" dirty="0"/>
              <a:t>интерес у обучающих к предмету;</a:t>
            </a:r>
          </a:p>
          <a:p>
            <a:pPr marL="800100">
              <a:buFont typeface="Wingdings" pitchFamily="2" charset="2"/>
              <a:buChar char="Ø"/>
              <a:defRPr/>
            </a:pPr>
            <a:r>
              <a:rPr lang="ru-RU" sz="1800" dirty="0" smtClean="0"/>
              <a:t>формирует </a:t>
            </a:r>
            <a:r>
              <a:rPr lang="ru-RU" sz="1800" dirty="0"/>
              <a:t>у них коммуникативные навыки;</a:t>
            </a:r>
          </a:p>
          <a:p>
            <a:pPr marL="800100">
              <a:buFont typeface="Wingdings" pitchFamily="2" charset="2"/>
              <a:buChar char="Ø"/>
              <a:defRPr/>
            </a:pPr>
            <a:r>
              <a:rPr lang="ru-RU" sz="1800" dirty="0" smtClean="0"/>
              <a:t>расширяет </a:t>
            </a:r>
            <a:r>
              <a:rPr lang="ru-RU" sz="1800" dirty="0"/>
              <a:t>кругозор обучающих;</a:t>
            </a:r>
          </a:p>
          <a:p>
            <a:pPr marL="800100">
              <a:buFont typeface="Wingdings" pitchFamily="2" charset="2"/>
              <a:buChar char="Ø"/>
              <a:defRPr/>
            </a:pPr>
            <a:r>
              <a:rPr lang="ru-RU" sz="1800" dirty="0" smtClean="0"/>
              <a:t>способствует </a:t>
            </a:r>
            <a:r>
              <a:rPr lang="ru-RU" sz="1800" dirty="0"/>
              <a:t>развитию творческой личности;</a:t>
            </a:r>
          </a:p>
          <a:p>
            <a:pPr marL="800100">
              <a:buFont typeface="Wingdings" pitchFamily="2" charset="2"/>
              <a:buChar char="Ø"/>
              <a:defRPr/>
            </a:pPr>
            <a:r>
              <a:rPr lang="ru-RU" sz="1800" dirty="0" smtClean="0"/>
              <a:t>стимулирует </a:t>
            </a:r>
            <a:r>
              <a:rPr lang="ru-RU" sz="1800" dirty="0"/>
              <a:t>переход от традиционно пассивной формы восприятия обучающимися информации к её активному поиску.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c кнопкам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c кнопками</Template>
  <TotalTime>3035</TotalTime>
  <Words>1252</Words>
  <Application>Microsoft Office PowerPoint</Application>
  <PresentationFormat>On-screen Show (4:3)</PresentationFormat>
  <Paragraphs>136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Times New Roman</vt:lpstr>
      <vt:lpstr>Arial Unicode MS</vt:lpstr>
      <vt:lpstr>Wingdings</vt:lpstr>
      <vt:lpstr>Презентация c кнопками</vt:lpstr>
      <vt:lpstr>PowerPoint Presentation</vt:lpstr>
      <vt:lpstr>PowerPoint Presentation</vt:lpstr>
      <vt:lpstr>Федеральные государственные образовательные стандарты – ФГОС</vt:lpstr>
      <vt:lpstr>PowerPoint Presentation</vt:lpstr>
      <vt:lpstr>PowerPoint Presentation</vt:lpstr>
      <vt:lpstr>Формирование положительной мотивации  на уроках математики </vt:lpstr>
      <vt:lpstr>В условиях реализации требований ФГОС наиболее актуальными становятся технологии:</vt:lpstr>
      <vt:lpstr>Информационно-коммуникационные технологии</vt:lpstr>
      <vt:lpstr>Информационно-коммуникационные технологии</vt:lpstr>
      <vt:lpstr>Игровые технологии </vt:lpstr>
      <vt:lpstr>«Прямоугольная система координат на плоскости» (6 класс) </vt:lpstr>
      <vt:lpstr>Игровые технологии </vt:lpstr>
      <vt:lpstr>Технология интегрированного обучения </vt:lpstr>
      <vt:lpstr>Технология интегрированного обучения </vt:lpstr>
      <vt:lpstr>Проектная технология</vt:lpstr>
      <vt:lpstr>PowerPoint Presentation</vt:lpstr>
      <vt:lpstr>Транслируемость достижений педагогической деятельности педагогического работника</vt:lpstr>
      <vt:lpstr>Достижения учащихся</vt:lpstr>
      <vt:lpstr>Литература</vt:lpstr>
      <vt:lpstr>PowerPoint Presentation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word</cp:lastModifiedBy>
  <cp:revision>305</cp:revision>
  <dcterms:created xsi:type="dcterms:W3CDTF">2011-07-13T11:42:07Z</dcterms:created>
  <dcterms:modified xsi:type="dcterms:W3CDTF">2020-03-20T08:45:29Z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00080036380000000000010290010207f7000400038000</vt:lpwstr>
  </property>
</Properties>
</file>