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77" r:id="rId2"/>
    <p:sldId id="262" r:id="rId3"/>
    <p:sldId id="260" r:id="rId4"/>
    <p:sldId id="263" r:id="rId5"/>
    <p:sldId id="264" r:id="rId6"/>
    <p:sldId id="261" r:id="rId7"/>
    <p:sldId id="266" r:id="rId8"/>
    <p:sldId id="259" r:id="rId9"/>
    <p:sldId id="274" r:id="rId10"/>
    <p:sldId id="275" r:id="rId11"/>
    <p:sldId id="265" r:id="rId12"/>
    <p:sldId id="268" r:id="rId13"/>
    <p:sldId id="267" r:id="rId14"/>
    <p:sldId id="257"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922"/>
    <a:srgbClr val="003142"/>
    <a:srgbClr val="6DD9FF"/>
    <a:srgbClr val="8BE1FF"/>
    <a:srgbClr val="00B6F6"/>
    <a:srgbClr val="004D68"/>
    <a:srgbClr val="2DC8FF"/>
    <a:srgbClr val="006F96"/>
    <a:srgbClr val="D5F4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042" autoAdjust="0"/>
  </p:normalViewPr>
  <p:slideViewPr>
    <p:cSldViewPr snapToGrid="0">
      <p:cViewPr varScale="1">
        <p:scale>
          <a:sx n="66" d="100"/>
          <a:sy n="66" d="100"/>
        </p:scale>
        <p:origin x="87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F096E1-5F53-4BE4-AA46-E5B4111328B3}" type="datetimeFigureOut">
              <a:rPr lang="ru-RU" smtClean="0"/>
              <a:t>23.03.2020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E99593-7167-4121-B0A7-F8784F6CD2B6}" type="slidenum">
              <a:rPr lang="ru-RU" smtClean="0"/>
              <a:t>‹#›</a:t>
            </a:fld>
            <a:endParaRPr lang="ru-RU"/>
          </a:p>
        </p:txBody>
      </p:sp>
    </p:spTree>
    <p:extLst>
      <p:ext uri="{BB962C8B-B14F-4D97-AF65-F5344CB8AC3E}">
        <p14:creationId xmlns:p14="http://schemas.microsoft.com/office/powerpoint/2010/main" val="2002161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u-RU" sz="1400" b="1" dirty="0" smtClean="0">
                <a:latin typeface="Times New Roman" panose="02020603050405020304" pitchFamily="18" charset="0"/>
                <a:cs typeface="Times New Roman" panose="02020603050405020304" pitchFamily="18" charset="0"/>
              </a:rPr>
              <a:t>       Методические рекомендации по организации самостоятельной аудиторной и внеаудиторной работ студентов</a:t>
            </a:r>
            <a:r>
              <a:rPr lang="ru-RU" sz="1400" b="1" baseline="0" dirty="0" smtClean="0">
                <a:latin typeface="Times New Roman" panose="02020603050405020304" pitchFamily="18" charset="0"/>
                <a:cs typeface="Times New Roman" panose="02020603050405020304" pitchFamily="18" charset="0"/>
              </a:rPr>
              <a:t> по теме </a:t>
            </a:r>
            <a:r>
              <a:rPr lang="ru-RU" sz="2400" b="1" i="1" kern="50" dirty="0" smtClean="0">
                <a:solidFill>
                  <a:srgbClr val="001922"/>
                </a:solidFill>
                <a:latin typeface="Times New Roman" panose="02020603050405020304" pitchFamily="18" charset="0"/>
                <a:ea typeface="Courier New" panose="02070309020205020404" pitchFamily="49" charset="0"/>
              </a:rPr>
              <a:t>«Написание конспекта первоисточника </a:t>
            </a:r>
            <a:r>
              <a:rPr lang="ru-RU" sz="2400" b="1" i="1" dirty="0" smtClean="0">
                <a:solidFill>
                  <a:srgbClr val="001922"/>
                </a:solidFill>
                <a:latin typeface="Times New Roman" panose="02020603050405020304" pitchFamily="18" charset="0"/>
                <a:ea typeface="Times New Roman" panose="02020603050405020304" pitchFamily="18" charset="0"/>
              </a:rPr>
              <a:t>(монографии, учебника, статьи и др.) </a:t>
            </a:r>
            <a:r>
              <a:rPr lang="ru-RU" sz="2400" b="1" i="1" kern="0" dirty="0" smtClean="0">
                <a:solidFill>
                  <a:srgbClr val="001922"/>
                </a:solidFill>
                <a:latin typeface="Times New Roman" panose="02020603050405020304" pitchFamily="18" charset="0"/>
                <a:ea typeface="Times New Roman" panose="02020603050405020304" pitchFamily="18" charset="0"/>
              </a:rPr>
              <a:t>на уроках психолого-педагогического </a:t>
            </a:r>
            <a:r>
              <a:rPr lang="ru-RU" sz="2400" b="1" i="1" kern="0" smtClean="0">
                <a:solidFill>
                  <a:srgbClr val="001922"/>
                </a:solidFill>
                <a:latin typeface="Times New Roman" panose="02020603050405020304" pitchFamily="18" charset="0"/>
                <a:ea typeface="Times New Roman" panose="02020603050405020304" pitchFamily="18" charset="0"/>
              </a:rPr>
              <a:t>цикла». </a:t>
            </a:r>
            <a:r>
              <a:rPr kumimoji="0" lang="ru-RU" sz="1200" b="0" i="0" u="none" strike="noStrike" kern="1200" cap="none" spc="0" normalizeH="0" baseline="0" noProof="0" dirty="0" smtClean="0">
                <a:ln>
                  <a:noFill/>
                </a:ln>
                <a:solidFill>
                  <a:prstClr val="black"/>
                </a:solidFill>
                <a:effectLst/>
                <a:uLnTx/>
                <a:uFillTx/>
                <a:latin typeface="+mn-lt"/>
                <a:ea typeface="+mn-ea"/>
                <a:cs typeface="+mn-cs"/>
              </a:rPr>
              <a:t>Данные методические рекомендации помогут преподавателям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 что соответствует требованиям ФГОС нового поколения. </a:t>
            </a:r>
            <a:endParaRPr lang="ru-RU" sz="2400" b="1" i="1" kern="50" dirty="0" smtClean="0">
              <a:solidFill>
                <a:srgbClr val="001922"/>
              </a:solidFill>
              <a:latin typeface="Courier New" panose="02070309020205020404" pitchFamily="49" charset="0"/>
              <a:ea typeface="Courier New" panose="02070309020205020404" pitchFamily="49" charset="0"/>
            </a:endParaRPr>
          </a:p>
          <a:p>
            <a:endParaRPr lang="ru-RU" sz="1400" b="1" dirty="0" smtClean="0">
              <a:latin typeface="Times New Roman" panose="02020603050405020304" pitchFamily="18" charset="0"/>
              <a:cs typeface="Times New Roman" panose="02020603050405020304" pitchFamily="18" charset="0"/>
            </a:endParaRPr>
          </a:p>
          <a:p>
            <a:endParaRPr lang="ru-RU" sz="1400" b="1"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CBE99593-7167-4121-B0A7-F8784F6CD2B6}" type="slidenum">
              <a:rPr lang="ru-RU" smtClean="0"/>
              <a:t>1</a:t>
            </a:fld>
            <a:endParaRPr lang="ru-RU"/>
          </a:p>
        </p:txBody>
      </p:sp>
    </p:spTree>
    <p:extLst>
      <p:ext uri="{BB962C8B-B14F-4D97-AF65-F5344CB8AC3E}">
        <p14:creationId xmlns:p14="http://schemas.microsoft.com/office/powerpoint/2010/main" val="23761384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Овладение навыками конспектирования требует от студента целеустремленности, повседневной самостоятельной работы. </a:t>
            </a:r>
          </a:p>
          <a:p>
            <a:pPr marL="709295">
              <a:spcBef>
                <a:spcPts val="600"/>
              </a:spcBef>
              <a:spcAft>
                <a:spcPts val="600"/>
              </a:spcAft>
            </a:pPr>
            <a:r>
              <a:rPr lang="ru-RU" sz="1200" b="1" i="1" dirty="0" smtClean="0">
                <a:effectLst/>
                <a:latin typeface="Times New Roman" panose="02020603050405020304" pitchFamily="18" charset="0"/>
                <a:ea typeface="Times New Roman" panose="02020603050405020304" pitchFamily="18" charset="0"/>
              </a:rPr>
              <a:t>Критерии оценки:</a:t>
            </a:r>
            <a:endParaRPr lang="ru-RU" sz="900" b="1" dirty="0" smtClean="0">
              <a:effectLst/>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Symbol" panose="05050102010706020507" pitchFamily="18" charset="2"/>
              <a:buChar char=""/>
              <a:tabLst>
                <a:tab pos="359410" algn="l"/>
              </a:tabLst>
            </a:pPr>
            <a:r>
              <a:rPr lang="ru-RU" sz="1200" dirty="0" smtClean="0">
                <a:effectLst/>
                <a:latin typeface="Times New Roman" panose="02020603050405020304" pitchFamily="18" charset="0"/>
                <a:ea typeface="Times New Roman" panose="02020603050405020304" pitchFamily="18" charset="0"/>
              </a:rPr>
              <a:t> содержательность конспекта, соответствие плану;</a:t>
            </a:r>
            <a:endParaRPr lang="ru-RU" sz="900" dirty="0" smtClean="0">
              <a:effectLst/>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Symbol" panose="05050102010706020507" pitchFamily="18" charset="2"/>
              <a:buChar char=""/>
              <a:tabLst>
                <a:tab pos="359410" algn="l"/>
              </a:tabLst>
            </a:pPr>
            <a:r>
              <a:rPr lang="ru-RU" sz="1200" dirty="0" smtClean="0">
                <a:effectLst/>
                <a:latin typeface="Times New Roman" panose="02020603050405020304" pitchFamily="18" charset="0"/>
                <a:ea typeface="Times New Roman" panose="02020603050405020304" pitchFamily="18" charset="0"/>
              </a:rPr>
              <a:t> отражение основных положений, результатов работы автора, вы­водов;</a:t>
            </a:r>
            <a:endParaRPr lang="ru-RU" sz="900" dirty="0" smtClean="0">
              <a:effectLst/>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Symbol" panose="05050102010706020507" pitchFamily="18" charset="2"/>
              <a:buChar char=""/>
              <a:tabLst>
                <a:tab pos="359410" algn="l"/>
              </a:tabLst>
            </a:pPr>
            <a:r>
              <a:rPr lang="ru-RU" sz="1200" dirty="0" smtClean="0">
                <a:effectLst/>
                <a:latin typeface="Times New Roman" panose="02020603050405020304" pitchFamily="18" charset="0"/>
                <a:ea typeface="Times New Roman" panose="02020603050405020304" pitchFamily="18" charset="0"/>
              </a:rPr>
              <a:t> ясность, лаконичность изложения мыслей студента;</a:t>
            </a:r>
            <a:endParaRPr lang="ru-RU" sz="900" dirty="0" smtClean="0">
              <a:effectLst/>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Symbol" panose="05050102010706020507" pitchFamily="18" charset="2"/>
              <a:buChar char=""/>
            </a:pPr>
            <a:r>
              <a:rPr lang="ru-RU" sz="1200" dirty="0" smtClean="0">
                <a:effectLst/>
                <a:latin typeface="Times New Roman" panose="02020603050405020304" pitchFamily="18" charset="0"/>
                <a:ea typeface="Times New Roman" panose="02020603050405020304" pitchFamily="18" charset="0"/>
              </a:rPr>
              <a:t> наличие схем, графическое выделение особо значимой информа­ции; соответствие оформления требованиям;</a:t>
            </a:r>
            <a:endParaRPr lang="ru-RU" sz="900" dirty="0" smtClean="0">
              <a:effectLst/>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Symbol" panose="05050102010706020507" pitchFamily="18" charset="2"/>
              <a:buChar char=""/>
              <a:tabLst>
                <a:tab pos="359410" algn="l"/>
              </a:tabLst>
            </a:pPr>
            <a:r>
              <a:rPr lang="ru-RU" sz="1200" spc="-5" dirty="0" smtClean="0">
                <a:effectLst/>
                <a:latin typeface="Times New Roman" panose="02020603050405020304" pitchFamily="18" charset="0"/>
                <a:ea typeface="Times New Roman" panose="02020603050405020304" pitchFamily="18" charset="0"/>
              </a:rPr>
              <a:t> грамотность изложения;</a:t>
            </a:r>
            <a:endParaRPr lang="ru-RU" sz="900" dirty="0" smtClean="0">
              <a:effectLst/>
              <a:latin typeface="Arial" panose="020B0604020202020204" pitchFamily="34" charset="0"/>
              <a:ea typeface="Times New Roman" panose="02020603050405020304" pitchFamily="18" charset="0"/>
            </a:endParaRPr>
          </a:p>
          <a:p>
            <a:pPr marL="342900" lvl="0" indent="-342900" algn="just">
              <a:spcBef>
                <a:spcPts val="600"/>
              </a:spcBef>
              <a:spcAft>
                <a:spcPts val="600"/>
              </a:spcAft>
              <a:buFont typeface="Symbol" panose="05050102010706020507" pitchFamily="18" charset="2"/>
              <a:buChar char=""/>
              <a:tabLst>
                <a:tab pos="359410" algn="l"/>
              </a:tabLst>
            </a:pPr>
            <a:r>
              <a:rPr lang="ru-RU" sz="1200" spc="-5" dirty="0" smtClean="0">
                <a:effectLst/>
                <a:latin typeface="Times New Roman" panose="02020603050405020304" pitchFamily="18" charset="0"/>
                <a:ea typeface="Times New Roman" panose="02020603050405020304" pitchFamily="18" charset="0"/>
              </a:rPr>
              <a:t> конспект сдан в срок.</a:t>
            </a:r>
            <a:endParaRPr lang="ru-RU" sz="900" dirty="0" smtClean="0">
              <a:effectLst/>
              <a:latin typeface="Arial" panose="020B0604020202020204" pitchFamily="34" charset="0"/>
              <a:ea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CBE99593-7167-4121-B0A7-F8784F6CD2B6}" type="slidenum">
              <a:rPr lang="ru-RU" smtClean="0"/>
              <a:t>11</a:t>
            </a:fld>
            <a:endParaRPr lang="ru-RU"/>
          </a:p>
        </p:txBody>
      </p:sp>
    </p:spTree>
    <p:extLst>
      <p:ext uri="{BB962C8B-B14F-4D97-AF65-F5344CB8AC3E}">
        <p14:creationId xmlns:p14="http://schemas.microsoft.com/office/powerpoint/2010/main" val="8970773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Работа над конспектом выполняется письменно. Озвучиванию подлежат главные положения и выводы работы в виде краткого устного сообщения (3-4 мин.) в рамках теоретических и практических занятий. Контроль может проводиться и в виде проверки конспектов преподавателем. </a:t>
            </a:r>
          </a:p>
          <a:p>
            <a:endParaRPr lang="ru-RU" dirty="0"/>
          </a:p>
        </p:txBody>
      </p:sp>
      <p:sp>
        <p:nvSpPr>
          <p:cNvPr id="4" name="Номер слайда 3"/>
          <p:cNvSpPr>
            <a:spLocks noGrp="1"/>
          </p:cNvSpPr>
          <p:nvPr>
            <p:ph type="sldNum" sz="quarter" idx="10"/>
          </p:nvPr>
        </p:nvSpPr>
        <p:spPr/>
        <p:txBody>
          <a:bodyPr/>
          <a:lstStyle/>
          <a:p>
            <a:fld id="{CBE99593-7167-4121-B0A7-F8784F6CD2B6}" type="slidenum">
              <a:rPr lang="ru-RU" smtClean="0"/>
              <a:t>12</a:t>
            </a:fld>
            <a:endParaRPr lang="ru-RU"/>
          </a:p>
        </p:txBody>
      </p:sp>
    </p:spTree>
    <p:extLst>
      <p:ext uri="{BB962C8B-B14F-4D97-AF65-F5344CB8AC3E}">
        <p14:creationId xmlns:p14="http://schemas.microsoft.com/office/powerpoint/2010/main" val="29104726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271145" marR="19050" indent="-6350" algn="just">
              <a:lnSpc>
                <a:spcPct val="100000"/>
              </a:lnSpc>
              <a:spcAft>
                <a:spcPts val="190"/>
              </a:spcAft>
            </a:pPr>
            <a:r>
              <a:rPr lang="ru-RU" sz="1200" kern="1200" dirty="0" smtClean="0">
                <a:solidFill>
                  <a:schemeClr val="tx1"/>
                </a:solidFill>
                <a:effectLst/>
                <a:latin typeface="+mn-lt"/>
                <a:ea typeface="+mn-ea"/>
                <a:cs typeface="+mn-cs"/>
              </a:rPr>
              <a:t> </a:t>
            </a:r>
            <a:r>
              <a:rPr lang="ru-RU" sz="1200" b="1" dirty="0" smtClean="0">
                <a:solidFill>
                  <a:srgbClr val="1A1A1A"/>
                </a:solidFill>
                <a:effectLst/>
                <a:latin typeface="Times New Roman" panose="02020603050405020304" pitchFamily="18" charset="0"/>
                <a:ea typeface="Times New Roman" panose="02020603050405020304" pitchFamily="18" charset="0"/>
              </a:rPr>
              <a:t>Критерии оценки учебного конспекта:</a:t>
            </a:r>
            <a:r>
              <a:rPr lang="ru-RU" sz="950" dirty="0" smtClean="0">
                <a:solidFill>
                  <a:srgbClr val="1A1A1A"/>
                </a:solidFill>
                <a:effectLst/>
                <a:latin typeface="Tahoma" panose="020B0604030504040204" pitchFamily="34" charset="0"/>
                <a:ea typeface="Tahoma" panose="020B0604030504040204" pitchFamily="34" charset="0"/>
              </a:rPr>
              <a:t> </a:t>
            </a:r>
            <a:endParaRPr lang="ru-RU" sz="1200" dirty="0" smtClean="0">
              <a:solidFill>
                <a:srgbClr val="1A1A1A"/>
              </a:solidFill>
              <a:effectLst/>
              <a:latin typeface="Times New Roman" panose="02020603050405020304" pitchFamily="18" charset="0"/>
              <a:ea typeface="Times New Roman" panose="02020603050405020304" pitchFamily="18" charset="0"/>
            </a:endParaRPr>
          </a:p>
          <a:p>
            <a:pPr marL="6350" marR="18415" indent="271145" algn="just">
              <a:lnSpc>
                <a:spcPct val="102000"/>
              </a:lnSpc>
              <a:spcAft>
                <a:spcPts val="180"/>
              </a:spcAft>
            </a:pPr>
            <a:r>
              <a:rPr lang="ru-RU" sz="1200" b="1" dirty="0" smtClean="0">
                <a:solidFill>
                  <a:srgbClr val="1A1A1A"/>
                </a:solidFill>
                <a:effectLst/>
                <a:latin typeface="Times New Roman" panose="02020603050405020304" pitchFamily="18" charset="0"/>
                <a:ea typeface="Times New Roman" panose="02020603050405020304" pitchFamily="18" charset="0"/>
              </a:rPr>
              <a:t>«Отлично» </a:t>
            </a:r>
            <a:r>
              <a:rPr lang="ru-RU" sz="1200" dirty="0" smtClean="0">
                <a:solidFill>
                  <a:srgbClr val="1A1A1A"/>
                </a:solidFill>
                <a:effectLst/>
                <a:latin typeface="Times New Roman" panose="02020603050405020304" pitchFamily="18" charset="0"/>
                <a:ea typeface="Times New Roman" panose="02020603050405020304" pitchFamily="18" charset="0"/>
              </a:rPr>
              <a:t>- полнота использования учебного материала. Объём конспекта – 1 тетрадная страница на один раздел или один лист формата А 4. Логика изложения (наличие схем, количество смысловых связей между понятиями). Наглядность (наличие рисунков, символов и пр.; аккуратность выполнения, читаемость конспекта. Грамотность (терминологическая и орфографическая). Самостоятельность при составлении.</a:t>
            </a:r>
            <a:r>
              <a:rPr lang="ru-RU" sz="950" dirty="0" smtClean="0">
                <a:solidFill>
                  <a:srgbClr val="1A1A1A"/>
                </a:solidFill>
                <a:effectLst/>
                <a:latin typeface="Tahoma" panose="020B0604030504040204" pitchFamily="34" charset="0"/>
                <a:ea typeface="Tahoma" panose="020B0604030504040204" pitchFamily="34" charset="0"/>
              </a:rPr>
              <a:t> </a:t>
            </a:r>
            <a:endParaRPr lang="ru-RU" sz="1200" dirty="0" smtClean="0">
              <a:solidFill>
                <a:srgbClr val="1A1A1A"/>
              </a:solidFill>
              <a:effectLst/>
              <a:latin typeface="Times New Roman" panose="02020603050405020304" pitchFamily="18" charset="0"/>
              <a:ea typeface="Times New Roman" panose="02020603050405020304" pitchFamily="18" charset="0"/>
            </a:endParaRPr>
          </a:p>
          <a:p>
            <a:pPr marL="6350" marR="16510" indent="271145" algn="just">
              <a:lnSpc>
                <a:spcPct val="107000"/>
              </a:lnSpc>
              <a:spcAft>
                <a:spcPts val="120"/>
              </a:spcAft>
            </a:pPr>
            <a:r>
              <a:rPr lang="ru-RU" sz="1200" b="1" dirty="0" smtClean="0">
                <a:solidFill>
                  <a:srgbClr val="1A1A1A"/>
                </a:solidFill>
                <a:effectLst/>
                <a:latin typeface="Times New Roman" panose="02020603050405020304" pitchFamily="18" charset="0"/>
                <a:ea typeface="Times New Roman" panose="02020603050405020304" pitchFamily="18" charset="0"/>
              </a:rPr>
              <a:t>«Хорошо» </a:t>
            </a:r>
            <a:r>
              <a:rPr lang="ru-RU" sz="1200" dirty="0" smtClean="0">
                <a:solidFill>
                  <a:srgbClr val="1A1A1A"/>
                </a:solidFill>
                <a:effectLst/>
                <a:latin typeface="Times New Roman" panose="02020603050405020304" pitchFamily="18" charset="0"/>
                <a:ea typeface="Times New Roman" panose="02020603050405020304" pitchFamily="18" charset="0"/>
              </a:rPr>
              <a:t>- использование учебного материала неполное. Объём конспекта – 1 тетрадная страница на один раздел или один лист формата А 4. Недостаточно логично изложено (наличие схем, количество смысловых связей между понятиями). Наглядность (наличие рисунков, символов и пр.; аккуратность выполнения, читаемость конспекта. Грамотность (терминологическая и орфографическая). Самостоятельность при составлении.</a:t>
            </a:r>
            <a:r>
              <a:rPr lang="ru-RU" sz="950" dirty="0" smtClean="0">
                <a:solidFill>
                  <a:srgbClr val="1A1A1A"/>
                </a:solidFill>
                <a:effectLst/>
                <a:latin typeface="Tahoma" panose="020B0604030504040204" pitchFamily="34" charset="0"/>
                <a:ea typeface="Tahoma" panose="020B0604030504040204" pitchFamily="34" charset="0"/>
              </a:rPr>
              <a:t> </a:t>
            </a:r>
            <a:endParaRPr lang="ru-RU" sz="1200" dirty="0" smtClean="0">
              <a:solidFill>
                <a:srgbClr val="1A1A1A"/>
              </a:solidFill>
              <a:effectLst/>
              <a:latin typeface="Times New Roman" panose="02020603050405020304" pitchFamily="18" charset="0"/>
              <a:ea typeface="Times New Roman" panose="02020603050405020304" pitchFamily="18" charset="0"/>
            </a:endParaRPr>
          </a:p>
          <a:p>
            <a:pPr marL="6350" marR="18415" indent="271145" algn="just">
              <a:lnSpc>
                <a:spcPct val="105000"/>
              </a:lnSpc>
              <a:spcAft>
                <a:spcPts val="155"/>
              </a:spcAft>
            </a:pPr>
            <a:r>
              <a:rPr lang="ru-RU" sz="1200" b="1" dirty="0" smtClean="0">
                <a:solidFill>
                  <a:srgbClr val="1A1A1A"/>
                </a:solidFill>
                <a:effectLst/>
                <a:latin typeface="Times New Roman" panose="02020603050405020304" pitchFamily="18" charset="0"/>
                <a:ea typeface="Times New Roman" panose="02020603050405020304" pitchFamily="18" charset="0"/>
              </a:rPr>
              <a:t>«Удовлетворительно» </a:t>
            </a:r>
            <a:r>
              <a:rPr lang="ru-RU" sz="1200" dirty="0" smtClean="0">
                <a:solidFill>
                  <a:srgbClr val="1A1A1A"/>
                </a:solidFill>
                <a:effectLst/>
                <a:latin typeface="Times New Roman" panose="02020603050405020304" pitchFamily="18" charset="0"/>
                <a:ea typeface="Times New Roman" panose="02020603050405020304" pitchFamily="18" charset="0"/>
              </a:rPr>
              <a:t>- использование учебного материала неполное. Объём конспекта – менее одной тетрадной страницы на один раздел или один лист формата А 4. Недостаточно логично изложено (наличие схем, количество смысловых связей между понятиями). Наглядность (наличие рисунков, символов, и пр.; аккуратность выполнения, читаемость конспекта. Грамотность (терминологическая и орфографическая). Отсутствие связанных предложений, только опорные сигналы – слова, словосочетания, символы. Самостоятельность при составлении. Неразборчивый почерк.</a:t>
            </a:r>
            <a:r>
              <a:rPr lang="ru-RU" sz="950" dirty="0" smtClean="0">
                <a:solidFill>
                  <a:srgbClr val="1A1A1A"/>
                </a:solidFill>
                <a:effectLst/>
                <a:latin typeface="Tahoma" panose="020B0604030504040204" pitchFamily="34" charset="0"/>
                <a:ea typeface="Tahoma" panose="020B0604030504040204" pitchFamily="34" charset="0"/>
              </a:rPr>
              <a:t> </a:t>
            </a:r>
            <a:endParaRPr lang="ru-RU" sz="1200" dirty="0" smtClean="0">
              <a:solidFill>
                <a:srgbClr val="1A1A1A"/>
              </a:solidFill>
              <a:effectLst/>
              <a:latin typeface="Times New Roman" panose="02020603050405020304" pitchFamily="18" charset="0"/>
              <a:ea typeface="Times New Roman" panose="02020603050405020304" pitchFamily="18" charset="0"/>
            </a:endParaRP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dirty="0" smtClean="0">
                <a:solidFill>
                  <a:srgbClr val="1A1A1A"/>
                </a:solidFill>
                <a:effectLst/>
                <a:latin typeface="Times New Roman" panose="02020603050405020304" pitchFamily="18" charset="0"/>
                <a:ea typeface="Times New Roman" panose="02020603050405020304" pitchFamily="18" charset="0"/>
              </a:rPr>
              <a:t>       «Неудовлетворительно» </a:t>
            </a:r>
            <a:r>
              <a:rPr lang="ru-RU" sz="1200" dirty="0" smtClean="0">
                <a:solidFill>
                  <a:srgbClr val="1A1A1A"/>
                </a:solidFill>
                <a:effectLst/>
                <a:latin typeface="Times New Roman" panose="02020603050405020304" pitchFamily="18" charset="0"/>
                <a:ea typeface="Times New Roman" panose="02020603050405020304" pitchFamily="18" charset="0"/>
              </a:rPr>
              <a:t>- использование учебного материала неполное. Объём конспекта – менее одной тетрадной страницы на один раздел или один лист формата А 4. Отсутствуют схемы, количество смысловых связей между понятиями. Отсутствует наглядность (наличие рисунков, символов, и пр.; аккуратность выполнения, читаемость </a:t>
            </a:r>
            <a:r>
              <a:rPr lang="ru-RU" sz="1200" kern="1200" dirty="0" smtClean="0">
                <a:solidFill>
                  <a:schemeClr val="tx1"/>
                </a:solidFill>
                <a:effectLst/>
                <a:latin typeface="+mn-lt"/>
                <a:ea typeface="+mn-ea"/>
                <a:cs typeface="+mn-cs"/>
              </a:rPr>
              <a:t>конспекта. Допущены ошибки терминологические и орфографические. Отсутствие связанных предложений, только опорные сигналы – слова, словосочетания, символы. Несамостоятельность при составлении. Неразборчивый почерк. </a:t>
            </a:r>
          </a:p>
          <a:p>
            <a:pPr algn="just"/>
            <a:r>
              <a:rPr lang="ru-RU" sz="1200" kern="1200" dirty="0" smtClean="0">
                <a:solidFill>
                  <a:schemeClr val="tx1"/>
                </a:solidFill>
                <a:effectLst/>
                <a:latin typeface="+mn-lt"/>
                <a:ea typeface="+mn-ea"/>
                <a:cs typeface="+mn-cs"/>
              </a:rPr>
              <a:t>   </a:t>
            </a:r>
          </a:p>
        </p:txBody>
      </p:sp>
      <p:sp>
        <p:nvSpPr>
          <p:cNvPr id="4" name="Номер слайда 3"/>
          <p:cNvSpPr>
            <a:spLocks noGrp="1"/>
          </p:cNvSpPr>
          <p:nvPr>
            <p:ph type="sldNum" sz="quarter" idx="10"/>
          </p:nvPr>
        </p:nvSpPr>
        <p:spPr/>
        <p:txBody>
          <a:bodyPr/>
          <a:lstStyle/>
          <a:p>
            <a:fld id="{CBE99593-7167-4121-B0A7-F8784F6CD2B6}" type="slidenum">
              <a:rPr lang="ru-RU" smtClean="0"/>
              <a:t>13</a:t>
            </a:fld>
            <a:endParaRPr lang="ru-RU"/>
          </a:p>
        </p:txBody>
      </p:sp>
    </p:spTree>
    <p:extLst>
      <p:ext uri="{BB962C8B-B14F-4D97-AF65-F5344CB8AC3E}">
        <p14:creationId xmlns:p14="http://schemas.microsoft.com/office/powerpoint/2010/main" val="32144039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003142"/>
                </a:solidFill>
                <a:latin typeface="Times New Roman" panose="02020603050405020304" pitchFamily="18" charset="0"/>
                <a:cs typeface="Times New Roman" panose="02020603050405020304" pitchFamily="18" charset="0"/>
              </a:rPr>
              <a:t>       Источники</a:t>
            </a:r>
          </a:p>
          <a:p>
            <a:pPr marL="0" marR="18415" lvl="0" indent="0" algn="just" fontAlgn="base">
              <a:lnSpc>
                <a:spcPct val="105000"/>
              </a:lnSpc>
              <a:buClr>
                <a:srgbClr val="181717"/>
              </a:buClr>
              <a:buSzPts val="900"/>
              <a:buFont typeface="Wingdings" panose="05000000000000000000" pitchFamily="2" charset="2"/>
              <a:buNone/>
            </a:pPr>
            <a:r>
              <a:rPr lang="ru-RU" sz="1200" b="1" i="1" dirty="0" smtClean="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Борикова Л. В. Пишем реферат, доклад, выпускную квалификационную работу: учеб. пособие </a:t>
            </a:r>
            <a:r>
              <a:rPr lang="ru-RU" sz="1200" i="1" dirty="0" smtClean="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/Л. В. Борикова, Н. А. Виноградова. М.: академия Иц, 2000. 96 с. </a:t>
            </a:r>
          </a:p>
          <a:p>
            <a:pPr marL="0" marR="18415" lvl="0" indent="0" algn="just" fontAlgn="base">
              <a:lnSpc>
                <a:spcPct val="105000"/>
              </a:lnSpc>
              <a:buClr>
                <a:srgbClr val="181717"/>
              </a:buClr>
              <a:buSzPts val="900"/>
              <a:buFont typeface="Wingdings" panose="05000000000000000000" pitchFamily="2" charset="2"/>
              <a:buNone/>
            </a:pPr>
            <a:r>
              <a:rPr lang="ru-RU" sz="1200" b="1" i="1" dirty="0" smtClean="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Куклина, Е. Н. Основы учебно-исследовательской деятельности : учебное пособие для среднего профессионального образования </a:t>
            </a:r>
            <a:r>
              <a:rPr lang="ru-RU" sz="1200" i="1" dirty="0" smtClean="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Е. Н. Куклина, М. А. Мазниченко, И. А. Мушкина. — 2-е изд., испр. и доп. — Москва : Издательство Юрайт, 2018. — 235 с. — (Профессиональное образование). — ISBN 978-5-534-08818-2. — Текст : электронный // ЭБС Юрайт [сайт]. — URL: https://urait.ru/bcode/426581 (дата обращения: 05.12.2019). </a:t>
            </a:r>
          </a:p>
          <a:p>
            <a:pPr marL="0" marR="18415" lvl="0" indent="0" algn="just" fontAlgn="base">
              <a:lnSpc>
                <a:spcPct val="105000"/>
              </a:lnSpc>
              <a:buClr>
                <a:srgbClr val="181717"/>
              </a:buClr>
              <a:buSzPts val="900"/>
              <a:buFont typeface="Wingdings" panose="05000000000000000000" pitchFamily="2" charset="2"/>
              <a:buNone/>
            </a:pPr>
            <a:r>
              <a:rPr lang="ru-RU" sz="1200" b="1" i="1" dirty="0" smtClean="0">
                <a:solidFill>
                  <a:srgbClr val="003142"/>
                </a:solidFill>
                <a:latin typeface="Times New Roman" panose="02020603050405020304" pitchFamily="18" charset="0"/>
                <a:cs typeface="Times New Roman" panose="02020603050405020304" pitchFamily="18" charset="0"/>
              </a:rPr>
              <a:t>Культура устной и письменной речи делового человека: Справочник. </a:t>
            </a:r>
            <a:r>
              <a:rPr lang="ru-RU" sz="1200" i="1" dirty="0" smtClean="0">
                <a:solidFill>
                  <a:srgbClr val="003142"/>
                </a:solidFill>
                <a:latin typeface="Times New Roman" panose="02020603050405020304" pitchFamily="18" charset="0"/>
                <a:cs typeface="Times New Roman" panose="02020603050405020304" pitchFamily="18" charset="0"/>
              </a:rPr>
              <a:t>– М., Флинта, Наука, 1997.</a:t>
            </a:r>
          </a:p>
          <a:p>
            <a:pPr marL="0" marR="18415" lvl="0" indent="0" algn="just" fontAlgn="base">
              <a:lnSpc>
                <a:spcPct val="105000"/>
              </a:lnSpc>
              <a:buClr>
                <a:srgbClr val="181717"/>
              </a:buClr>
              <a:buSzPts val="900"/>
              <a:buFont typeface="Wingdings" panose="05000000000000000000" pitchFamily="2" charset="2"/>
              <a:buNone/>
            </a:pPr>
            <a:r>
              <a:rPr lang="ru-RU" sz="1200" b="1" i="1" dirty="0" smtClean="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Онушкин В. Г., Огарев Е. И. Образование взрослых: междисциплинарный словарь терминологии. </a:t>
            </a:r>
            <a:r>
              <a:rPr lang="ru-RU" sz="1200" i="1" dirty="0" smtClean="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Спб.; Воронеж, 1995. 232 с.</a:t>
            </a:r>
          </a:p>
          <a:p>
            <a:pPr marL="0" marR="18415" lvl="0" indent="0" algn="just" fontAlgn="base">
              <a:lnSpc>
                <a:spcPct val="105000"/>
              </a:lnSpc>
              <a:buClr>
                <a:srgbClr val="181717"/>
              </a:buClr>
              <a:buSzPts val="900"/>
              <a:buFont typeface="Wingdings" panose="05000000000000000000" pitchFamily="2" charset="2"/>
              <a:buNone/>
            </a:pPr>
            <a:r>
              <a:rPr lang="ru-RU" sz="1200" b="1" i="1" dirty="0" smtClean="0">
                <a:solidFill>
                  <a:srgbClr val="003142"/>
                </a:solidFill>
                <a:latin typeface="Times New Roman" panose="02020603050405020304" pitchFamily="18" charset="0"/>
                <a:ea typeface="Calibri" panose="020F0502020204030204" pitchFamily="34" charset="0"/>
                <a:cs typeface="Times New Roman" panose="02020603050405020304" pitchFamily="18" charset="0"/>
              </a:rPr>
              <a:t>Черная, А.В. Организация самостоятельной работы студентов по психолого-педагогическим дисциплинам: электронный учебник </a:t>
            </a:r>
            <a:r>
              <a:rPr lang="ru-RU" sz="1200" i="1" dirty="0" smtClean="0">
                <a:solidFill>
                  <a:srgbClr val="003142"/>
                </a:solidFill>
                <a:latin typeface="Times New Roman" panose="02020603050405020304" pitchFamily="18" charset="0"/>
                <a:ea typeface="Calibri" panose="020F0502020204030204" pitchFamily="34" charset="0"/>
                <a:cs typeface="Times New Roman" panose="02020603050405020304" pitchFamily="18" charset="0"/>
              </a:rPr>
              <a:t>[Электронный ресурс] / А.В.Черная, Е.А. Чекунова, Е.И. Погорелова.– Ростов-на-Дону: Южный федеральный университет, 2010. – 200 с.</a:t>
            </a:r>
            <a:endParaRPr lang="ru-RU" sz="1200" i="1" dirty="0" smtClean="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CBE99593-7167-4121-B0A7-F8784F6CD2B6}" type="slidenum">
              <a:rPr lang="ru-RU" smtClean="0"/>
              <a:t>14</a:t>
            </a:fld>
            <a:endParaRPr lang="ru-RU"/>
          </a:p>
        </p:txBody>
      </p:sp>
    </p:spTree>
    <p:extLst>
      <p:ext uri="{BB962C8B-B14F-4D97-AF65-F5344CB8AC3E}">
        <p14:creationId xmlns:p14="http://schemas.microsoft.com/office/powerpoint/2010/main" val="1183771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Конспектирование относится к числу наиболее важных общеучебных умений.  На него опирается весь учебный процесс, так как обучающимся постоянно приходится опираться на него для подготовки к занятиям.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Конспект первоисточника (монографии, учебника, статьи и др.) представляет собой вид внеаудиторной самостоятельной работы студента по созданию обзора информации, содержащейся в объекте конспектирования, в более краткой форме. В конспекте должны быть отражены основные принципиальные положения источника, то новое, что внес его автор, основные методологические положения работы, аргументы, этапы доказательства и выводы. Ценность конспекта значительно повышается, если студент излагает мысли своими словами, в лаконичной форме. </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Конспект нужен для того, чтобы:</a:t>
            </a:r>
          </a:p>
          <a:p>
            <a:pPr algn="just"/>
            <a:r>
              <a:rPr lang="ru-RU" sz="1200" kern="1200" dirty="0" smtClean="0">
                <a:solidFill>
                  <a:schemeClr val="tx1"/>
                </a:solidFill>
                <a:effectLst/>
                <a:latin typeface="+mn-lt"/>
                <a:ea typeface="+mn-ea"/>
                <a:cs typeface="+mn-cs"/>
              </a:rPr>
              <a:t>- научиться перерабатывать любую информацию, придавая ей иной вид, тип, форму;</a:t>
            </a:r>
          </a:p>
          <a:p>
            <a:pPr algn="just"/>
            <a:r>
              <a:rPr lang="ru-RU" sz="1200" kern="1200" dirty="0" smtClean="0">
                <a:solidFill>
                  <a:schemeClr val="tx1"/>
                </a:solidFill>
                <a:effectLst/>
                <a:latin typeface="+mn-lt"/>
                <a:ea typeface="+mn-ea"/>
                <a:cs typeface="+mn-cs"/>
              </a:rPr>
              <a:t>- выделить в письменном или устном тексте  самое необходимое и нужное для решения учебной или научной задачи;</a:t>
            </a:r>
          </a:p>
          <a:p>
            <a:pPr algn="just"/>
            <a:r>
              <a:rPr lang="ru-RU" sz="1200" kern="1200" dirty="0" smtClean="0">
                <a:solidFill>
                  <a:schemeClr val="tx1"/>
                </a:solidFill>
                <a:effectLst/>
                <a:latin typeface="+mn-lt"/>
                <a:ea typeface="+mn-ea"/>
                <a:cs typeface="+mn-cs"/>
              </a:rPr>
              <a:t>-  создать модель проблемы (понятийную или структурную);</a:t>
            </a:r>
          </a:p>
          <a:p>
            <a:pPr algn="just"/>
            <a:r>
              <a:rPr lang="ru-RU" sz="1200" kern="1200" dirty="0" smtClean="0">
                <a:solidFill>
                  <a:schemeClr val="tx1"/>
                </a:solidFill>
                <a:effectLst/>
                <a:latin typeface="+mn-lt"/>
                <a:ea typeface="+mn-ea"/>
                <a:cs typeface="+mn-cs"/>
              </a:rPr>
              <a:t>-  упростить запоминание текста, облегчить овладение специальными терминами;</a:t>
            </a:r>
          </a:p>
          <a:p>
            <a:pPr algn="just"/>
            <a:r>
              <a:rPr lang="ru-RU" sz="1200" kern="1200" dirty="0" smtClean="0">
                <a:solidFill>
                  <a:schemeClr val="tx1"/>
                </a:solidFill>
                <a:effectLst/>
                <a:latin typeface="+mn-lt"/>
                <a:ea typeface="+mn-ea"/>
                <a:cs typeface="+mn-cs"/>
              </a:rPr>
              <a:t>- накопить информацию для написания более сложной работы в виде доклада, реферата, дипломной работы, диссертации, статьи, книги.</a:t>
            </a:r>
          </a:p>
          <a:p>
            <a:pPr marL="0" marR="0" indent="0" algn="just" defTabSz="914400" rtl="0" eaLnBrk="1" fontAlgn="auto" latinLnBrk="0" hangingPunct="1">
              <a:lnSpc>
                <a:spcPct val="100000"/>
              </a:lnSpc>
              <a:spcBef>
                <a:spcPts val="0"/>
              </a:spcBef>
              <a:spcAft>
                <a:spcPts val="0"/>
              </a:spcAft>
              <a:buClrTx/>
              <a:buSzTx/>
              <a:buFontTx/>
              <a:buNone/>
              <a:tabLst/>
              <a:defRPr/>
            </a:pPr>
            <a:r>
              <a:rPr lang="ru-RU" b="1" i="0" dirty="0" smtClean="0"/>
              <a:t>       ТО, </a:t>
            </a:r>
            <a:r>
              <a:rPr lang="ru-RU" sz="1400" b="1" i="0" dirty="0" smtClean="0">
                <a:solidFill>
                  <a:srgbClr val="001922"/>
                </a:solidFill>
                <a:latin typeface="Times New Roman" panose="02020603050405020304" pitchFamily="18" charset="0"/>
              </a:rPr>
              <a:t>ц</a:t>
            </a:r>
            <a:r>
              <a:rPr lang="ru-RU" sz="1400" b="1" i="0" dirty="0" smtClean="0">
                <a:solidFill>
                  <a:srgbClr val="001922"/>
                </a:solidFill>
                <a:latin typeface="Times New Roman" panose="02020603050405020304" pitchFamily="18" charset="0"/>
                <a:ea typeface="Times New Roman" panose="02020603050405020304" pitchFamily="18" charset="0"/>
              </a:rPr>
              <a:t>ель самостоятельной работы студента в процессе написания конспекта: </a:t>
            </a:r>
            <a:r>
              <a:rPr lang="ru-RU" sz="1200" i="0" dirty="0" smtClean="0">
                <a:solidFill>
                  <a:srgbClr val="001922"/>
                </a:solidFill>
                <a:latin typeface="Times New Roman" panose="02020603050405020304" pitchFamily="18" charset="0"/>
                <a:ea typeface="Times New Roman" panose="02020603050405020304" pitchFamily="18" charset="0"/>
              </a:rPr>
              <a:t>выработка умений и навыков грамотного изложения теории и практических вопросов в письменной форме в виде конспекта.</a:t>
            </a:r>
          </a:p>
          <a:p>
            <a:pPr algn="just"/>
            <a:r>
              <a:rPr lang="ru-RU" sz="1200" kern="1200" dirty="0" smtClean="0">
                <a:solidFill>
                  <a:schemeClr val="tx1"/>
                </a:solidFill>
                <a:effectLst/>
                <a:latin typeface="+mn-lt"/>
                <a:ea typeface="+mn-ea"/>
                <a:cs typeface="+mn-cs"/>
              </a:rPr>
              <a:t>        Слово конспект состоит из двух корней, первым из которых является «кон». В русском языке «кон» означает начало, предел, сужение пространства действий. В этом сужении, предельном сокращении, свертывании информации и заключен главный смысл конспекта. Конспект – это вторичное рождение источника, но в ином виде – свернутом, сжатом. Это   напоминает  сепарирование   молока, когда  от него  отделяют сливки: конспектируемый источник – молоко, а  сам  конспект  - это сливки.  Не зря  в словарях не разночтений. Почти везде конспект определяется как  краткое изложение, краткая запись.</a:t>
            </a:r>
          </a:p>
          <a:p>
            <a:pPr algn="just"/>
            <a:r>
              <a:rPr lang="ru-RU" sz="1200" kern="1200" dirty="0" smtClean="0">
                <a:solidFill>
                  <a:schemeClr val="tx1"/>
                </a:solidFill>
                <a:effectLst/>
                <a:latin typeface="+mn-lt"/>
                <a:ea typeface="+mn-ea"/>
                <a:cs typeface="+mn-cs"/>
              </a:rPr>
              <a:t>         Но не  любую краткую запись можно назвать конспектом  Понятие конспект подразумевает объединение плана, выписок, тезисов или, по крайней мере, двух любых этих форм. Главное требование к конспекту -  запись должна быть систематической, логической,  связной.</a:t>
            </a:r>
          </a:p>
          <a:p>
            <a:pPr algn="just"/>
            <a:r>
              <a:rPr lang="ru-RU" sz="1200" kern="1200" dirty="0" smtClean="0">
                <a:solidFill>
                  <a:schemeClr val="tx1"/>
                </a:solidFill>
                <a:effectLst/>
                <a:latin typeface="+mn-lt"/>
                <a:ea typeface="+mn-ea"/>
                <a:cs typeface="+mn-cs"/>
              </a:rPr>
              <a:t>       Прочтем еще раз определение конспекта и подчеркнем в нем часть фразы – систематическая, логически связанная  запись. Это – одно из основных требований, предъявляемых к конспекту по существу. Так, выписки с отдельными пунктами плана, если в целом они не отражают логики произведения, если между отдельными частями записи нет смысловой связи, - это не конспект.</a:t>
            </a:r>
          </a:p>
          <a:p>
            <a:pPr algn="just"/>
            <a:r>
              <a:rPr lang="ru-RU" sz="1200" kern="1200" dirty="0" smtClean="0">
                <a:solidFill>
                  <a:schemeClr val="tx1"/>
                </a:solidFill>
                <a:effectLst/>
                <a:latin typeface="+mn-lt"/>
                <a:ea typeface="+mn-ea"/>
                <a:cs typeface="+mn-cs"/>
              </a:rPr>
              <a:t>         Конспектом, написанным одним человеком, могут пользоваться другие – он более универсален, чем иные виды записей. По той же причине к правильно составленному конспекту можно с успехом обратиться через несколько лет после его подготовки. Одним словом, конспект – наиболее универсальный вид записей по сравнению с другими формами. При работе с ним меньше риска заблудиться в чужих мыслях, чем при использовании выписок, планов и даже тезисов, не говоря уже о набросках – беглых заметках «для себя».</a:t>
            </a:r>
          </a:p>
          <a:p>
            <a:endParaRPr lang="ru-RU" dirty="0"/>
          </a:p>
        </p:txBody>
      </p:sp>
      <p:sp>
        <p:nvSpPr>
          <p:cNvPr id="4" name="Номер слайда 3"/>
          <p:cNvSpPr>
            <a:spLocks noGrp="1"/>
          </p:cNvSpPr>
          <p:nvPr>
            <p:ph type="sldNum" sz="quarter" idx="10"/>
          </p:nvPr>
        </p:nvSpPr>
        <p:spPr/>
        <p:txBody>
          <a:bodyPr/>
          <a:lstStyle/>
          <a:p>
            <a:fld id="{CBE99593-7167-4121-B0A7-F8784F6CD2B6}" type="slidenum">
              <a:rPr lang="ru-RU" smtClean="0"/>
              <a:t>2</a:t>
            </a:fld>
            <a:endParaRPr lang="ru-RU"/>
          </a:p>
        </p:txBody>
      </p:sp>
    </p:spTree>
    <p:extLst>
      <p:ext uri="{BB962C8B-B14F-4D97-AF65-F5344CB8AC3E}">
        <p14:creationId xmlns:p14="http://schemas.microsoft.com/office/powerpoint/2010/main" val="1930485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Конспекты условно можно разделить на четыре типа</a:t>
            </a:r>
            <a:r>
              <a:rPr lang="ru-RU" sz="1200" kern="1200" dirty="0" smtClean="0">
                <a:solidFill>
                  <a:schemeClr val="tx1"/>
                </a:solidFill>
                <a:effectLst/>
                <a:latin typeface="+mn-lt"/>
                <a:ea typeface="+mn-ea"/>
                <a:cs typeface="+mn-cs"/>
              </a:rPr>
              <a:t>: плановые, текстуальные (из цитат), свободные, тематические.</a:t>
            </a:r>
          </a:p>
          <a:p>
            <a:pPr algn="just"/>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Плановый конспект</a:t>
            </a:r>
            <a:r>
              <a:rPr lang="ru-RU" sz="1200" kern="1200" dirty="0" smtClean="0">
                <a:solidFill>
                  <a:schemeClr val="tx1"/>
                </a:solidFill>
                <a:effectLst/>
                <a:latin typeface="+mn-lt"/>
                <a:ea typeface="+mn-ea"/>
                <a:cs typeface="+mn-cs"/>
              </a:rPr>
              <a:t> легко получить с помощью предварительно сделанного плана произведения.  При этом план или специально составляется для написания конспекта, или используется ранее составленный в качестве самостоятельной записи.</a:t>
            </a:r>
          </a:p>
          <a:p>
            <a:pPr algn="just"/>
            <a:r>
              <a:rPr lang="ru-RU" sz="1200" kern="1200" dirty="0" smtClean="0">
                <a:solidFill>
                  <a:schemeClr val="tx1"/>
                </a:solidFill>
                <a:effectLst/>
                <a:latin typeface="+mn-lt"/>
                <a:ea typeface="+mn-ea"/>
                <a:cs typeface="+mn-cs"/>
              </a:rPr>
              <a:t>         Каждому вопросу плана в такой записи отвечает определенная часть конспекта. Однако там, где пункт плана не требует дополнений и разъяснений, он не сопровождается текстом. Это одна из особенностей стройного, ясного и короткого плана-конспекта.</a:t>
            </a:r>
          </a:p>
          <a:p>
            <a:pPr algn="just"/>
            <a:r>
              <a:rPr lang="ru-RU" sz="1200" kern="1200" dirty="0" smtClean="0">
                <a:solidFill>
                  <a:schemeClr val="tx1"/>
                </a:solidFill>
                <a:effectLst/>
                <a:latin typeface="+mn-lt"/>
                <a:ea typeface="+mn-ea"/>
                <a:cs typeface="+mn-cs"/>
              </a:rPr>
              <a:t>      </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При наличии навыка плановый конспект составляют достаточно быстро, он краток, прост и ясен по своей форме. Эти преимущества делают его незаменимым при быстрой подготовке доклада, выступления. Качество такого конспекта порой целиком зависит от качества плана, от того, насколько пункты плана будут не только раскрывать содержание, но и дополнять его по существу.</a:t>
            </a:r>
          </a:p>
          <a:p>
            <a:pPr algn="just"/>
            <a:r>
              <a:rPr lang="ru-RU" sz="1200" kern="1200" dirty="0" smtClean="0">
                <a:solidFill>
                  <a:schemeClr val="tx1"/>
                </a:solidFill>
                <a:effectLst/>
                <a:latin typeface="+mn-lt"/>
                <a:ea typeface="+mn-ea"/>
                <a:cs typeface="+mn-cs"/>
              </a:rPr>
              <a:t>         Однако работать с  таким конспектом, если пройдет много времени с момента его написания, достаточно затруднительно, т. к. по нему не всегда легко удается восстановить в памяти содержание источников. Существенную помощь здесь могут оказать вкладные листки или отметки в книге, сделанные в процессе чтения.</a:t>
            </a:r>
          </a:p>
          <a:p>
            <a:pPr algn="just"/>
            <a:r>
              <a:rPr lang="ru-RU" sz="1200" kern="1200" dirty="0" smtClean="0">
                <a:solidFill>
                  <a:schemeClr val="tx1"/>
                </a:solidFill>
                <a:effectLst/>
                <a:latin typeface="+mn-lt"/>
                <a:ea typeface="+mn-ea"/>
                <a:cs typeface="+mn-cs"/>
              </a:rPr>
              <a:t>         Самый простой конспект – </a:t>
            </a:r>
            <a:r>
              <a:rPr lang="ru-RU" sz="1200" b="1" kern="1200" dirty="0" smtClean="0">
                <a:solidFill>
                  <a:schemeClr val="tx1"/>
                </a:solidFill>
                <a:effectLst/>
                <a:latin typeface="+mn-lt"/>
                <a:ea typeface="+mn-ea"/>
                <a:cs typeface="+mn-cs"/>
              </a:rPr>
              <a:t>схематический плановый конспект</a:t>
            </a:r>
            <a:r>
              <a:rPr lang="ru-RU" sz="1200" kern="1200" dirty="0" smtClean="0">
                <a:solidFill>
                  <a:schemeClr val="tx1"/>
                </a:solidFill>
                <a:effectLst/>
                <a:latin typeface="+mn-lt"/>
                <a:ea typeface="+mn-ea"/>
                <a:cs typeface="+mn-cs"/>
              </a:rPr>
              <a:t> -  составляется в виде ответов на пункты плана, сформулированные в вопросительной форме. В процессе подготовки, а иногда и при последующей переделке плановый конспект может отразить логическую структуру и взаимосвязь отдельных положений.</a:t>
            </a:r>
          </a:p>
          <a:p>
            <a:pPr algn="just"/>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Текстуальный конспект</a:t>
            </a:r>
            <a:r>
              <a:rPr lang="ru-RU" sz="1200" kern="1200" dirty="0" smtClean="0">
                <a:solidFill>
                  <a:schemeClr val="tx1"/>
                </a:solidFill>
                <a:effectLst/>
                <a:latin typeface="+mn-lt"/>
                <a:ea typeface="+mn-ea"/>
                <a:cs typeface="+mn-cs"/>
              </a:rPr>
              <a:t> – это конспект, созданный в основном, из отрывков подлинника – цитат. Текстуальные выписки могут быть связаны между собой цепью логических переходов, могут быть снабжены планом и включать отдельные тезисы в изложении конспектирующего или автора. Текстуальный конспект  – прекрасный источник дословных высказываний автора, а также приводимых им фактов. Текстуальные конспекты целесообразно применять при изучении научных трудов, литературной критики. Легко догадаться, что текстуальный конспект в большинстве случаев – пособие, используемое длительное время.</a:t>
            </a:r>
          </a:p>
          <a:p>
            <a:pPr algn="just"/>
            <a:r>
              <a:rPr lang="ru-RU" sz="1200" kern="1200" dirty="0" smtClean="0">
                <a:solidFill>
                  <a:schemeClr val="tx1"/>
                </a:solidFill>
                <a:effectLst/>
                <a:latin typeface="+mn-lt"/>
                <a:ea typeface="+mn-ea"/>
                <a:cs typeface="+mn-cs"/>
              </a:rPr>
              <a:t>         Хотя при создании текстуального конспекта и требуется определенное умение быстро и правильно выбирать основные цитаты (умение делать выписки), этот тип конспекта  не является трудносоставимым, если оценивать его по той работе, которая затрачивается на написание его. </a:t>
            </a:r>
          </a:p>
          <a:p>
            <a:pPr algn="just"/>
            <a:r>
              <a:rPr lang="ru-RU" sz="1200" kern="1200" dirty="0" smtClean="0">
                <a:solidFill>
                  <a:schemeClr val="tx1"/>
                </a:solidFill>
                <a:effectLst/>
                <a:latin typeface="+mn-lt"/>
                <a:ea typeface="+mn-ea"/>
                <a:cs typeface="+mn-cs"/>
              </a:rPr>
              <a:t>         Существенный недостаток текстуального конспекта заключается в том, что он не активизирует внимание и память. Бывает так, что обучающийся написал конспект, а материала глубоко не проанализировал, не запомнил содержания произведения, не усвоил его. Ему помешало автоматическое переписывание цитат.</a:t>
            </a:r>
          </a:p>
        </p:txBody>
      </p:sp>
      <p:sp>
        <p:nvSpPr>
          <p:cNvPr id="4" name="Номер слайда 3"/>
          <p:cNvSpPr>
            <a:spLocks noGrp="1"/>
          </p:cNvSpPr>
          <p:nvPr>
            <p:ph type="sldNum" sz="quarter" idx="10"/>
          </p:nvPr>
        </p:nvSpPr>
        <p:spPr/>
        <p:txBody>
          <a:bodyPr/>
          <a:lstStyle/>
          <a:p>
            <a:fld id="{CBE99593-7167-4121-B0A7-F8784F6CD2B6}" type="slidenum">
              <a:rPr lang="ru-RU" smtClean="0"/>
              <a:t>3</a:t>
            </a:fld>
            <a:endParaRPr lang="ru-RU"/>
          </a:p>
        </p:txBody>
      </p:sp>
    </p:spTree>
    <p:extLst>
      <p:ext uri="{BB962C8B-B14F-4D97-AF65-F5344CB8AC3E}">
        <p14:creationId xmlns:p14="http://schemas.microsoft.com/office/powerpoint/2010/main" val="19639812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Свободный конспект.</a:t>
            </a:r>
            <a:r>
              <a:rPr lang="ru-RU" sz="1200" kern="1200" dirty="0" smtClean="0">
                <a:solidFill>
                  <a:schemeClr val="tx1"/>
                </a:solidFill>
                <a:effectLst/>
                <a:latin typeface="+mn-lt"/>
                <a:ea typeface="+mn-ea"/>
                <a:cs typeface="+mn-cs"/>
              </a:rPr>
              <a:t> Иногда текстуальный конспект при последующей разработке его  или даже в процессе создания «переходит» в свободный конспект. Своеобразие свободного конспекта заключается в том, что он представляет собой сочетание выписок, цитат, иногда тезисов; часть его текста может быть снабжена планом.</a:t>
            </a:r>
          </a:p>
          <a:p>
            <a:pPr algn="just"/>
            <a:r>
              <a:rPr lang="ru-RU" sz="1200" kern="1200" dirty="0" smtClean="0">
                <a:solidFill>
                  <a:schemeClr val="tx1"/>
                </a:solidFill>
                <a:effectLst/>
                <a:latin typeface="+mn-lt"/>
                <a:ea typeface="+mn-ea"/>
                <a:cs typeface="+mn-cs"/>
              </a:rPr>
              <a:t>       Свободный конспект требует умения  самостоятельно четко и кратко формулировать основные положения, для чего необходимы глубокое осмысление материала, большой и активный запас слов. Можно сказать, что свободный конспект, пожалуй, наиболее полноценный вид конспекта. Он в высшей степени способствует лучшему усвоению материала. Здесь вы на деле  можете продемонстрировать свое умение активно использовать все типы записей: планы, тезисы, выписки. Забота тут одна – понять, осмыслить, записать четко, логично. Над свободным конспектом приходится много работать – его не так-то легко составить.</a:t>
            </a:r>
          </a:p>
          <a:p>
            <a:pPr algn="just"/>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Тематический конспект</a:t>
            </a:r>
            <a:r>
              <a:rPr lang="ru-RU" sz="1200" kern="1200" dirty="0" smtClean="0">
                <a:solidFill>
                  <a:schemeClr val="tx1"/>
                </a:solidFill>
                <a:effectLst/>
                <a:latin typeface="+mn-lt"/>
                <a:ea typeface="+mn-ea"/>
                <a:cs typeface="+mn-cs"/>
              </a:rPr>
              <a:t> дает более или менее исчерпывающий ответ (в зависимости от числа привлеченных источников и другого материала, скажем, своих же записей) на поставленный вопрос-тему. Поэтому он получил название тематического. Специфика этого конспекта в том, что, разрабатывая определенную тему по ряду источников, он может не отображать содержания каждого из используемых произведений в целом.</a:t>
            </a:r>
          </a:p>
          <a:p>
            <a:pPr algn="just"/>
            <a:r>
              <a:rPr lang="ru-RU" sz="1200" kern="1200" dirty="0" smtClean="0">
                <a:solidFill>
                  <a:schemeClr val="tx1"/>
                </a:solidFill>
                <a:effectLst/>
                <a:latin typeface="+mn-lt"/>
                <a:ea typeface="+mn-ea"/>
                <a:cs typeface="+mn-cs"/>
              </a:rPr>
              <a:t>         Составление тематического конспекта учит работать над темой, всесторонне обдумывая ее, анализируя различные точки зрения на один и тот же вопрос.</a:t>
            </a:r>
          </a:p>
          <a:p>
            <a:pPr algn="just"/>
            <a:r>
              <a:rPr lang="ru-RU" sz="1200" kern="1200" dirty="0" smtClean="0">
                <a:solidFill>
                  <a:schemeClr val="tx1"/>
                </a:solidFill>
                <a:effectLst/>
                <a:latin typeface="+mn-lt"/>
                <a:ea typeface="+mn-ea"/>
                <a:cs typeface="+mn-cs"/>
              </a:rPr>
              <a:t>  Таким образом, этот конспект облегчает работу над темой при условии использования нескольких источников.</a:t>
            </a:r>
          </a:p>
          <a:p>
            <a:pPr algn="just"/>
            <a:r>
              <a:rPr lang="ru-RU" sz="1200" kern="1200" dirty="0" smtClean="0">
                <a:solidFill>
                  <a:schemeClr val="tx1"/>
                </a:solidFill>
                <a:effectLst/>
                <a:latin typeface="+mn-lt"/>
                <a:ea typeface="+mn-ea"/>
                <a:cs typeface="+mn-cs"/>
              </a:rPr>
              <a:t>     Надо отметить возможность использования так называемого обзорного тематического конспекта. В этом случае составляется тематический обзор на определенную тему, с использованием одного или чаще нескольких источников.</a:t>
            </a:r>
          </a:p>
          <a:p>
            <a:pPr algn="just"/>
            <a:r>
              <a:rPr lang="ru-RU" sz="1200" kern="1200" dirty="0" smtClean="0">
                <a:solidFill>
                  <a:schemeClr val="tx1"/>
                </a:solidFill>
                <a:effectLst/>
                <a:latin typeface="+mn-lt"/>
                <a:ea typeface="+mn-ea"/>
                <a:cs typeface="+mn-cs"/>
              </a:rPr>
              <a:t>        К обзорному тематическому конспекту можно отнести и хронологический конспект. Как говорит само название, основное, чему посвящена вся запись, это установление хронологической последовательности событий на фоне отражения самих событий. В отличие от обзорного конспекта на эту же тему, хронологический конспект значительно более краткий.</a:t>
            </a:r>
            <a:endParaRPr lang="ru-RU" dirty="0"/>
          </a:p>
        </p:txBody>
      </p:sp>
      <p:sp>
        <p:nvSpPr>
          <p:cNvPr id="4" name="Номер слайда 3"/>
          <p:cNvSpPr>
            <a:spLocks noGrp="1"/>
          </p:cNvSpPr>
          <p:nvPr>
            <p:ph type="sldNum" sz="quarter" idx="10"/>
          </p:nvPr>
        </p:nvSpPr>
        <p:spPr/>
        <p:txBody>
          <a:bodyPr/>
          <a:lstStyle/>
          <a:p>
            <a:fld id="{CBE99593-7167-4121-B0A7-F8784F6CD2B6}" type="slidenum">
              <a:rPr lang="ru-RU" smtClean="0"/>
              <a:t>4</a:t>
            </a:fld>
            <a:endParaRPr lang="ru-RU"/>
          </a:p>
        </p:txBody>
      </p:sp>
    </p:spTree>
    <p:extLst>
      <p:ext uri="{BB962C8B-B14F-4D97-AF65-F5344CB8AC3E}">
        <p14:creationId xmlns:p14="http://schemas.microsoft.com/office/powerpoint/2010/main" val="2547785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mn-lt"/>
                <a:ea typeface="+mn-ea"/>
                <a:cs typeface="+mn-cs"/>
              </a:rPr>
              <a:t>       Каковы особенности составления конспектов?</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1)  Беглый просмотр с целью определить полноту раскрытия темы;</a:t>
            </a:r>
          </a:p>
          <a:p>
            <a:pPr algn="just"/>
            <a:r>
              <a:rPr lang="ru-RU" sz="1200" kern="1200" dirty="0" smtClean="0">
                <a:solidFill>
                  <a:schemeClr val="tx1"/>
                </a:solidFill>
                <a:effectLst/>
                <a:latin typeface="+mn-lt"/>
                <a:ea typeface="+mn-ea"/>
                <a:cs typeface="+mn-cs"/>
              </a:rPr>
              <a:t>определение характера текста (теоретический или эмпирический, т.е.  основанный на опыте); выявление степени сложности по наличию новых или непонятных терминов-понятий. Такое предварительное знакомство с текстом, а также учет собственных задач помогает осознанно выбрать вид конспектирования.  </a:t>
            </a:r>
          </a:p>
          <a:p>
            <a:pPr algn="just"/>
            <a:r>
              <a:rPr lang="ru-RU" sz="1200" kern="1200" dirty="0" smtClean="0">
                <a:solidFill>
                  <a:schemeClr val="tx1"/>
                </a:solidFill>
                <a:effectLst/>
                <a:latin typeface="+mn-lt"/>
                <a:ea typeface="+mn-ea"/>
                <a:cs typeface="+mn-cs"/>
              </a:rPr>
              <a:t>       2) Научно-исследовательская работа по переработке информации. Все начинается с повторного чтения и анализа. Анализ позволяет разделить текст на части, отделить одно положение от другого и выделить нужное.</a:t>
            </a:r>
          </a:p>
          <a:p>
            <a:pPr algn="just"/>
            <a:r>
              <a:rPr lang="ru-RU" sz="1200" kern="1200" dirty="0" smtClean="0">
                <a:solidFill>
                  <a:schemeClr val="tx1"/>
                </a:solidFill>
                <a:effectLst/>
                <a:latin typeface="+mn-lt"/>
                <a:ea typeface="+mn-ea"/>
                <a:cs typeface="+mn-cs"/>
              </a:rPr>
              <a:t>       3) Выделение главных мыслей текста – тезисов.  Тезисом в зависимости от задач конспектирования может быть: понятие или категория и их определения, закон и его формулировка, факты и события и доказательства их истинности и т.д. Эти ведущие, главные позиции могут выписываться либо в технике цитирования, либо в произвольном стиле, своими словами. Цитировать принято в следующих случаях: для точной передачи мысли; для последующей ссылки на автора; для иллюстрации стиля мышления автора. Насколько часто можно цитировать в конспекте – вопрос открытый. По необходимости, но не очень много (исключение составляют текстуальные или цитатные конспекты).</a:t>
            </a:r>
          </a:p>
          <a:p>
            <a:pPr algn="just"/>
            <a:r>
              <a:rPr lang="ru-RU" sz="1200" kern="1200" dirty="0" smtClean="0">
                <a:solidFill>
                  <a:schemeClr val="tx1"/>
                </a:solidFill>
                <a:effectLst/>
                <a:latin typeface="+mn-lt"/>
                <a:ea typeface="+mn-ea"/>
                <a:cs typeface="+mn-cs"/>
              </a:rPr>
              <a:t>         Прежде всего, составляя конспект,   обычно стремятся к форме связного пересказа, но делают это не в ущерб другим, более важным качествам конспекта – ясности и краткости. И тут важно заметить, что связующим звеном при составлении конспекта должна быть внутренняя логика изложения, которую не следует заменять пространными словесными переходами.</a:t>
            </a:r>
          </a:p>
          <a:p>
            <a:pPr algn="just"/>
            <a:r>
              <a:rPr lang="ru-RU" sz="1200" kern="1200" dirty="0" smtClean="0">
                <a:solidFill>
                  <a:schemeClr val="tx1"/>
                </a:solidFill>
                <a:effectLst/>
                <a:latin typeface="+mn-lt"/>
                <a:ea typeface="+mn-ea"/>
                <a:cs typeface="+mn-cs"/>
              </a:rPr>
              <a:t>         С другой стороны, конспекты при обязательной краткости содержат не только основные положения и выводы, но и факты, доказательства, примеры. Ведь утверждение, не подкрепленное фактом или примером, не будет убедительным и труднее запомнится.</a:t>
            </a:r>
          </a:p>
          <a:p>
            <a:pPr algn="just"/>
            <a:r>
              <a:rPr lang="ru-RU" sz="1200" kern="1200" dirty="0" smtClean="0">
                <a:solidFill>
                  <a:schemeClr val="tx1"/>
                </a:solidFill>
                <a:effectLst/>
                <a:latin typeface="+mn-lt"/>
                <a:ea typeface="+mn-ea"/>
                <a:cs typeface="+mn-cs"/>
              </a:rPr>
              <a:t>         Поэтому при составлении конспекта записывают не только основные положения. Не следует также избегать повторений, если они по-другому подводят в вопросу или дополнительно, более выразительно освещают его. Это тот «аромат стиля», который помогает глубже разобраться в материале  и лучше его запомнить. «Истинный лаконизм – это не внешняя краткость, не обглоданная до кости фраза», - заметил как-то Юрий Нагибин.</a:t>
            </a:r>
          </a:p>
          <a:p>
            <a:pPr algn="just"/>
            <a:r>
              <a:rPr lang="ru-RU" sz="1200" kern="1200" dirty="0" smtClean="0">
                <a:solidFill>
                  <a:schemeClr val="tx1"/>
                </a:solidFill>
                <a:effectLst/>
                <a:latin typeface="+mn-lt"/>
                <a:ea typeface="+mn-ea"/>
                <a:cs typeface="+mn-cs"/>
              </a:rPr>
              <a:t>         На страницах вашей записи может быть отражено отношение составителя к материалу. Но при этом следует организовать текст так, чтобы можно было впоследствии легко разобраться, где авторская, а где ваша личная трактовка вопроса.</a:t>
            </a:r>
          </a:p>
          <a:p>
            <a:pPr algn="just"/>
            <a:r>
              <a:rPr lang="ru-RU" sz="1200" kern="1200" dirty="0" smtClean="0">
                <a:solidFill>
                  <a:schemeClr val="tx1"/>
                </a:solidFill>
                <a:effectLst/>
                <a:latin typeface="+mn-lt"/>
                <a:ea typeface="+mn-ea"/>
                <a:cs typeface="+mn-cs"/>
              </a:rPr>
              <a:t>           Часто полагают, что конспект может полностью заменить книгу. Тут нужно сделать существенную оговорку.</a:t>
            </a:r>
          </a:p>
          <a:p>
            <a:pPr algn="just"/>
            <a:r>
              <a:rPr lang="ru-RU" sz="1200" kern="1200" dirty="0" smtClean="0">
                <a:solidFill>
                  <a:schemeClr val="tx1"/>
                </a:solidFill>
                <a:effectLst/>
                <a:latin typeface="+mn-lt"/>
                <a:ea typeface="+mn-ea"/>
                <a:cs typeface="+mn-cs"/>
              </a:rPr>
              <a:t>      «Конспект читаемой книги. Нужно ли говорить, что для работы над текстом, для прочтения его необходимо иметь перед глазами книгу... которая законспектирована. Только при этих условиях могут быть поняты, иногда даже просто прочитаны многие места». Так сказал замечательный исследователь пушкинского творческого наследия С. М. Бонди.</a:t>
            </a:r>
          </a:p>
          <a:p>
            <a:pPr algn="just"/>
            <a:r>
              <a:rPr lang="ru-RU" sz="1200" b="1" kern="1200" dirty="0" smtClean="0">
                <a:solidFill>
                  <a:schemeClr val="tx1"/>
                </a:solidFill>
                <a:effectLst/>
                <a:latin typeface="+mn-lt"/>
                <a:ea typeface="+mn-ea"/>
                <a:cs typeface="+mn-cs"/>
              </a:rPr>
              <a:t>       Что </a:t>
            </a:r>
            <a:r>
              <a:rPr lang="ru-RU" sz="1200" kern="1200" dirty="0" smtClean="0">
                <a:solidFill>
                  <a:schemeClr val="tx1"/>
                </a:solidFill>
                <a:effectLst/>
                <a:latin typeface="+mn-lt"/>
                <a:ea typeface="+mn-ea"/>
                <a:cs typeface="+mn-cs"/>
              </a:rPr>
              <a:t>это исходный пункт </a:t>
            </a:r>
            <a:r>
              <a:rPr lang="ru-RU" sz="1200" b="1" kern="1200" dirty="0" smtClean="0">
                <a:solidFill>
                  <a:schemeClr val="tx1"/>
                </a:solidFill>
                <a:effectLst/>
                <a:latin typeface="+mn-lt"/>
                <a:ea typeface="+mn-ea"/>
                <a:cs typeface="+mn-cs"/>
              </a:rPr>
              <a:t> такое «план», как его составлять.</a:t>
            </a:r>
            <a:endParaRPr lang="ru-RU" sz="1200" kern="1200" dirty="0" smtClean="0">
              <a:solidFill>
                <a:schemeClr val="tx1"/>
              </a:solidFill>
              <a:effectLst/>
              <a:latin typeface="+mn-lt"/>
              <a:ea typeface="+mn-ea"/>
              <a:cs typeface="+mn-cs"/>
            </a:endParaRPr>
          </a:p>
          <a:p>
            <a:pPr algn="just"/>
            <a:r>
              <a:rPr lang="ru-RU" sz="1200" b="1" kern="1200" dirty="0" smtClean="0">
                <a:solidFill>
                  <a:schemeClr val="tx1"/>
                </a:solidFill>
                <a:effectLst/>
                <a:latin typeface="+mn-lt"/>
                <a:ea typeface="+mn-ea"/>
                <a:cs typeface="+mn-cs"/>
              </a:rPr>
              <a:t>       План</a:t>
            </a:r>
            <a:r>
              <a:rPr lang="ru-RU" sz="1200" kern="1200" dirty="0" smtClean="0">
                <a:solidFill>
                  <a:schemeClr val="tx1"/>
                </a:solidFill>
                <a:effectLst/>
                <a:latin typeface="+mn-lt"/>
                <a:ea typeface="+mn-ea"/>
                <a:cs typeface="+mn-cs"/>
              </a:rPr>
              <a:t> — это последовательное представление частей содержания изученного текста в кратких формулировках, отражающих тему и/или основную мысль.</a:t>
            </a:r>
          </a:p>
          <a:p>
            <a:pPr algn="just"/>
            <a:r>
              <a:rPr lang="ru-RU" sz="1200" kern="1200" dirty="0" smtClean="0">
                <a:solidFill>
                  <a:schemeClr val="tx1"/>
                </a:solidFill>
                <a:effectLst/>
                <a:latin typeface="+mn-lt"/>
                <a:ea typeface="+mn-ea"/>
                <a:cs typeface="+mn-cs"/>
              </a:rPr>
              <a:t>       Тема — текста или его части, то, относительно чего нечто утверждается или спрашивается.</a:t>
            </a:r>
          </a:p>
          <a:p>
            <a:pPr algn="just"/>
            <a:r>
              <a:rPr lang="ru-RU" sz="1200" kern="1200" dirty="0" smtClean="0">
                <a:solidFill>
                  <a:schemeClr val="tx1"/>
                </a:solidFill>
                <a:effectLst/>
                <a:latin typeface="+mn-lt"/>
                <a:ea typeface="+mn-ea"/>
                <a:cs typeface="+mn-cs"/>
              </a:rPr>
              <a:t>       Основная мысль — это то, что утверждается или спрашивается о теме.</a:t>
            </a:r>
          </a:p>
          <a:p>
            <a:pPr algn="just"/>
            <a:r>
              <a:rPr lang="ru-RU" sz="1200" kern="1200" dirty="0" smtClean="0">
                <a:solidFill>
                  <a:schemeClr val="tx1"/>
                </a:solidFill>
                <a:effectLst/>
                <a:latin typeface="+mn-lt"/>
                <a:ea typeface="+mn-ea"/>
                <a:cs typeface="+mn-cs"/>
              </a:rPr>
              <a:t>       Простой план — это план, включающий название значительных частей текста. Графическая форма записи простого плана выглядит следующим образом:</a:t>
            </a:r>
          </a:p>
          <a:p>
            <a:pPr algn="just"/>
            <a:r>
              <a:rPr lang="ru-RU" sz="1200" kern="1200" dirty="0" smtClean="0">
                <a:solidFill>
                  <a:schemeClr val="tx1"/>
                </a:solidFill>
                <a:effectLst/>
                <a:latin typeface="+mn-lt"/>
                <a:ea typeface="+mn-ea"/>
                <a:cs typeface="+mn-cs"/>
              </a:rPr>
              <a:t>       1.</a:t>
            </a:r>
          </a:p>
          <a:p>
            <a:pPr algn="just"/>
            <a:r>
              <a:rPr lang="ru-RU" sz="1200" kern="1200" dirty="0" smtClean="0">
                <a:solidFill>
                  <a:schemeClr val="tx1"/>
                </a:solidFill>
                <a:effectLst/>
                <a:latin typeface="+mn-lt"/>
                <a:ea typeface="+mn-ea"/>
                <a:cs typeface="+mn-cs"/>
              </a:rPr>
              <a:t>       2.</a:t>
            </a:r>
          </a:p>
          <a:p>
            <a:pPr algn="just"/>
            <a:r>
              <a:rPr lang="ru-RU" sz="1200" kern="1200" dirty="0" smtClean="0">
                <a:solidFill>
                  <a:schemeClr val="tx1"/>
                </a:solidFill>
                <a:effectLst/>
                <a:latin typeface="+mn-lt"/>
                <a:ea typeface="+mn-ea"/>
                <a:cs typeface="+mn-cs"/>
              </a:rPr>
              <a:t>       3. и т.д.</a:t>
            </a:r>
          </a:p>
          <a:p>
            <a:pPr algn="just"/>
            <a:r>
              <a:rPr lang="ru-RU" sz="1200" kern="1200" dirty="0" smtClean="0">
                <a:solidFill>
                  <a:schemeClr val="tx1"/>
                </a:solidFill>
                <a:effectLst/>
                <a:latin typeface="+mn-lt"/>
                <a:ea typeface="+mn-ea"/>
                <a:cs typeface="+mn-cs"/>
              </a:rPr>
              <a:t>       Сложный план — это план, включающий название значительных частей текста, а также их смысловых компонентов. Графическая форма записи сложного плана выглядит следующим образом:</a:t>
            </a:r>
          </a:p>
          <a:p>
            <a:pPr algn="just"/>
            <a:r>
              <a:rPr lang="ru-RU" sz="1200" kern="1200" dirty="0" smtClean="0">
                <a:solidFill>
                  <a:schemeClr val="tx1"/>
                </a:solidFill>
                <a:effectLst/>
                <a:latin typeface="+mn-lt"/>
                <a:ea typeface="+mn-ea"/>
                <a:cs typeface="+mn-cs"/>
              </a:rPr>
              <a:t>       1. 1.1. 1.2.</a:t>
            </a:r>
          </a:p>
          <a:p>
            <a:pPr algn="just"/>
            <a:r>
              <a:rPr lang="ru-RU" sz="1200" kern="1200" dirty="0" smtClean="0">
                <a:solidFill>
                  <a:schemeClr val="tx1"/>
                </a:solidFill>
                <a:effectLst/>
                <a:latin typeface="+mn-lt"/>
                <a:ea typeface="+mn-ea"/>
                <a:cs typeface="+mn-cs"/>
              </a:rPr>
              <a:t>       2. и т.д.</a:t>
            </a:r>
          </a:p>
          <a:p>
            <a:pPr algn="just"/>
            <a:r>
              <a:rPr lang="ru-RU" sz="1200" b="1" i="1" kern="1200" dirty="0" smtClean="0">
                <a:solidFill>
                  <a:schemeClr val="tx1"/>
                </a:solidFill>
                <a:effectLst/>
                <a:latin typeface="+mn-lt"/>
                <a:ea typeface="+mn-ea"/>
                <a:cs typeface="+mn-cs"/>
              </a:rPr>
              <a:t>       Рекомендуем:</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Составляя план при чтении текста, прежде всего, старайтесь определить границы мыслей. Эти места в книге тотчас же отмечайте. Нужным отрывкам давайте заголовки, формулируя соответствующий пункт плана. Затем снова просматривайте прочитанное, чтобы убедиться, правильно ли установлен «поворот» содержания, уточните формулировки.</a:t>
            </a:r>
          </a:p>
          <a:p>
            <a:pPr algn="just"/>
            <a:r>
              <a:rPr lang="ru-RU" sz="1200" kern="1200" dirty="0" smtClean="0">
                <a:solidFill>
                  <a:schemeClr val="tx1"/>
                </a:solidFill>
                <a:effectLst/>
                <a:latin typeface="+mn-lt"/>
                <a:ea typeface="+mn-ea"/>
                <a:cs typeface="+mn-cs"/>
              </a:rPr>
              <a:t>       Стремитесь, чтобы заголовки-пункты плана наиболее полно раскрывали мысли автора. Последовательно прочитывая текст, составляйте к нему черновой набросок плана с нужной детализацией.</a:t>
            </a:r>
          </a:p>
          <a:p>
            <a:pPr algn="just"/>
            <a:r>
              <a:rPr lang="ru-RU" sz="1200" kern="1200" dirty="0" smtClean="0">
                <a:solidFill>
                  <a:schemeClr val="tx1"/>
                </a:solidFill>
                <a:effectLst/>
                <a:latin typeface="+mn-lt"/>
                <a:ea typeface="+mn-ea"/>
                <a:cs typeface="+mn-cs"/>
              </a:rPr>
              <a:t>       Чтобы облегчить работу, самые важные места в книге отмечайте, используя для этого легко стирающийся карандаш или вкладные листки.</a:t>
            </a:r>
          </a:p>
          <a:p>
            <a:pPr algn="just"/>
            <a:r>
              <a:rPr lang="ru-RU" sz="1200" kern="1200" dirty="0" smtClean="0">
                <a:solidFill>
                  <a:schemeClr val="tx1"/>
                </a:solidFill>
                <a:effectLst/>
                <a:latin typeface="+mn-lt"/>
                <a:ea typeface="+mn-ea"/>
                <a:cs typeface="+mn-cs"/>
              </a:rPr>
              <a:t>       Запись любых планов делайте так, чтобы ее легко можно было охватить одним взглядом.</a:t>
            </a:r>
          </a:p>
          <a:p>
            <a:pPr algn="just"/>
            <a:r>
              <a:rPr lang="ru-RU" sz="1200" b="1" kern="1200" dirty="0" smtClean="0">
                <a:solidFill>
                  <a:schemeClr val="tx1"/>
                </a:solidFill>
                <a:effectLst/>
                <a:latin typeface="+mn-lt"/>
                <a:ea typeface="+mn-ea"/>
                <a:cs typeface="+mn-cs"/>
              </a:rPr>
              <a:t>       Как составлять план текста</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Прочитайте текст, выясните значение непонятных слов.</a:t>
            </a:r>
          </a:p>
          <a:p>
            <a:pPr algn="just"/>
            <a:r>
              <a:rPr lang="ru-RU" sz="1200" kern="1200" dirty="0" smtClean="0">
                <a:solidFill>
                  <a:schemeClr val="tx1"/>
                </a:solidFill>
                <a:effectLst/>
                <a:latin typeface="+mn-lt"/>
                <a:ea typeface="+mn-ea"/>
                <a:cs typeface="+mn-cs"/>
              </a:rPr>
              <a:t>       1. Определите тему и основную мысль текста.</a:t>
            </a:r>
          </a:p>
          <a:p>
            <a:pPr algn="just"/>
            <a:r>
              <a:rPr lang="ru-RU" sz="1200" kern="1200" dirty="0" smtClean="0">
                <a:solidFill>
                  <a:schemeClr val="tx1"/>
                </a:solidFill>
                <a:effectLst/>
                <a:latin typeface="+mn-lt"/>
                <a:ea typeface="+mn-ea"/>
                <a:cs typeface="+mn-cs"/>
              </a:rPr>
              <a:t>       2. Разделите текст на смысловые части, определите их тему и основную мысль, на основании этого озаглавьте их.</a:t>
            </a:r>
          </a:p>
          <a:p>
            <a:pPr algn="just"/>
            <a:r>
              <a:rPr lang="ru-RU" sz="1200" kern="1200" dirty="0" smtClean="0">
                <a:solidFill>
                  <a:schemeClr val="tx1"/>
                </a:solidFill>
                <a:effectLst/>
                <a:latin typeface="+mn-lt"/>
                <a:ea typeface="+mn-ea"/>
                <a:cs typeface="+mn-cs"/>
              </a:rPr>
              <a:t>       3. Напишите черновик плана. Сопоставьте его с текстом. Проследите: все ли главное нашло отражение в плане; связаны ли пункты плана по смыслу; отражают ли они тему и основную мысль текста.</a:t>
            </a:r>
          </a:p>
          <a:p>
            <a:pPr algn="just"/>
            <a:r>
              <a:rPr lang="ru-RU" sz="1200" kern="1200" dirty="0" smtClean="0">
                <a:solidFill>
                  <a:schemeClr val="tx1"/>
                </a:solidFill>
                <a:effectLst/>
                <a:latin typeface="+mn-lt"/>
                <a:ea typeface="+mn-ea"/>
                <a:cs typeface="+mn-cs"/>
              </a:rPr>
              <a:t>       4. Проверьте, можно ли руководствуясь этим планом, воспроизвести (пересказать или изложить) текст.</a:t>
            </a:r>
          </a:p>
          <a:p>
            <a:pPr algn="just"/>
            <a:r>
              <a:rPr lang="ru-RU" sz="1200" kern="1200" dirty="0" smtClean="0">
                <a:solidFill>
                  <a:schemeClr val="tx1"/>
                </a:solidFill>
                <a:effectLst/>
                <a:latin typeface="+mn-lt"/>
                <a:ea typeface="+mn-ea"/>
                <a:cs typeface="+mn-cs"/>
              </a:rPr>
              <a:t>       5. Аккуратно перепишите усовершенствованный вариант плана.</a:t>
            </a:r>
          </a:p>
          <a:p>
            <a:pPr algn="just"/>
            <a:r>
              <a:rPr lang="ru-RU" sz="1200" b="1" kern="1200" dirty="0" smtClean="0">
                <a:solidFill>
                  <a:schemeClr val="tx1"/>
                </a:solidFill>
                <a:effectLst/>
                <a:latin typeface="+mn-lt"/>
                <a:ea typeface="+mn-ea"/>
                <a:cs typeface="+mn-cs"/>
              </a:rPr>
              <a:t>       Что такое «тезисы», как их писать?</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Если вас заинтересовала статья, то для того, чтобы лучше усвоить ее содержание, составьте тезисы.</a:t>
            </a:r>
          </a:p>
          <a:p>
            <a:pPr algn="just"/>
            <a:r>
              <a:rPr lang="ru-RU" sz="1200" b="1" kern="1200" dirty="0" smtClean="0">
                <a:solidFill>
                  <a:schemeClr val="tx1"/>
                </a:solidFill>
                <a:effectLst/>
                <a:latin typeface="+mn-lt"/>
                <a:ea typeface="+mn-ea"/>
                <a:cs typeface="+mn-cs"/>
              </a:rPr>
              <a:t>       Тезисы</a:t>
            </a:r>
            <a:r>
              <a:rPr lang="ru-RU" sz="1200" kern="1200" dirty="0" smtClean="0">
                <a:solidFill>
                  <a:schemeClr val="tx1"/>
                </a:solidFill>
                <a:effectLst/>
                <a:latin typeface="+mn-lt"/>
                <a:ea typeface="+mn-ea"/>
                <a:cs typeface="+mn-cs"/>
              </a:rPr>
              <a:t> — это сжато сформулированные основные констатирующие положения текста.</a:t>
            </a:r>
          </a:p>
          <a:p>
            <a:pPr algn="just"/>
            <a:r>
              <a:rPr lang="ru-RU" sz="1200" kern="1200" dirty="0" smtClean="0">
                <a:solidFill>
                  <a:schemeClr val="tx1"/>
                </a:solidFill>
                <a:effectLst/>
                <a:latin typeface="+mn-lt"/>
                <a:ea typeface="+mn-ea"/>
                <a:cs typeface="+mn-cs"/>
              </a:rPr>
              <a:t>       Умение правильно формулировать тезисы говорит об уровне подготовленности читателя, понимании темы, степени овладения материалом и методами самостоятельной работы над книгой. Из этого ясно, что хотя тезисы и представляют довольно сложный вид записи, но они часто целесообразнее конспектов, созданных из простых, а тем более текстуальных выписок.</a:t>
            </a:r>
          </a:p>
          <a:p>
            <a:pPr algn="just"/>
            <a:r>
              <a:rPr lang="ru-RU" sz="1200" b="1" kern="1200" dirty="0" smtClean="0">
                <a:solidFill>
                  <a:schemeClr val="tx1"/>
                </a:solidFill>
                <a:effectLst/>
                <a:latin typeface="+mn-lt"/>
                <a:ea typeface="+mn-ea"/>
                <a:cs typeface="+mn-cs"/>
              </a:rPr>
              <a:t>       Рекомендуем:</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При составлении тезисов не приводите факты и примеры. Сохраняйте в тезисах самобытную форму высказывания, оригинальность авторского суждения, чтобы не потерять документальность и убедительность.</a:t>
            </a:r>
          </a:p>
          <a:p>
            <a:pPr algn="just"/>
            <a:r>
              <a:rPr lang="ru-RU" sz="1200" kern="1200" dirty="0" smtClean="0">
                <a:solidFill>
                  <a:schemeClr val="tx1"/>
                </a:solidFill>
                <a:effectLst/>
                <a:latin typeface="+mn-lt"/>
                <a:ea typeface="+mn-ea"/>
                <a:cs typeface="+mn-cs"/>
              </a:rPr>
              <a:t>       Изучаемый текст читайте неоднократно, разбивая его на отрывки; в каждом из них выделяйте главное, и на основе главного формулируйте тезисы.</a:t>
            </a:r>
          </a:p>
          <a:p>
            <a:pPr algn="just"/>
            <a:r>
              <a:rPr lang="ru-RU" sz="1200" kern="1200" dirty="0" smtClean="0">
                <a:solidFill>
                  <a:schemeClr val="tx1"/>
                </a:solidFill>
                <a:effectLst/>
                <a:latin typeface="+mn-lt"/>
                <a:ea typeface="+mn-ea"/>
                <a:cs typeface="+mn-cs"/>
              </a:rPr>
              <a:t>       Полезно связывать отдельные тезисы с подлинником текста (на полях книги делайте ссылки на страницы или шифры вкладных листов).</a:t>
            </a:r>
          </a:p>
          <a:p>
            <a:pPr algn="just"/>
            <a:r>
              <a:rPr lang="ru-RU" sz="1200" kern="1200" smtClean="0">
                <a:solidFill>
                  <a:schemeClr val="tx1"/>
                </a:solidFill>
                <a:effectLst/>
                <a:latin typeface="+mn-lt"/>
                <a:ea typeface="+mn-ea"/>
                <a:cs typeface="+mn-cs"/>
              </a:rPr>
              <a:t>       По </a:t>
            </a:r>
            <a:r>
              <a:rPr lang="ru-RU" sz="1200" kern="1200" dirty="0" smtClean="0">
                <a:solidFill>
                  <a:schemeClr val="tx1"/>
                </a:solidFill>
                <a:effectLst/>
                <a:latin typeface="+mn-lt"/>
                <a:ea typeface="+mn-ea"/>
                <a:cs typeface="+mn-cs"/>
              </a:rPr>
              <a:t>окончании работы над тезисами сверьте их с текстом источника, затем перепишите и пронумеруйте.</a:t>
            </a:r>
          </a:p>
        </p:txBody>
      </p:sp>
      <p:sp>
        <p:nvSpPr>
          <p:cNvPr id="4" name="Номер слайда 3"/>
          <p:cNvSpPr>
            <a:spLocks noGrp="1"/>
          </p:cNvSpPr>
          <p:nvPr>
            <p:ph type="sldNum" sz="quarter" idx="10"/>
          </p:nvPr>
        </p:nvSpPr>
        <p:spPr/>
        <p:txBody>
          <a:bodyPr/>
          <a:lstStyle/>
          <a:p>
            <a:fld id="{CBE99593-7167-4121-B0A7-F8784F6CD2B6}" type="slidenum">
              <a:rPr lang="ru-RU" smtClean="0"/>
              <a:t>5</a:t>
            </a:fld>
            <a:endParaRPr lang="ru-RU"/>
          </a:p>
        </p:txBody>
      </p:sp>
    </p:spTree>
    <p:extLst>
      <p:ext uri="{BB962C8B-B14F-4D97-AF65-F5344CB8AC3E}">
        <p14:creationId xmlns:p14="http://schemas.microsoft.com/office/powerpoint/2010/main" val="25184169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400" b="1" kern="1200" dirty="0" smtClean="0">
                <a:solidFill>
                  <a:schemeClr val="tx1"/>
                </a:solidFill>
                <a:effectLst/>
                <a:latin typeface="Times New Roman" panose="02020603050405020304" pitchFamily="18" charset="0"/>
                <a:ea typeface="+mn-ea"/>
                <a:cs typeface="Times New Roman" panose="02020603050405020304" pitchFamily="18" charset="0"/>
              </a:rPr>
              <a:t>       Несколько советов по организации текста конспекта</a:t>
            </a:r>
            <a:endParaRPr lang="ru-RU" sz="1400" kern="1200" dirty="0" smtClean="0">
              <a:solidFill>
                <a:schemeClr val="tx1"/>
              </a:solidFill>
              <a:effectLst/>
              <a:latin typeface="Times New Roman" panose="02020603050405020304" pitchFamily="18" charset="0"/>
              <a:ea typeface="+mn-ea"/>
              <a:cs typeface="Times New Roman" panose="02020603050405020304" pitchFamily="18" charset="0"/>
            </a:endParaRPr>
          </a:p>
          <a:p>
            <a:pPr algn="just"/>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Составление конспектов требует не только логики изложения, но и умелой организации текста, которая влияет и на содержание записи, и на удобство пользования ею. С некоторыми приемами   вы уже познакомились. Что касается конспектирования как вида записи,  то в его процессе целесообразно использовать  различные сигнальные знаки, увеличивающие информативность сжатого конспекта: стрелки, подчеркивания, линии выделения в рамку, восклицательный и вопросительный знаки, знак PS, означающий послесловие, т.е. написанное после, приписанное и т.д. Каждый может иметь свою систему знаков, с помощью которых оценивается информация не словесным, а условно символическим способом.</a:t>
            </a:r>
          </a:p>
          <a:p>
            <a:pPr algn="just"/>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Сокращению конспекта, свертыванию информации способствуют также использование аббревиатур, т.е. сокращенных слов и словосочетаний, использование вместо слов знаков. Например, вместо слов «равенство», «подобие», «сходство». можно использовать знак равенства «=», вместо слов «больше, меньше» - математические знаки «&lt;,&gt; » и т. д.</a:t>
            </a:r>
          </a:p>
          <a:p>
            <a:pPr algn="just"/>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Таким образом, в результате особой техники переработки конспектируемого текста создается новый документ с новой логикой изложения содержания, с новыми связями, новой формой предъявления информации. Это и есть конспект.</a:t>
            </a:r>
          </a:p>
          <a:p>
            <a:endParaRPr lang="ru-RU" sz="1400"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CBE99593-7167-4121-B0A7-F8784F6CD2B6}" type="slidenum">
              <a:rPr lang="ru-RU" smtClean="0"/>
              <a:t>6</a:t>
            </a:fld>
            <a:endParaRPr lang="ru-RU"/>
          </a:p>
        </p:txBody>
      </p:sp>
    </p:spTree>
    <p:extLst>
      <p:ext uri="{BB962C8B-B14F-4D97-AF65-F5344CB8AC3E}">
        <p14:creationId xmlns:p14="http://schemas.microsoft.com/office/powerpoint/2010/main" val="1879148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mn-lt"/>
                <a:ea typeface="+mn-ea"/>
                <a:cs typeface="+mn-cs"/>
              </a:rPr>
              <a:t>       Практические советы по подготовке конспекта (этапы) </a:t>
            </a:r>
          </a:p>
          <a:p>
            <a:pPr lvl="0" fontAlgn="base"/>
            <a:r>
              <a:rPr lang="ru-RU" sz="1200" u="none" strike="noStrike" kern="1200" dirty="0" smtClean="0">
                <a:solidFill>
                  <a:schemeClr val="tx1"/>
                </a:solidFill>
                <a:effectLst/>
                <a:latin typeface="+mn-lt"/>
                <a:ea typeface="+mn-ea"/>
                <a:cs typeface="+mn-cs"/>
              </a:rPr>
              <a:t>Внимательно прочитайте текст. Уточните в справочной литературе непонятные слова. При записи не забудьте вынести справочные данные на поля конспекта; </a:t>
            </a:r>
          </a:p>
          <a:p>
            <a:pPr lvl="0" fontAlgn="base"/>
            <a:r>
              <a:rPr lang="ru-RU" sz="1200" u="none" strike="noStrike" kern="1200" dirty="0" smtClean="0">
                <a:solidFill>
                  <a:schemeClr val="tx1"/>
                </a:solidFill>
                <a:effectLst/>
                <a:latin typeface="+mn-lt"/>
                <a:ea typeface="+mn-ea"/>
                <a:cs typeface="+mn-cs"/>
              </a:rPr>
              <a:t>Выделите главное, составьте план; </a:t>
            </a:r>
          </a:p>
          <a:p>
            <a:pPr lvl="0" fontAlgn="base"/>
            <a:r>
              <a:rPr lang="ru-RU" sz="1200" u="none" strike="noStrike" kern="1200" dirty="0" smtClean="0">
                <a:solidFill>
                  <a:schemeClr val="tx1"/>
                </a:solidFill>
                <a:effectLst/>
                <a:latin typeface="+mn-lt"/>
                <a:ea typeface="+mn-ea"/>
                <a:cs typeface="+mn-cs"/>
              </a:rPr>
              <a:t>Кратко сформулируйте основные положения текста, отметьте аргументацию ав</a:t>
            </a:r>
            <a:r>
              <a:rPr lang="ru-RU" sz="1200" kern="1200" dirty="0" smtClean="0">
                <a:solidFill>
                  <a:schemeClr val="tx1"/>
                </a:solidFill>
                <a:effectLst/>
                <a:latin typeface="+mn-lt"/>
                <a:ea typeface="+mn-ea"/>
                <a:cs typeface="+mn-cs"/>
              </a:rPr>
              <a:t>тора; </a:t>
            </a:r>
          </a:p>
          <a:p>
            <a:pPr lvl="0" fontAlgn="base"/>
            <a:r>
              <a:rPr lang="ru-RU" sz="1200" u="none" strike="noStrike" kern="1200" dirty="0" smtClean="0">
                <a:solidFill>
                  <a:schemeClr val="tx1"/>
                </a:solidFill>
                <a:effectLst/>
                <a:latin typeface="+mn-lt"/>
                <a:ea typeface="+mn-ea"/>
                <a:cs typeface="+mn-cs"/>
              </a:rPr>
              <a:t>Законспектируйте материал, четко следуя пунктам плана. При конспектировании старайтесь выразить мысль своими словами. Записи следует вести четко, ясно. </a:t>
            </a:r>
          </a:p>
          <a:p>
            <a:pPr lvl="0" fontAlgn="base"/>
            <a:r>
              <a:rPr lang="ru-RU" sz="1200" u="none" strike="noStrike" kern="1200" dirty="0" smtClean="0">
                <a:solidFill>
                  <a:schemeClr val="tx1"/>
                </a:solidFill>
                <a:effectLst/>
                <a:latin typeface="+mn-lt"/>
                <a:ea typeface="+mn-ea"/>
                <a:cs typeface="+mn-cs"/>
              </a:rPr>
              <a:t>Грамотно записывайте цитаты. Цитируя, учитывайте лаконичность, значимость мысли. </a:t>
            </a:r>
          </a:p>
          <a:p>
            <a:r>
              <a:rPr lang="ru-RU" sz="1200" kern="1200" dirty="0" smtClean="0">
                <a:solidFill>
                  <a:schemeClr val="tx1"/>
                </a:solidFill>
                <a:effectLst/>
                <a:latin typeface="+mn-lt"/>
                <a:ea typeface="+mn-ea"/>
                <a:cs typeface="+mn-cs"/>
              </a:rPr>
              <a:t>В тексте конспекта желательно приводить не только тезисные положения, но и их доказательства. При оформлении конспекта необходимо стремиться к емкости каждого предложения. Мысли автора книги следует излагать кратко, заботясь о стиле и выразительности написанного. Число дополнительных элементов конспекта должно быть логически обоснованным, записи должны распределяться в определенной последовательности, отвечающей логической структуре произведения. Для уточнения и дополнения необходимо оставлять поля. </a:t>
            </a:r>
          </a:p>
        </p:txBody>
      </p:sp>
      <p:sp>
        <p:nvSpPr>
          <p:cNvPr id="4" name="Номер слайда 3"/>
          <p:cNvSpPr>
            <a:spLocks noGrp="1"/>
          </p:cNvSpPr>
          <p:nvPr>
            <p:ph type="sldNum" sz="quarter" idx="10"/>
          </p:nvPr>
        </p:nvSpPr>
        <p:spPr/>
        <p:txBody>
          <a:bodyPr/>
          <a:lstStyle/>
          <a:p>
            <a:fld id="{CBE99593-7167-4121-B0A7-F8784F6CD2B6}" type="slidenum">
              <a:rPr lang="ru-RU" smtClean="0"/>
              <a:t>8</a:t>
            </a:fld>
            <a:endParaRPr lang="ru-RU"/>
          </a:p>
        </p:txBody>
      </p:sp>
    </p:spTree>
    <p:extLst>
      <p:ext uri="{BB962C8B-B14F-4D97-AF65-F5344CB8AC3E}">
        <p14:creationId xmlns:p14="http://schemas.microsoft.com/office/powerpoint/2010/main" val="2633328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CBE99593-7167-4121-B0A7-F8784F6CD2B6}" type="slidenum">
              <a:rPr lang="ru-RU" smtClean="0"/>
              <a:t>9</a:t>
            </a:fld>
            <a:endParaRPr lang="ru-RU"/>
          </a:p>
        </p:txBody>
      </p:sp>
    </p:spTree>
    <p:extLst>
      <p:ext uri="{BB962C8B-B14F-4D97-AF65-F5344CB8AC3E}">
        <p14:creationId xmlns:p14="http://schemas.microsoft.com/office/powerpoint/2010/main" val="38946328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CBE99593-7167-4121-B0A7-F8784F6CD2B6}" type="slidenum">
              <a:rPr lang="ru-RU" smtClean="0"/>
              <a:t>10</a:t>
            </a:fld>
            <a:endParaRPr lang="ru-RU"/>
          </a:p>
        </p:txBody>
      </p:sp>
    </p:spTree>
    <p:extLst>
      <p:ext uri="{BB962C8B-B14F-4D97-AF65-F5344CB8AC3E}">
        <p14:creationId xmlns:p14="http://schemas.microsoft.com/office/powerpoint/2010/main" val="22192223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4A20EC6-EF05-469F-AB0B-E97B5CB8D490}" type="datetimeFigureOut">
              <a:rPr lang="ru-RU" smtClean="0"/>
              <a:t>23.03.2020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71F38D-1154-4068-A0D5-0292D49FAB72}" type="slidenum">
              <a:rPr lang="ru-RU" smtClean="0"/>
              <a:t>‹#›</a:t>
            </a:fld>
            <a:endParaRPr lang="ru-RU"/>
          </a:p>
        </p:txBody>
      </p:sp>
    </p:spTree>
    <p:extLst>
      <p:ext uri="{BB962C8B-B14F-4D97-AF65-F5344CB8AC3E}">
        <p14:creationId xmlns:p14="http://schemas.microsoft.com/office/powerpoint/2010/main" val="21088724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A20EC6-EF05-469F-AB0B-E97B5CB8D490}" type="datetimeFigureOut">
              <a:rPr lang="ru-RU" smtClean="0"/>
              <a:t>23.03.2020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71F38D-1154-4068-A0D5-0292D49FAB72}" type="slidenum">
              <a:rPr lang="ru-RU" smtClean="0"/>
              <a:t>‹#›</a:t>
            </a:fld>
            <a:endParaRPr lang="ru-RU"/>
          </a:p>
        </p:txBody>
      </p:sp>
    </p:spTree>
    <p:extLst>
      <p:ext uri="{BB962C8B-B14F-4D97-AF65-F5344CB8AC3E}">
        <p14:creationId xmlns:p14="http://schemas.microsoft.com/office/powerpoint/2010/main" val="1761404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A20EC6-EF05-469F-AB0B-E97B5CB8D490}" type="datetimeFigureOut">
              <a:rPr lang="ru-RU" smtClean="0"/>
              <a:t>23.03.2020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71F38D-1154-4068-A0D5-0292D49FAB72}" type="slidenum">
              <a:rPr lang="ru-RU" smtClean="0"/>
              <a:t>‹#›</a:t>
            </a:fld>
            <a:endParaRPr lang="ru-RU"/>
          </a:p>
        </p:txBody>
      </p:sp>
    </p:spTree>
    <p:extLst>
      <p:ext uri="{BB962C8B-B14F-4D97-AF65-F5344CB8AC3E}">
        <p14:creationId xmlns:p14="http://schemas.microsoft.com/office/powerpoint/2010/main" val="1509477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A20EC6-EF05-469F-AB0B-E97B5CB8D490}" type="datetimeFigureOut">
              <a:rPr lang="ru-RU" smtClean="0"/>
              <a:t>23.03.2020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71F38D-1154-4068-A0D5-0292D49FAB72}" type="slidenum">
              <a:rPr lang="ru-RU" smtClean="0"/>
              <a:t>‹#›</a:t>
            </a:fld>
            <a:endParaRPr lang="ru-RU"/>
          </a:p>
        </p:txBody>
      </p:sp>
    </p:spTree>
    <p:extLst>
      <p:ext uri="{BB962C8B-B14F-4D97-AF65-F5344CB8AC3E}">
        <p14:creationId xmlns:p14="http://schemas.microsoft.com/office/powerpoint/2010/main" val="475756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4A20EC6-EF05-469F-AB0B-E97B5CB8D490}" type="datetimeFigureOut">
              <a:rPr lang="ru-RU" smtClean="0"/>
              <a:t>23.03.2020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D71F38D-1154-4068-A0D5-0292D49FAB72}" type="slidenum">
              <a:rPr lang="ru-RU" smtClean="0"/>
              <a:t>‹#›</a:t>
            </a:fld>
            <a:endParaRPr lang="ru-RU"/>
          </a:p>
        </p:txBody>
      </p:sp>
    </p:spTree>
    <p:extLst>
      <p:ext uri="{BB962C8B-B14F-4D97-AF65-F5344CB8AC3E}">
        <p14:creationId xmlns:p14="http://schemas.microsoft.com/office/powerpoint/2010/main" val="1399865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4A20EC6-EF05-469F-AB0B-E97B5CB8D490}" type="datetimeFigureOut">
              <a:rPr lang="ru-RU" smtClean="0"/>
              <a:t>23.03.2020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D71F38D-1154-4068-A0D5-0292D49FAB72}" type="slidenum">
              <a:rPr lang="ru-RU" smtClean="0"/>
              <a:t>‹#›</a:t>
            </a:fld>
            <a:endParaRPr lang="ru-RU"/>
          </a:p>
        </p:txBody>
      </p:sp>
    </p:spTree>
    <p:extLst>
      <p:ext uri="{BB962C8B-B14F-4D97-AF65-F5344CB8AC3E}">
        <p14:creationId xmlns:p14="http://schemas.microsoft.com/office/powerpoint/2010/main" val="2451015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4A20EC6-EF05-469F-AB0B-E97B5CB8D490}" type="datetimeFigureOut">
              <a:rPr lang="ru-RU" smtClean="0"/>
              <a:t>23.03.2020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D71F38D-1154-4068-A0D5-0292D49FAB72}" type="slidenum">
              <a:rPr lang="ru-RU" smtClean="0"/>
              <a:t>‹#›</a:t>
            </a:fld>
            <a:endParaRPr lang="ru-RU"/>
          </a:p>
        </p:txBody>
      </p:sp>
    </p:spTree>
    <p:extLst>
      <p:ext uri="{BB962C8B-B14F-4D97-AF65-F5344CB8AC3E}">
        <p14:creationId xmlns:p14="http://schemas.microsoft.com/office/powerpoint/2010/main" val="3506971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4A20EC6-EF05-469F-AB0B-E97B5CB8D490}" type="datetimeFigureOut">
              <a:rPr lang="ru-RU" smtClean="0"/>
              <a:t>23.03.2020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D71F38D-1154-4068-A0D5-0292D49FAB72}" type="slidenum">
              <a:rPr lang="ru-RU" smtClean="0"/>
              <a:t>‹#›</a:t>
            </a:fld>
            <a:endParaRPr lang="ru-RU"/>
          </a:p>
        </p:txBody>
      </p:sp>
    </p:spTree>
    <p:extLst>
      <p:ext uri="{BB962C8B-B14F-4D97-AF65-F5344CB8AC3E}">
        <p14:creationId xmlns:p14="http://schemas.microsoft.com/office/powerpoint/2010/main" val="3108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4A20EC6-EF05-469F-AB0B-E97B5CB8D490}" type="datetimeFigureOut">
              <a:rPr lang="ru-RU" smtClean="0"/>
              <a:t>23.03.2020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D71F38D-1154-4068-A0D5-0292D49FAB72}" type="slidenum">
              <a:rPr lang="ru-RU" smtClean="0"/>
              <a:t>‹#›</a:t>
            </a:fld>
            <a:endParaRPr lang="ru-RU"/>
          </a:p>
        </p:txBody>
      </p:sp>
    </p:spTree>
    <p:extLst>
      <p:ext uri="{BB962C8B-B14F-4D97-AF65-F5344CB8AC3E}">
        <p14:creationId xmlns:p14="http://schemas.microsoft.com/office/powerpoint/2010/main" val="4620605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4A20EC6-EF05-469F-AB0B-E97B5CB8D490}" type="datetimeFigureOut">
              <a:rPr lang="ru-RU" smtClean="0"/>
              <a:t>23.03.2020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D71F38D-1154-4068-A0D5-0292D49FAB72}" type="slidenum">
              <a:rPr lang="ru-RU" smtClean="0"/>
              <a:t>‹#›</a:t>
            </a:fld>
            <a:endParaRPr lang="ru-RU"/>
          </a:p>
        </p:txBody>
      </p:sp>
    </p:spTree>
    <p:extLst>
      <p:ext uri="{BB962C8B-B14F-4D97-AF65-F5344CB8AC3E}">
        <p14:creationId xmlns:p14="http://schemas.microsoft.com/office/powerpoint/2010/main" val="8773327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34A20EC6-EF05-469F-AB0B-E97B5CB8D490}" type="datetimeFigureOut">
              <a:rPr lang="ru-RU" smtClean="0"/>
              <a:t>23.03.2020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D71F38D-1154-4068-A0D5-0292D49FAB72}" type="slidenum">
              <a:rPr lang="ru-RU" smtClean="0"/>
              <a:t>‹#›</a:t>
            </a:fld>
            <a:endParaRPr lang="ru-RU"/>
          </a:p>
        </p:txBody>
      </p:sp>
    </p:spTree>
    <p:extLst>
      <p:ext uri="{BB962C8B-B14F-4D97-AF65-F5344CB8AC3E}">
        <p14:creationId xmlns:p14="http://schemas.microsoft.com/office/powerpoint/2010/main" val="1801227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A20EC6-EF05-469F-AB0B-E97B5CB8D490}" type="datetimeFigureOut">
              <a:rPr lang="ru-RU" smtClean="0"/>
              <a:t>23.03.2020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71F38D-1154-4068-A0D5-0292D49FAB72}" type="slidenum">
              <a:rPr lang="ru-RU" smtClean="0"/>
              <a:t>‹#›</a:t>
            </a:fld>
            <a:endParaRPr lang="ru-RU"/>
          </a:p>
        </p:txBody>
      </p:sp>
    </p:spTree>
    <p:extLst>
      <p:ext uri="{BB962C8B-B14F-4D97-AF65-F5344CB8AC3E}">
        <p14:creationId xmlns:p14="http://schemas.microsoft.com/office/powerpoint/2010/main" val="18371459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microsoft.com/office/2007/relationships/hdphoto" Target="../media/hdphoto1.wdp"/></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1951" y="300625"/>
            <a:ext cx="8029183" cy="1384995"/>
          </a:xfrm>
          <a:prstGeom prst="rect">
            <a:avLst/>
          </a:prstGeom>
          <a:noFill/>
        </p:spPr>
        <p:txBody>
          <a:bodyPr wrap="square" rtlCol="0">
            <a:spAutoFit/>
          </a:bodyPr>
          <a:lstStyle/>
          <a:p>
            <a:pPr lvl="0" algn="ctr"/>
            <a:r>
              <a:rPr lang="ru-RU" sz="1200" b="1" i="1" dirty="0">
                <a:solidFill>
                  <a:srgbClr val="001922"/>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001922"/>
              </a:solidFill>
              <a:latin typeface="Times New Roman" panose="02020603050405020304" pitchFamily="18" charset="0"/>
              <a:ea typeface="Times New Roman" panose="02020603050405020304" pitchFamily="18" charset="0"/>
            </a:endParaRPr>
          </a:p>
          <a:p>
            <a:pPr lvl="0" algn="ctr"/>
            <a:r>
              <a:rPr lang="ru-RU" sz="1200" b="1" i="1" dirty="0">
                <a:solidFill>
                  <a:srgbClr val="001922"/>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001922"/>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001922"/>
                </a:solidFill>
                <a:latin typeface="Times New Roman" panose="02020603050405020304" pitchFamily="18" charset="0"/>
                <a:ea typeface="Times New Roman" panose="02020603050405020304" pitchFamily="18" charset="0"/>
              </a:rPr>
              <a:t> </a:t>
            </a:r>
            <a:endParaRPr lang="ru-RU" sz="1200" i="1" dirty="0">
              <a:solidFill>
                <a:srgbClr val="001922"/>
              </a:solidFill>
              <a:latin typeface="Times New Roman" panose="02020603050405020304" pitchFamily="18" charset="0"/>
              <a:ea typeface="Times New Roman" panose="02020603050405020304" pitchFamily="18" charset="0"/>
            </a:endParaRPr>
          </a:p>
          <a:p>
            <a:pPr lvl="0" algn="ctr"/>
            <a:r>
              <a:rPr lang="ru-RU" sz="1200" b="1" i="1" dirty="0">
                <a:solidFill>
                  <a:srgbClr val="001922"/>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001922"/>
              </a:solidFill>
              <a:latin typeface="Times New Roman" panose="02020603050405020304" pitchFamily="18" charset="0"/>
              <a:ea typeface="Times New Roman" panose="02020603050405020304" pitchFamily="18" charset="0"/>
            </a:endParaRPr>
          </a:p>
          <a:p>
            <a:pPr lvl="0" algn="ctr"/>
            <a:r>
              <a:rPr lang="ru-RU" sz="1200" b="1" i="1" dirty="0">
                <a:solidFill>
                  <a:srgbClr val="001922"/>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001922"/>
              </a:solidFill>
              <a:latin typeface="Times New Roman" panose="02020603050405020304" pitchFamily="18" charset="0"/>
              <a:ea typeface="Times New Roman" panose="02020603050405020304" pitchFamily="18" charset="0"/>
            </a:endParaRPr>
          </a:p>
          <a:p>
            <a:pPr lvl="0" algn="ctr"/>
            <a:r>
              <a:rPr lang="ru-RU" sz="1200" b="1" i="1" dirty="0">
                <a:solidFill>
                  <a:srgbClr val="001922"/>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001922"/>
              </a:solidFill>
              <a:latin typeface="Times New Roman" panose="02020603050405020304" pitchFamily="18" charset="0"/>
              <a:ea typeface="Times New Roman" panose="02020603050405020304" pitchFamily="18" charset="0"/>
            </a:endParaRPr>
          </a:p>
          <a:p>
            <a:pPr lvl="0" algn="ctr"/>
            <a:r>
              <a:rPr lang="ru-RU" sz="1200" b="1" i="1" dirty="0">
                <a:solidFill>
                  <a:srgbClr val="001922"/>
                </a:solidFill>
                <a:latin typeface="Times New Roman" panose="02020603050405020304" pitchFamily="18" charset="0"/>
                <a:ea typeface="Times New Roman" panose="02020603050405020304" pitchFamily="18" charset="0"/>
              </a:rPr>
              <a:t>(ГПОАУ АО АПК)</a:t>
            </a:r>
            <a:endParaRPr lang="ru-RU" dirty="0">
              <a:solidFill>
                <a:srgbClr val="001922"/>
              </a:solidFill>
            </a:endParaRPr>
          </a:p>
        </p:txBody>
      </p:sp>
      <p:pic>
        <p:nvPicPr>
          <p:cNvPr id="4" name="Рисунок 3"/>
          <p:cNvPicPr>
            <a:picLocks noChangeAspect="1"/>
          </p:cNvPicPr>
          <p:nvPr/>
        </p:nvPicPr>
        <p:blipFill>
          <a:blip r:embed="rId3" cstate="print"/>
          <a:stretch>
            <a:fillRect/>
          </a:stretch>
        </p:blipFill>
        <p:spPr>
          <a:xfrm>
            <a:off x="1931096" y="547445"/>
            <a:ext cx="1323682" cy="786452"/>
          </a:xfrm>
          <a:prstGeom prst="rect">
            <a:avLst/>
          </a:prstGeom>
        </p:spPr>
      </p:pic>
      <p:sp>
        <p:nvSpPr>
          <p:cNvPr id="5" name="TextBox 4"/>
          <p:cNvSpPr txBox="1"/>
          <p:nvPr/>
        </p:nvSpPr>
        <p:spPr>
          <a:xfrm>
            <a:off x="137160" y="2072319"/>
            <a:ext cx="11856720" cy="1471172"/>
          </a:xfrm>
          <a:prstGeom prst="rect">
            <a:avLst/>
          </a:prstGeom>
          <a:noFill/>
        </p:spPr>
        <p:txBody>
          <a:bodyPr wrap="square" rtlCol="0">
            <a:spAutoFit/>
          </a:bodyPr>
          <a:lstStyle/>
          <a:p>
            <a:pPr marL="1049655" marR="1219200" lvl="0" indent="-6350" algn="ctr">
              <a:lnSpc>
                <a:spcPct val="112000"/>
              </a:lnSpc>
              <a:spcAft>
                <a:spcPts val="20"/>
              </a:spcAft>
            </a:pPr>
            <a:r>
              <a:rPr lang="ru-RU" sz="3200" b="1" i="1" dirty="0">
                <a:solidFill>
                  <a:srgbClr val="001922"/>
                </a:solidFill>
                <a:latin typeface="Times New Roman" panose="02020603050405020304" pitchFamily="18" charset="0"/>
                <a:ea typeface="Times New Roman" panose="02020603050405020304" pitchFamily="18" charset="0"/>
              </a:rPr>
              <a:t>Методические рекомендации </a:t>
            </a:r>
          </a:p>
          <a:p>
            <a:pPr marL="72390" marR="172085" lvl="0" indent="-6350" algn="ctr">
              <a:lnSpc>
                <a:spcPct val="112000"/>
              </a:lnSpc>
              <a:spcAft>
                <a:spcPts val="25"/>
              </a:spcAft>
            </a:pPr>
            <a:r>
              <a:rPr lang="ru-RU" sz="2400" b="1" i="1" dirty="0">
                <a:solidFill>
                  <a:srgbClr val="001922"/>
                </a:solidFill>
                <a:latin typeface="Times New Roman" panose="02020603050405020304" pitchFamily="18" charset="0"/>
                <a:ea typeface="Times New Roman" panose="02020603050405020304" pitchFamily="18" charset="0"/>
              </a:rPr>
              <a:t>по организации самостоятельной аудиторной и внеаудиторной </a:t>
            </a:r>
          </a:p>
          <a:p>
            <a:pPr marL="72390" marR="172085" lvl="0" indent="-6350" algn="ctr">
              <a:lnSpc>
                <a:spcPct val="112000"/>
              </a:lnSpc>
              <a:spcAft>
                <a:spcPts val="25"/>
              </a:spcAft>
            </a:pPr>
            <a:r>
              <a:rPr lang="ru-RU" sz="2400" b="1" i="1" dirty="0">
                <a:solidFill>
                  <a:srgbClr val="001922"/>
                </a:solidFill>
                <a:latin typeface="Times New Roman" panose="02020603050405020304" pitchFamily="18" charset="0"/>
                <a:ea typeface="Times New Roman" panose="02020603050405020304" pitchFamily="18" charset="0"/>
              </a:rPr>
              <a:t>работ студентов. </a:t>
            </a:r>
          </a:p>
        </p:txBody>
      </p:sp>
      <p:sp>
        <p:nvSpPr>
          <p:cNvPr id="6" name="TextBox 5"/>
          <p:cNvSpPr txBox="1"/>
          <p:nvPr/>
        </p:nvSpPr>
        <p:spPr>
          <a:xfrm>
            <a:off x="1097280" y="3617914"/>
            <a:ext cx="9073854" cy="1200329"/>
          </a:xfrm>
          <a:prstGeom prst="rect">
            <a:avLst/>
          </a:prstGeom>
          <a:noFill/>
        </p:spPr>
        <p:txBody>
          <a:bodyPr wrap="square" rtlCol="0">
            <a:spAutoFit/>
          </a:bodyPr>
          <a:lstStyle/>
          <a:p>
            <a:pPr lvl="2" algn="ctr">
              <a:buClr>
                <a:srgbClr val="000000"/>
              </a:buClr>
              <a:tabLst>
                <a:tab pos="495300" algn="l"/>
                <a:tab pos="575945" algn="l"/>
              </a:tabLst>
            </a:pPr>
            <a:r>
              <a:rPr lang="ru-RU" sz="2400" b="1" i="1" kern="50" dirty="0">
                <a:solidFill>
                  <a:srgbClr val="001922"/>
                </a:solidFill>
                <a:latin typeface="Times New Roman" panose="02020603050405020304" pitchFamily="18" charset="0"/>
                <a:ea typeface="Courier New" panose="02070309020205020404" pitchFamily="49" charset="0"/>
              </a:rPr>
              <a:t>Тема «Написание конспекта первоисточника </a:t>
            </a:r>
            <a:r>
              <a:rPr lang="ru-RU" sz="2400" b="1" i="1" dirty="0" smtClean="0">
                <a:solidFill>
                  <a:srgbClr val="001922"/>
                </a:solidFill>
                <a:latin typeface="Times New Roman" panose="02020603050405020304" pitchFamily="18" charset="0"/>
                <a:ea typeface="Times New Roman" panose="02020603050405020304" pitchFamily="18" charset="0"/>
              </a:rPr>
              <a:t>(монографии, учебника, статьи и </a:t>
            </a:r>
            <a:r>
              <a:rPr lang="ru-RU" sz="2400" b="1" i="1" dirty="0">
                <a:solidFill>
                  <a:srgbClr val="001922"/>
                </a:solidFill>
                <a:latin typeface="Times New Roman" panose="02020603050405020304" pitchFamily="18" charset="0"/>
                <a:ea typeface="Times New Roman" panose="02020603050405020304" pitchFamily="18" charset="0"/>
              </a:rPr>
              <a:t>др</a:t>
            </a:r>
            <a:r>
              <a:rPr lang="ru-RU" sz="2400" b="1" i="1" dirty="0" smtClean="0">
                <a:solidFill>
                  <a:srgbClr val="001922"/>
                </a:solidFill>
                <a:latin typeface="Times New Roman" panose="02020603050405020304" pitchFamily="18" charset="0"/>
                <a:ea typeface="Times New Roman" panose="02020603050405020304" pitchFamily="18" charset="0"/>
              </a:rPr>
              <a:t>.) </a:t>
            </a:r>
            <a:endParaRPr lang="ru-RU" sz="2400" b="1" i="1" kern="0" dirty="0">
              <a:solidFill>
                <a:srgbClr val="001922"/>
              </a:solidFill>
              <a:latin typeface="Times New Roman" panose="02020603050405020304" pitchFamily="18" charset="0"/>
              <a:ea typeface="Times New Roman" panose="02020603050405020304" pitchFamily="18" charset="0"/>
            </a:endParaRPr>
          </a:p>
          <a:p>
            <a:pPr lvl="2" algn="ctr">
              <a:buClr>
                <a:srgbClr val="000000"/>
              </a:buClr>
              <a:tabLst>
                <a:tab pos="495300" algn="l"/>
                <a:tab pos="575945" algn="l"/>
              </a:tabLst>
            </a:pPr>
            <a:r>
              <a:rPr lang="ru-RU" sz="2400" b="1" i="1" kern="0" dirty="0">
                <a:solidFill>
                  <a:srgbClr val="001922"/>
                </a:solidFill>
                <a:latin typeface="Times New Roman" panose="02020603050405020304" pitchFamily="18" charset="0"/>
                <a:ea typeface="Times New Roman" panose="02020603050405020304" pitchFamily="18" charset="0"/>
              </a:rPr>
              <a:t>на уроках психолого-педагогического цикла»</a:t>
            </a:r>
            <a:endParaRPr lang="ru-RU" sz="2400" b="1" i="1" kern="50" dirty="0">
              <a:solidFill>
                <a:srgbClr val="001922"/>
              </a:solidFill>
              <a:latin typeface="Courier New" panose="02070309020205020404" pitchFamily="49" charset="0"/>
              <a:ea typeface="Courier New" panose="02070309020205020404" pitchFamily="49" charset="0"/>
            </a:endParaRPr>
          </a:p>
        </p:txBody>
      </p:sp>
      <p:sp>
        <p:nvSpPr>
          <p:cNvPr id="7" name="TextBox 6"/>
          <p:cNvSpPr txBox="1"/>
          <p:nvPr/>
        </p:nvSpPr>
        <p:spPr>
          <a:xfrm>
            <a:off x="648930" y="5344429"/>
            <a:ext cx="6117632" cy="369332"/>
          </a:xfrm>
          <a:prstGeom prst="rect">
            <a:avLst/>
          </a:prstGeom>
          <a:noFill/>
        </p:spPr>
        <p:txBody>
          <a:bodyPr wrap="square" rtlCol="0">
            <a:spAutoFit/>
          </a:bodyPr>
          <a:lstStyle/>
          <a:p>
            <a:pPr lvl="0"/>
            <a:r>
              <a:rPr lang="ru-RU" b="1" i="1" dirty="0">
                <a:solidFill>
                  <a:srgbClr val="001922"/>
                </a:solidFill>
                <a:latin typeface="Times New Roman" panose="02020603050405020304" pitchFamily="18" charset="0"/>
                <a:cs typeface="Times New Roman" panose="02020603050405020304" pitchFamily="18" charset="0"/>
              </a:rPr>
              <a:t>Специальность </a:t>
            </a:r>
            <a:r>
              <a:rPr lang="ru-RU" i="1" dirty="0">
                <a:solidFill>
                  <a:srgbClr val="001922"/>
                </a:solidFill>
                <a:latin typeface="Times New Roman" panose="02020603050405020304" pitchFamily="18" charset="0"/>
                <a:cs typeface="Times New Roman" panose="02020603050405020304" pitchFamily="18" charset="0"/>
              </a:rPr>
              <a:t>44.02.01 Дошкольное образование</a:t>
            </a:r>
          </a:p>
        </p:txBody>
      </p:sp>
      <p:sp>
        <p:nvSpPr>
          <p:cNvPr id="8" name="TextBox 7"/>
          <p:cNvSpPr txBox="1"/>
          <p:nvPr/>
        </p:nvSpPr>
        <p:spPr>
          <a:xfrm>
            <a:off x="2575560" y="5760720"/>
            <a:ext cx="7437120" cy="646331"/>
          </a:xfrm>
          <a:prstGeom prst="rect">
            <a:avLst/>
          </a:prstGeom>
          <a:noFill/>
        </p:spPr>
        <p:txBody>
          <a:bodyPr wrap="square" rtlCol="0">
            <a:spAutoFit/>
          </a:bodyPr>
          <a:lstStyle/>
          <a:p>
            <a:pPr lvl="0" algn="r"/>
            <a:r>
              <a:rPr lang="ru-RU" b="1" i="1" dirty="0">
                <a:solidFill>
                  <a:srgbClr val="001922"/>
                </a:solidFill>
                <a:latin typeface="Times New Roman" pitchFamily="18" charset="0"/>
                <a:cs typeface="Times New Roman" pitchFamily="18" charset="0"/>
              </a:rPr>
              <a:t>Преподаватель </a:t>
            </a:r>
            <a:r>
              <a:rPr lang="ru-RU" b="1" i="1" dirty="0" smtClean="0">
                <a:solidFill>
                  <a:srgbClr val="001922"/>
                </a:solidFill>
                <a:latin typeface="Times New Roman" pitchFamily="18" charset="0"/>
                <a:cs typeface="Times New Roman" pitchFamily="18" charset="0"/>
              </a:rPr>
              <a:t>психолого педагогических дисциплин, высшей </a:t>
            </a:r>
            <a:r>
              <a:rPr lang="ru-RU" b="1" i="1" dirty="0">
                <a:solidFill>
                  <a:srgbClr val="001922"/>
                </a:solidFill>
                <a:latin typeface="Times New Roman" pitchFamily="18" charset="0"/>
                <a:cs typeface="Times New Roman" pitchFamily="18" charset="0"/>
              </a:rPr>
              <a:t>квалификационной категории: </a:t>
            </a:r>
            <a:r>
              <a:rPr lang="ru-RU" i="1" dirty="0" smtClean="0">
                <a:solidFill>
                  <a:srgbClr val="001922"/>
                </a:solidFill>
                <a:latin typeface="Times New Roman" pitchFamily="18" charset="0"/>
                <a:cs typeface="Times New Roman" pitchFamily="18" charset="0"/>
              </a:rPr>
              <a:t>Гольская </a:t>
            </a:r>
            <a:r>
              <a:rPr lang="ru-RU" i="1" dirty="0">
                <a:solidFill>
                  <a:srgbClr val="001922"/>
                </a:solidFill>
                <a:latin typeface="Times New Roman" pitchFamily="18" charset="0"/>
                <a:cs typeface="Times New Roman" pitchFamily="18" charset="0"/>
              </a:rPr>
              <a:t>Оксана Геннадьевна</a:t>
            </a:r>
          </a:p>
        </p:txBody>
      </p:sp>
      <p:sp>
        <p:nvSpPr>
          <p:cNvPr id="9" name="TextBox 8"/>
          <p:cNvSpPr txBox="1"/>
          <p:nvPr/>
        </p:nvSpPr>
        <p:spPr>
          <a:xfrm>
            <a:off x="5349240" y="6368086"/>
            <a:ext cx="2454474" cy="369332"/>
          </a:xfrm>
          <a:prstGeom prst="rect">
            <a:avLst/>
          </a:prstGeom>
          <a:noFill/>
        </p:spPr>
        <p:txBody>
          <a:bodyPr wrap="square" rtlCol="0">
            <a:spAutoFit/>
          </a:bodyPr>
          <a:lstStyle/>
          <a:p>
            <a:r>
              <a:rPr lang="ru-RU" b="1" i="1" dirty="0">
                <a:solidFill>
                  <a:srgbClr val="001922"/>
                </a:solidFill>
                <a:latin typeface="Times New Roman" panose="02020603050405020304" pitchFamily="18" charset="0"/>
                <a:cs typeface="Times New Roman" panose="02020603050405020304" pitchFamily="18" charset="0"/>
              </a:rPr>
              <a:t>Б</a:t>
            </a:r>
            <a:r>
              <a:rPr lang="ru-RU" b="1" i="1" dirty="0" smtClean="0">
                <a:solidFill>
                  <a:srgbClr val="001922"/>
                </a:solidFill>
                <a:latin typeface="Times New Roman" panose="02020603050405020304" pitchFamily="18" charset="0"/>
                <a:cs typeface="Times New Roman" panose="02020603050405020304" pitchFamily="18" charset="0"/>
              </a:rPr>
              <a:t>лаговещенск</a:t>
            </a:r>
            <a:endParaRPr lang="ru-RU" b="1" i="1" dirty="0">
              <a:solidFill>
                <a:srgbClr val="001922"/>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40742" y="3368040"/>
            <a:ext cx="2970118" cy="3455302"/>
          </a:xfrm>
          <a:prstGeom prst="rect">
            <a:avLst/>
          </a:prstGeom>
        </p:spPr>
      </p:pic>
    </p:spTree>
    <p:extLst>
      <p:ext uri="{BB962C8B-B14F-4D97-AF65-F5344CB8AC3E}">
        <p14:creationId xmlns:p14="http://schemas.microsoft.com/office/powerpoint/2010/main" val="1223313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25880" y="518160"/>
            <a:ext cx="9662160" cy="523220"/>
          </a:xfrm>
          <a:prstGeom prst="rect">
            <a:avLst/>
          </a:prstGeom>
          <a:noFill/>
        </p:spPr>
        <p:txBody>
          <a:bodyPr wrap="square" rtlCol="0">
            <a:spAutoFit/>
          </a:bodyPr>
          <a:lstStyle/>
          <a:p>
            <a:pPr indent="450215" algn="ctr">
              <a:spcAft>
                <a:spcPts val="600"/>
              </a:spcAft>
            </a:pPr>
            <a:r>
              <a:rPr lang="ru-RU" sz="2800" b="1" i="1" dirty="0">
                <a:solidFill>
                  <a:srgbClr val="001922"/>
                </a:solidFill>
                <a:latin typeface="Times New Roman" panose="02020603050405020304" pitchFamily="18" charset="0"/>
                <a:ea typeface="Times New Roman" panose="02020603050405020304" pitchFamily="18" charset="0"/>
              </a:rPr>
              <a:t>Роль преподавателя:</a:t>
            </a:r>
            <a:endParaRPr lang="ru-RU" sz="1600" b="1" dirty="0">
              <a:solidFill>
                <a:srgbClr val="001922"/>
              </a:solidFill>
              <a:effectLst/>
              <a:latin typeface="Arial" panose="020B0604020202020204" pitchFamily="34" charset="0"/>
              <a:ea typeface="Times New Roman" panose="02020603050405020304" pitchFamily="18" charset="0"/>
            </a:endParaRPr>
          </a:p>
        </p:txBody>
      </p:sp>
      <p:sp>
        <p:nvSpPr>
          <p:cNvPr id="4" name="TextBox 3"/>
          <p:cNvSpPr txBox="1"/>
          <p:nvPr/>
        </p:nvSpPr>
        <p:spPr>
          <a:xfrm>
            <a:off x="1249680" y="1295400"/>
            <a:ext cx="10271760" cy="1538883"/>
          </a:xfrm>
          <a:prstGeom prst="rect">
            <a:avLst/>
          </a:prstGeom>
          <a:noFill/>
        </p:spPr>
        <p:txBody>
          <a:bodyPr wrap="square" rtlCol="0">
            <a:spAutoFit/>
          </a:bodyPr>
          <a:lstStyle/>
          <a:p>
            <a:pPr marL="342900" lvl="0" indent="-342900" algn="just">
              <a:spcBef>
                <a:spcPts val="600"/>
              </a:spcBef>
              <a:spcAft>
                <a:spcPts val="600"/>
              </a:spcAft>
              <a:buFont typeface="Symbol" panose="05050102010706020507" pitchFamily="18" charset="2"/>
              <a:buChar char=""/>
              <a:tabLst>
                <a:tab pos="359410" algn="l"/>
              </a:tabLst>
            </a:pPr>
            <a:r>
              <a:rPr lang="ru-RU" sz="2800" i="1" dirty="0" smtClean="0">
                <a:solidFill>
                  <a:srgbClr val="001922"/>
                </a:solidFill>
                <a:latin typeface="Times New Roman" panose="02020603050405020304" pitchFamily="18" charset="0"/>
                <a:ea typeface="Times New Roman" panose="02020603050405020304" pitchFamily="18" charset="0"/>
              </a:rPr>
              <a:t> усилить     </a:t>
            </a:r>
            <a:r>
              <a:rPr lang="ru-RU" sz="2800" i="1" dirty="0">
                <a:solidFill>
                  <a:srgbClr val="001922"/>
                </a:solidFill>
                <a:latin typeface="Times New Roman" panose="02020603050405020304" pitchFamily="18" charset="0"/>
                <a:ea typeface="Times New Roman" panose="02020603050405020304" pitchFamily="18" charset="0"/>
              </a:rPr>
              <a:t>мотивацию     к     выполнению     задания     подбором интересной темы;</a:t>
            </a:r>
            <a:endParaRPr lang="ru-RU" sz="2800" i="1" dirty="0">
              <a:solidFill>
                <a:srgbClr val="001922"/>
              </a:solidFill>
              <a:latin typeface="Arial" panose="020B0604020202020204" pitchFamily="34" charset="0"/>
              <a:ea typeface="Times New Roman" panose="02020603050405020304" pitchFamily="18" charset="0"/>
            </a:endParaRPr>
          </a:p>
          <a:p>
            <a:pPr marL="342900" marR="1536065" lvl="0" indent="-342900" algn="just">
              <a:spcBef>
                <a:spcPts val="600"/>
              </a:spcBef>
              <a:spcAft>
                <a:spcPts val="600"/>
              </a:spcAft>
              <a:buFont typeface="Symbol" panose="05050102010706020507" pitchFamily="18" charset="2"/>
              <a:buChar char=""/>
              <a:tabLst>
                <a:tab pos="359410" algn="l"/>
              </a:tabLst>
            </a:pPr>
            <a:r>
              <a:rPr lang="ru-RU" sz="2800" i="1" spc="-15" dirty="0" smtClean="0">
                <a:solidFill>
                  <a:srgbClr val="001922"/>
                </a:solidFill>
                <a:latin typeface="Times New Roman" panose="02020603050405020304" pitchFamily="18" charset="0"/>
                <a:ea typeface="Times New Roman" panose="02020603050405020304" pitchFamily="18" charset="0"/>
              </a:rPr>
              <a:t> консультирование </a:t>
            </a:r>
            <a:r>
              <a:rPr lang="ru-RU" sz="2800" i="1" spc="-15" dirty="0">
                <a:solidFill>
                  <a:srgbClr val="001922"/>
                </a:solidFill>
                <a:latin typeface="Times New Roman" panose="02020603050405020304" pitchFamily="18" charset="0"/>
                <a:ea typeface="Times New Roman" panose="02020603050405020304" pitchFamily="18" charset="0"/>
              </a:rPr>
              <a:t>при затруднениях.</a:t>
            </a:r>
            <a:endParaRPr lang="ru-RU" sz="2800" i="1" dirty="0">
              <a:solidFill>
                <a:srgbClr val="001922"/>
              </a:solidFill>
              <a:effectLst/>
              <a:latin typeface="Arial" panose="020B0604020202020204" pitchFamily="34" charset="0"/>
              <a:ea typeface="Times New Roman" panose="02020603050405020304" pitchFamily="18" charset="0"/>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8680" y="2641997"/>
            <a:ext cx="3310890" cy="4138612"/>
          </a:xfrm>
          <a:prstGeom prst="rect">
            <a:avLst/>
          </a:prstGeom>
        </p:spPr>
      </p:pic>
      <p:sp>
        <p:nvSpPr>
          <p:cNvPr id="6" name="Прямоугольник 5"/>
          <p:cNvSpPr/>
          <p:nvPr/>
        </p:nvSpPr>
        <p:spPr>
          <a:xfrm>
            <a:off x="1" y="0"/>
            <a:ext cx="792479" cy="6858000"/>
          </a:xfrm>
          <a:prstGeom prst="rect">
            <a:avLst/>
          </a:prstGeom>
          <a:solidFill>
            <a:srgbClr val="D5F4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8822977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8174" y="748688"/>
            <a:ext cx="9979197" cy="954107"/>
          </a:xfrm>
          <a:prstGeom prst="rect">
            <a:avLst/>
          </a:prstGeom>
          <a:noFill/>
        </p:spPr>
        <p:txBody>
          <a:bodyPr wrap="square" rtlCol="0">
            <a:spAutoFit/>
          </a:bodyPr>
          <a:lstStyle/>
          <a:p>
            <a:pPr lvl="0" algn="ctr"/>
            <a:r>
              <a:rPr lang="ru-RU" sz="2800" b="1" i="1" dirty="0">
                <a:solidFill>
                  <a:srgbClr val="001922"/>
                </a:solidFill>
                <a:latin typeface="Times New Roman" panose="02020603050405020304" pitchFamily="18" charset="0"/>
                <a:ea typeface="Times New Roman" panose="02020603050405020304" pitchFamily="18" charset="0"/>
              </a:rPr>
              <a:t>Критерии оценки самостоятельной работы студентов </a:t>
            </a:r>
            <a:endParaRPr lang="ru-RU" sz="2800" b="1" i="1" dirty="0" smtClean="0">
              <a:solidFill>
                <a:srgbClr val="001922"/>
              </a:solidFill>
              <a:latin typeface="Times New Roman" panose="02020603050405020304" pitchFamily="18" charset="0"/>
              <a:ea typeface="Times New Roman" panose="02020603050405020304" pitchFamily="18" charset="0"/>
            </a:endParaRPr>
          </a:p>
          <a:p>
            <a:pPr lvl="0" algn="ctr"/>
            <a:r>
              <a:rPr lang="ru-RU" sz="2800" b="1" i="1" dirty="0" smtClean="0">
                <a:solidFill>
                  <a:srgbClr val="001922"/>
                </a:solidFill>
                <a:latin typeface="Times New Roman" panose="02020603050405020304" pitchFamily="18" charset="0"/>
                <a:ea typeface="Times New Roman" panose="02020603050405020304" pitchFamily="18" charset="0"/>
              </a:rPr>
              <a:t>по </a:t>
            </a:r>
            <a:r>
              <a:rPr lang="ru-RU" sz="2800" b="1" i="1" dirty="0">
                <a:solidFill>
                  <a:srgbClr val="001922"/>
                </a:solidFill>
                <a:latin typeface="Times New Roman" panose="02020603050405020304" pitchFamily="18" charset="0"/>
                <a:ea typeface="Times New Roman" panose="02020603050405020304" pitchFamily="18" charset="0"/>
              </a:rPr>
              <a:t>теме </a:t>
            </a:r>
            <a:r>
              <a:rPr lang="ru-RU" sz="2800" b="1" i="1" dirty="0" smtClean="0">
                <a:solidFill>
                  <a:srgbClr val="001922"/>
                </a:solidFill>
                <a:latin typeface="Times New Roman" panose="02020603050405020304" pitchFamily="18" charset="0"/>
                <a:ea typeface="Times New Roman" panose="02020603050405020304" pitchFamily="18" charset="0"/>
              </a:rPr>
              <a:t>«</a:t>
            </a:r>
            <a:r>
              <a:rPr lang="ru-RU" sz="2800" b="1" i="1" kern="50" dirty="0">
                <a:solidFill>
                  <a:srgbClr val="001922"/>
                </a:solidFill>
                <a:latin typeface="Times New Roman" panose="02020603050405020304" pitchFamily="18" charset="0"/>
                <a:ea typeface="Courier New" panose="02070309020205020404" pitchFamily="49" charset="0"/>
              </a:rPr>
              <a:t>Написание конспекта</a:t>
            </a:r>
            <a:r>
              <a:rPr lang="ru-RU" sz="2800" b="1" i="1" kern="50" dirty="0" smtClean="0">
                <a:solidFill>
                  <a:srgbClr val="001922"/>
                </a:solidFill>
                <a:latin typeface="Times New Roman" panose="02020603050405020304" pitchFamily="18" charset="0"/>
                <a:ea typeface="Courier New" panose="02070309020205020404" pitchFamily="49" charset="0"/>
              </a:rPr>
              <a:t>»</a:t>
            </a:r>
            <a:endParaRPr lang="ru-RU" sz="2800" i="1" dirty="0">
              <a:solidFill>
                <a:srgbClr val="001922"/>
              </a:solidFill>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716299593"/>
              </p:ext>
            </p:extLst>
          </p:nvPr>
        </p:nvGraphicFramePr>
        <p:xfrm>
          <a:off x="1227551" y="1910339"/>
          <a:ext cx="10575243" cy="4340378"/>
        </p:xfrm>
        <a:graphic>
          <a:graphicData uri="http://schemas.openxmlformats.org/drawingml/2006/table">
            <a:tbl>
              <a:tblPr firstRow="1" bandRow="1">
                <a:tableStyleId>{5C22544A-7EE6-4342-B048-85BDC9FD1C3A}</a:tableStyleId>
              </a:tblPr>
              <a:tblGrid>
                <a:gridCol w="10575243">
                  <a:extLst>
                    <a:ext uri="{9D8B030D-6E8A-4147-A177-3AD203B41FA5}">
                      <a16:colId xmlns:a16="http://schemas.microsoft.com/office/drawing/2014/main" val="275139125"/>
                    </a:ext>
                  </a:extLst>
                </a:gridCol>
              </a:tblGrid>
              <a:tr h="1029809">
                <a:tc>
                  <a:txBody>
                    <a:bodyPr/>
                    <a:lstStyle/>
                    <a:p>
                      <a:pPr marL="342900" marR="36195" lvl="0" indent="-342900" algn="l" fontAlgn="base">
                        <a:lnSpc>
                          <a:spcPct val="105000"/>
                        </a:lnSpc>
                        <a:spcAft>
                          <a:spcPts val="20"/>
                        </a:spcAft>
                        <a:buClr>
                          <a:srgbClr val="181717"/>
                        </a:buClr>
                        <a:buSzPts val="1050"/>
                        <a:buFont typeface="+mj-lt"/>
                        <a:buAutoNum type="arabicPeriod"/>
                      </a:pPr>
                      <a:r>
                        <a:rPr lang="ru-RU" sz="1800" i="1" u="none" strike="noStrike" dirty="0" smtClean="0">
                          <a:solidFill>
                            <a:srgbClr val="181717"/>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Соответствие конспекта плану содержания источника</a:t>
                      </a:r>
                      <a:r>
                        <a:rPr lang="ru-RU" sz="1800" u="none" strike="noStrike" dirty="0" smtClean="0">
                          <a:solidFill>
                            <a:srgbClr val="181717"/>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p>
                    <a:p>
                      <a:r>
                        <a:rPr lang="ru-RU" sz="2800" i="1" dirty="0" smtClean="0">
                          <a:solidFill>
                            <a:schemeClr val="bg1"/>
                          </a:solidFill>
                          <a:latin typeface="Times New Roman" panose="02020603050405020304" pitchFamily="18" charset="0"/>
                          <a:cs typeface="Times New Roman" panose="02020603050405020304" pitchFamily="18" charset="0"/>
                        </a:rPr>
                        <a:t>1.	Соответствие конспекта плану содержания источника:</a:t>
                      </a:r>
                      <a:endParaRPr lang="ru-RU" sz="2800" i="1" dirty="0">
                        <a:solidFill>
                          <a:schemeClr val="bg1"/>
                        </a:solidFill>
                        <a:latin typeface="Times New Roman" panose="02020603050405020304" pitchFamily="18" charset="0"/>
                        <a:cs typeface="Times New Roman" panose="02020603050405020304" pitchFamily="18" charset="0"/>
                      </a:endParaRPr>
                    </a:p>
                  </a:txBody>
                  <a:tcPr>
                    <a:solidFill>
                      <a:srgbClr val="001922"/>
                    </a:solidFill>
                  </a:tcPr>
                </a:tc>
                <a:extLst>
                  <a:ext uri="{0D108BD9-81ED-4DB2-BD59-A6C34878D82A}">
                    <a16:rowId xmlns:a16="http://schemas.microsoft.com/office/drawing/2014/main" val="60364"/>
                  </a:ext>
                </a:extLst>
              </a:tr>
              <a:tr h="730585">
                <a:tc>
                  <a:txBody>
                    <a:bodyPr/>
                    <a:lstStyle/>
                    <a:p>
                      <a:pPr marL="215900" marR="27305" indent="209550" algn="just">
                        <a:lnSpc>
                          <a:spcPct val="105000"/>
                        </a:lnSpc>
                        <a:spcAft>
                          <a:spcPts val="25"/>
                        </a:spcAft>
                      </a:pPr>
                      <a:r>
                        <a:rPr lang="ru-RU" sz="2400" i="1" dirty="0" smtClean="0">
                          <a:solidFill>
                            <a:schemeClr val="bg1"/>
                          </a:solidFill>
                          <a:effectLst/>
                          <a:latin typeface="Times New Roman" panose="02020603050405020304" pitchFamily="18" charset="0"/>
                          <a:ea typeface="Times New Roman" panose="02020603050405020304" pitchFamily="18" charset="0"/>
                        </a:rPr>
                        <a:t>— конспект соответствует плану содержания;</a:t>
                      </a:r>
                    </a:p>
                    <a:p>
                      <a:endParaRPr lang="ru-RU" dirty="0"/>
                    </a:p>
                  </a:txBody>
                  <a:tcPr>
                    <a:solidFill>
                      <a:srgbClr val="003142"/>
                    </a:solidFill>
                  </a:tcPr>
                </a:tc>
                <a:extLst>
                  <a:ext uri="{0D108BD9-81ED-4DB2-BD59-A6C34878D82A}">
                    <a16:rowId xmlns:a16="http://schemas.microsoft.com/office/drawing/2014/main" val="1582003802"/>
                  </a:ext>
                </a:extLst>
              </a:tr>
              <a:tr h="823401">
                <a:tc>
                  <a:txBody>
                    <a:bodyPr/>
                    <a:lstStyle/>
                    <a:p>
                      <a:pPr marR="27305" indent="209550" algn="just">
                        <a:lnSpc>
                          <a:spcPct val="105000"/>
                        </a:lnSpc>
                        <a:spcAft>
                          <a:spcPts val="25"/>
                        </a:spcAft>
                      </a:pPr>
                      <a:r>
                        <a:rPr lang="ru-RU" sz="2400" i="1" dirty="0" smtClean="0">
                          <a:solidFill>
                            <a:schemeClr val="bg1"/>
                          </a:solidFill>
                          <a:effectLst/>
                          <a:latin typeface="Times New Roman" panose="02020603050405020304" pitchFamily="18" charset="0"/>
                          <a:ea typeface="Times New Roman" panose="02020603050405020304" pitchFamily="18" charset="0"/>
                        </a:rPr>
                        <a:t>   — конспект частично соответствует плану содержания</a:t>
                      </a:r>
                      <a:r>
                        <a:rPr lang="ru-RU" sz="2400" i="1" baseline="0" dirty="0" smtClean="0">
                          <a:solidFill>
                            <a:schemeClr val="bg1"/>
                          </a:solidFill>
                          <a:effectLst/>
                          <a:latin typeface="Times New Roman" panose="02020603050405020304" pitchFamily="18" charset="0"/>
                          <a:ea typeface="Times New Roman" panose="02020603050405020304" pitchFamily="18" charset="0"/>
                        </a:rPr>
                        <a:t> (</a:t>
                      </a:r>
                      <a:r>
                        <a:rPr lang="ru-RU" sz="2400" i="1" dirty="0" smtClean="0">
                          <a:solidFill>
                            <a:schemeClr val="bg1"/>
                          </a:solidFill>
                          <a:effectLst/>
                          <a:latin typeface="Times New Roman" panose="02020603050405020304" pitchFamily="18" charset="0"/>
                          <a:ea typeface="Times New Roman" panose="02020603050405020304" pitchFamily="18" charset="0"/>
                        </a:rPr>
                        <a:t>не более 2 замечаний);</a:t>
                      </a:r>
                    </a:p>
                  </a:txBody>
                  <a:tcPr>
                    <a:solidFill>
                      <a:srgbClr val="004D68"/>
                    </a:solidFill>
                  </a:tcPr>
                </a:tc>
                <a:extLst>
                  <a:ext uri="{0D108BD9-81ED-4DB2-BD59-A6C34878D82A}">
                    <a16:rowId xmlns:a16="http://schemas.microsoft.com/office/drawing/2014/main" val="2362550151"/>
                  </a:ext>
                </a:extLst>
              </a:tr>
              <a:tr h="841689">
                <a:tc>
                  <a:txBody>
                    <a:bodyPr/>
                    <a:lstStyle/>
                    <a:p>
                      <a:pPr marR="27305" indent="209550" algn="just">
                        <a:lnSpc>
                          <a:spcPct val="105000"/>
                        </a:lnSpc>
                        <a:spcAft>
                          <a:spcPts val="25"/>
                        </a:spcAft>
                      </a:pPr>
                      <a:r>
                        <a:rPr lang="ru-RU" sz="2400" i="1" dirty="0" smtClean="0">
                          <a:solidFill>
                            <a:schemeClr val="bg1"/>
                          </a:solidFill>
                          <a:effectLst/>
                          <a:latin typeface="Times New Roman" panose="02020603050405020304" pitchFamily="18" charset="0"/>
                          <a:ea typeface="Times New Roman" panose="02020603050405020304" pitchFamily="18" charset="0"/>
                        </a:rPr>
                        <a:t>   — конспект частично соответствует плану содержания (3 и более замечаний);</a:t>
                      </a:r>
                    </a:p>
                  </a:txBody>
                  <a:tcPr>
                    <a:solidFill>
                      <a:srgbClr val="00B6F6"/>
                    </a:solidFill>
                  </a:tcPr>
                </a:tc>
                <a:extLst>
                  <a:ext uri="{0D108BD9-81ED-4DB2-BD59-A6C34878D82A}">
                    <a16:rowId xmlns:a16="http://schemas.microsoft.com/office/drawing/2014/main" val="3017844872"/>
                  </a:ext>
                </a:extLst>
              </a:tr>
              <a:tr h="841689">
                <a:tc>
                  <a:txBody>
                    <a:bodyPr/>
                    <a:lstStyle/>
                    <a:p>
                      <a:pPr marL="215900" marR="27305" indent="209550" algn="just">
                        <a:lnSpc>
                          <a:spcPct val="105000"/>
                        </a:lnSpc>
                        <a:spcAft>
                          <a:spcPts val="25"/>
                        </a:spcAft>
                      </a:pPr>
                      <a:r>
                        <a:rPr lang="ru-RU" sz="2400" i="1" dirty="0" smtClean="0">
                          <a:solidFill>
                            <a:schemeClr val="bg1"/>
                          </a:solidFill>
                          <a:effectLst/>
                          <a:latin typeface="Times New Roman" panose="02020603050405020304" pitchFamily="18" charset="0"/>
                          <a:ea typeface="Times New Roman" panose="02020603050405020304" pitchFamily="18" charset="0"/>
                        </a:rPr>
                        <a:t>— конспект не соответствует плану содержания.</a:t>
                      </a:r>
                    </a:p>
                  </a:txBody>
                  <a:tcPr>
                    <a:solidFill>
                      <a:srgbClr val="6DD9FF"/>
                    </a:solidFill>
                  </a:tcPr>
                </a:tc>
                <a:extLst>
                  <a:ext uri="{0D108BD9-81ED-4DB2-BD59-A6C34878D82A}">
                    <a16:rowId xmlns:a16="http://schemas.microsoft.com/office/drawing/2014/main" val="2703630762"/>
                  </a:ext>
                </a:extLst>
              </a:tr>
            </a:tbl>
          </a:graphicData>
        </a:graphic>
      </p:graphicFrame>
      <p:sp>
        <p:nvSpPr>
          <p:cNvPr id="5" name="TextBox 4"/>
          <p:cNvSpPr txBox="1"/>
          <p:nvPr/>
        </p:nvSpPr>
        <p:spPr>
          <a:xfrm>
            <a:off x="2264898" y="225468"/>
            <a:ext cx="9709984" cy="523220"/>
          </a:xfrm>
          <a:prstGeom prst="rect">
            <a:avLst/>
          </a:prstGeom>
          <a:noFill/>
        </p:spPr>
        <p:txBody>
          <a:bodyPr wrap="square" rtlCol="0">
            <a:spAutoFit/>
          </a:bodyPr>
          <a:lstStyle/>
          <a:p>
            <a:pPr lvl="0" algn="r"/>
            <a:r>
              <a:rPr lang="ru-RU" sz="1400" b="1" i="1" dirty="0">
                <a:solidFill>
                  <a:srgbClr val="003142"/>
                </a:solidFill>
                <a:latin typeface="Times New Roman" panose="02020603050405020304" pitchFamily="18" charset="0"/>
                <a:cs typeface="Times New Roman" panose="02020603050405020304" pitchFamily="18" charset="0"/>
              </a:rPr>
              <a:t>Таблица № </a:t>
            </a:r>
            <a:r>
              <a:rPr lang="ru-RU" sz="1400" b="1" i="1" dirty="0" smtClean="0">
                <a:solidFill>
                  <a:srgbClr val="003142"/>
                </a:solidFill>
                <a:latin typeface="Times New Roman" panose="02020603050405020304" pitchFamily="18" charset="0"/>
                <a:cs typeface="Times New Roman" panose="02020603050405020304" pitchFamily="18" charset="0"/>
              </a:rPr>
              <a:t>4. </a:t>
            </a:r>
            <a:r>
              <a:rPr lang="ru-RU" sz="1400" i="1" dirty="0" smtClean="0">
                <a:solidFill>
                  <a:srgbClr val="003142"/>
                </a:solidFill>
                <a:latin typeface="Times New Roman" panose="02020603050405020304" pitchFamily="18" charset="0"/>
                <a:cs typeface="Times New Roman" panose="02020603050405020304" pitchFamily="18" charset="0"/>
              </a:rPr>
              <a:t>Критерии </a:t>
            </a:r>
            <a:r>
              <a:rPr lang="ru-RU" sz="1400" i="1" dirty="0">
                <a:solidFill>
                  <a:srgbClr val="003142"/>
                </a:solidFill>
                <a:latin typeface="Times New Roman" panose="02020603050405020304" pitchFamily="18" charset="0"/>
                <a:cs typeface="Times New Roman" panose="02020603050405020304" pitchFamily="18" charset="0"/>
              </a:rPr>
              <a:t>оценки самостоятельной работы студентов </a:t>
            </a:r>
          </a:p>
          <a:p>
            <a:pPr lvl="0" algn="r"/>
            <a:endParaRPr lang="ru-RU" sz="1400" b="1" i="1" dirty="0">
              <a:solidFill>
                <a:srgbClr val="003142"/>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 y="0"/>
            <a:ext cx="792479" cy="6858000"/>
          </a:xfrm>
          <a:prstGeom prst="rect">
            <a:avLst/>
          </a:prstGeom>
          <a:solidFill>
            <a:srgbClr val="D5F4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print">
            <a:extLst>
              <a:ext uri="{BEBA8EAE-BF5A-486C-A8C5-ECC9F3942E4B}">
                <a14:imgProps xmlns:a14="http://schemas.microsoft.com/office/drawing/2010/main">
                  <a14:imgLayer r:embed="rId4">
                    <a14:imgEffect>
                      <a14:backgroundRemoval t="1953" b="99609" l="0" r="100000"/>
                    </a14:imgEffect>
                  </a14:imgLayer>
                </a14:imgProps>
              </a:ext>
              <a:ext uri="{28A0092B-C50C-407E-A947-70E740481C1C}">
                <a14:useLocalDpi xmlns:a14="http://schemas.microsoft.com/office/drawing/2010/main" val="0"/>
              </a:ext>
            </a:extLst>
          </a:blip>
          <a:stretch>
            <a:fillRect/>
          </a:stretch>
        </p:blipFill>
        <p:spPr>
          <a:xfrm>
            <a:off x="10520262" y="5255669"/>
            <a:ext cx="1454620" cy="1454620"/>
          </a:xfrm>
          <a:prstGeom prst="rect">
            <a:avLst/>
          </a:prstGeom>
        </p:spPr>
      </p:pic>
    </p:spTree>
    <p:extLst>
      <p:ext uri="{BB962C8B-B14F-4D97-AF65-F5344CB8AC3E}">
        <p14:creationId xmlns:p14="http://schemas.microsoft.com/office/powerpoint/2010/main" val="10426828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769021477"/>
              </p:ext>
            </p:extLst>
          </p:nvPr>
        </p:nvGraphicFramePr>
        <p:xfrm>
          <a:off x="1227551" y="1139867"/>
          <a:ext cx="10534389" cy="4702273"/>
        </p:xfrm>
        <a:graphic>
          <a:graphicData uri="http://schemas.openxmlformats.org/drawingml/2006/table">
            <a:tbl>
              <a:tblPr firstRow="1" bandRow="1">
                <a:tableStyleId>{5C22544A-7EE6-4342-B048-85BDC9FD1C3A}</a:tableStyleId>
              </a:tblPr>
              <a:tblGrid>
                <a:gridCol w="10534389">
                  <a:extLst>
                    <a:ext uri="{9D8B030D-6E8A-4147-A177-3AD203B41FA5}">
                      <a16:colId xmlns:a16="http://schemas.microsoft.com/office/drawing/2014/main" val="275139125"/>
                    </a:ext>
                  </a:extLst>
                </a:gridCol>
              </a:tblGrid>
              <a:tr h="1007862">
                <a:tc>
                  <a:txBody>
                    <a:bodyPr/>
                    <a:lstStyle/>
                    <a:p>
                      <a:pPr marL="342900" marR="36195" lvl="0" indent="-342900" algn="ctr" fontAlgn="base">
                        <a:lnSpc>
                          <a:spcPct val="105000"/>
                        </a:lnSpc>
                        <a:spcAft>
                          <a:spcPts val="20"/>
                        </a:spcAft>
                        <a:buClr>
                          <a:srgbClr val="181717"/>
                        </a:buClr>
                        <a:buSzPts val="1050"/>
                        <a:buFont typeface="+mj-lt"/>
                        <a:buAutoNum type="arabicPeriod"/>
                      </a:pPr>
                      <a:r>
                        <a:rPr lang="ru-RU" sz="2400" i="1" u="none" strike="noStrike" dirty="0" smtClean="0">
                          <a:solidFill>
                            <a:schemeClr val="bg1"/>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2. Отражение в конспекте основных положений источника и наличие выводов:</a:t>
                      </a:r>
                    </a:p>
                  </a:txBody>
                  <a:tcPr>
                    <a:solidFill>
                      <a:srgbClr val="001922"/>
                    </a:solidFill>
                  </a:tcPr>
                </a:tc>
                <a:extLst>
                  <a:ext uri="{0D108BD9-81ED-4DB2-BD59-A6C34878D82A}">
                    <a16:rowId xmlns:a16="http://schemas.microsoft.com/office/drawing/2014/main" val="60364"/>
                  </a:ext>
                </a:extLst>
              </a:tr>
              <a:tr h="759347">
                <a:tc>
                  <a:txBody>
                    <a:bodyPr/>
                    <a:lstStyle/>
                    <a:p>
                      <a:pPr marL="215900" marR="27305" indent="209550" algn="just">
                        <a:lnSpc>
                          <a:spcPct val="105000"/>
                        </a:lnSpc>
                        <a:spcAft>
                          <a:spcPts val="25"/>
                        </a:spcAft>
                      </a:pPr>
                      <a:r>
                        <a:rPr lang="ru-RU" sz="2400" i="1" dirty="0" smtClean="0">
                          <a:solidFill>
                            <a:schemeClr val="bg1"/>
                          </a:solidFill>
                          <a:effectLst/>
                          <a:latin typeface="Times New Roman" panose="02020603050405020304" pitchFamily="18" charset="0"/>
                          <a:ea typeface="Times New Roman" panose="02020603050405020304" pitchFamily="18" charset="0"/>
                          <a:cs typeface="Times New Roman" panose="02020603050405020304" pitchFamily="18" charset="0"/>
                        </a:rPr>
                        <a:t>— основные положения отражены, выводы представлены;</a:t>
                      </a:r>
                    </a:p>
                  </a:txBody>
                  <a:tcPr>
                    <a:solidFill>
                      <a:srgbClr val="003142"/>
                    </a:solidFill>
                  </a:tcPr>
                </a:tc>
                <a:extLst>
                  <a:ext uri="{0D108BD9-81ED-4DB2-BD59-A6C34878D82A}">
                    <a16:rowId xmlns:a16="http://schemas.microsoft.com/office/drawing/2014/main" val="1582003802"/>
                  </a:ext>
                </a:extLst>
              </a:tr>
              <a:tr h="884276">
                <a:tc>
                  <a:txBody>
                    <a:bodyPr/>
                    <a:lstStyle/>
                    <a:p>
                      <a:pPr marL="215900" marR="27305" indent="209550" algn="just">
                        <a:lnSpc>
                          <a:spcPct val="105000"/>
                        </a:lnSpc>
                        <a:spcAft>
                          <a:spcPts val="25"/>
                        </a:spcAft>
                      </a:pPr>
                      <a:r>
                        <a:rPr lang="ru-RU" sz="2400" i="1" dirty="0" smtClean="0">
                          <a:solidFill>
                            <a:schemeClr val="bg1"/>
                          </a:solidFill>
                          <a:effectLst/>
                          <a:latin typeface="Times New Roman" panose="02020603050405020304" pitchFamily="18" charset="0"/>
                          <a:ea typeface="Times New Roman" panose="02020603050405020304" pitchFamily="18" charset="0"/>
                        </a:rPr>
                        <a:t>— основные положения отражены, выводы не представлены;</a:t>
                      </a:r>
                    </a:p>
                    <a:p>
                      <a:endParaRPr lang="ru-RU" dirty="0"/>
                    </a:p>
                  </a:txBody>
                  <a:tcPr>
                    <a:solidFill>
                      <a:srgbClr val="004D68"/>
                    </a:solidFill>
                  </a:tcPr>
                </a:tc>
                <a:extLst>
                  <a:ext uri="{0D108BD9-81ED-4DB2-BD59-A6C34878D82A}">
                    <a16:rowId xmlns:a16="http://schemas.microsoft.com/office/drawing/2014/main" val="2362550151"/>
                  </a:ext>
                </a:extLst>
              </a:tr>
              <a:tr h="995987">
                <a:tc>
                  <a:txBody>
                    <a:bodyPr/>
                    <a:lstStyle/>
                    <a:p>
                      <a:pPr marR="27305" indent="209550" algn="just">
                        <a:lnSpc>
                          <a:spcPct val="105000"/>
                        </a:lnSpc>
                        <a:spcAft>
                          <a:spcPts val="25"/>
                        </a:spcAft>
                      </a:pPr>
                      <a:r>
                        <a:rPr lang="ru-RU" sz="2400" i="1" dirty="0" smtClean="0">
                          <a:solidFill>
                            <a:schemeClr val="bg1"/>
                          </a:solidFill>
                          <a:effectLst/>
                          <a:latin typeface="Times New Roman" panose="02020603050405020304" pitchFamily="18" charset="0"/>
                          <a:ea typeface="Times New Roman" panose="02020603050405020304" pitchFamily="18" charset="0"/>
                        </a:rPr>
                        <a:t>   — основные положения отражены частично, выводы частично представлены;</a:t>
                      </a:r>
                    </a:p>
                  </a:txBody>
                  <a:tcPr>
                    <a:solidFill>
                      <a:srgbClr val="00B6F6"/>
                    </a:solidFill>
                  </a:tcPr>
                </a:tc>
                <a:extLst>
                  <a:ext uri="{0D108BD9-81ED-4DB2-BD59-A6C34878D82A}">
                    <a16:rowId xmlns:a16="http://schemas.microsoft.com/office/drawing/2014/main" val="3017844872"/>
                  </a:ext>
                </a:extLst>
              </a:tr>
              <a:tr h="1054801">
                <a:tc>
                  <a:txBody>
                    <a:bodyPr/>
                    <a:lstStyle/>
                    <a:p>
                      <a:pPr marL="215900" marR="27305" indent="209550" algn="just">
                        <a:lnSpc>
                          <a:spcPct val="105000"/>
                        </a:lnSpc>
                        <a:spcAft>
                          <a:spcPts val="25"/>
                        </a:spcAft>
                      </a:pPr>
                      <a:r>
                        <a:rPr lang="ru-RU" sz="2400" i="1" dirty="0" smtClean="0">
                          <a:solidFill>
                            <a:schemeClr val="bg1"/>
                          </a:solidFill>
                          <a:effectLst/>
                          <a:latin typeface="Times New Roman" panose="02020603050405020304" pitchFamily="18" charset="0"/>
                          <a:ea typeface="Times New Roman" panose="02020603050405020304" pitchFamily="18" charset="0"/>
                        </a:rPr>
                        <a:t>— основные положения не отражены, выводы не представлены.</a:t>
                      </a:r>
                    </a:p>
                    <a:p>
                      <a:endParaRPr lang="ru-RU" dirty="0"/>
                    </a:p>
                  </a:txBody>
                  <a:tcPr>
                    <a:solidFill>
                      <a:srgbClr val="6DD9FF"/>
                    </a:solidFill>
                  </a:tcPr>
                </a:tc>
                <a:extLst>
                  <a:ext uri="{0D108BD9-81ED-4DB2-BD59-A6C34878D82A}">
                    <a16:rowId xmlns:a16="http://schemas.microsoft.com/office/drawing/2014/main" val="2703630762"/>
                  </a:ext>
                </a:extLst>
              </a:tr>
            </a:tbl>
          </a:graphicData>
        </a:graphic>
      </p:graphicFrame>
      <p:sp>
        <p:nvSpPr>
          <p:cNvPr id="5" name="TextBox 4"/>
          <p:cNvSpPr txBox="1"/>
          <p:nvPr/>
        </p:nvSpPr>
        <p:spPr>
          <a:xfrm>
            <a:off x="7216727" y="162838"/>
            <a:ext cx="4545214" cy="584775"/>
          </a:xfrm>
          <a:prstGeom prst="rect">
            <a:avLst/>
          </a:prstGeom>
          <a:noFill/>
        </p:spPr>
        <p:txBody>
          <a:bodyPr wrap="square" rtlCol="0">
            <a:spAutoFit/>
          </a:bodyPr>
          <a:lstStyle/>
          <a:p>
            <a:pPr lvl="0" algn="r"/>
            <a:r>
              <a:rPr lang="ru-RU" b="1" i="1" dirty="0">
                <a:solidFill>
                  <a:srgbClr val="003142"/>
                </a:solidFill>
                <a:latin typeface="Times New Roman" panose="02020603050405020304" pitchFamily="18" charset="0"/>
                <a:cs typeface="Times New Roman" panose="02020603050405020304" pitchFamily="18" charset="0"/>
              </a:rPr>
              <a:t>Продолжение</a:t>
            </a:r>
            <a:r>
              <a:rPr lang="ru-RU" dirty="0">
                <a:solidFill>
                  <a:srgbClr val="003142"/>
                </a:solidFill>
              </a:rPr>
              <a:t> </a:t>
            </a:r>
            <a:r>
              <a:rPr lang="ru-RU" sz="1400" b="1" i="1" dirty="0">
                <a:solidFill>
                  <a:srgbClr val="003142"/>
                </a:solidFill>
                <a:latin typeface="Times New Roman" panose="02020603050405020304" pitchFamily="18" charset="0"/>
                <a:cs typeface="Times New Roman" panose="02020603050405020304" pitchFamily="18" charset="0"/>
              </a:rPr>
              <a:t>таблицы № </a:t>
            </a:r>
            <a:r>
              <a:rPr lang="ru-RU" sz="1400" b="1" i="1" dirty="0">
                <a:solidFill>
                  <a:srgbClr val="003142"/>
                </a:solidFill>
                <a:latin typeface="Times New Roman" panose="02020603050405020304" pitchFamily="18" charset="0"/>
                <a:cs typeface="Times New Roman" panose="02020603050405020304" pitchFamily="18" charset="0"/>
              </a:rPr>
              <a:t>4. </a:t>
            </a:r>
            <a:r>
              <a:rPr lang="ru-RU" sz="1400" i="1" dirty="0">
                <a:solidFill>
                  <a:srgbClr val="003142"/>
                </a:solidFill>
                <a:latin typeface="Times New Roman" panose="02020603050405020304" pitchFamily="18" charset="0"/>
                <a:cs typeface="Times New Roman" panose="02020603050405020304" pitchFamily="18" charset="0"/>
              </a:rPr>
              <a:t>Критерии оценки самостоятельной работы студентов  </a:t>
            </a:r>
            <a:endParaRPr lang="ru-RU" sz="1400" i="1" dirty="0">
              <a:solidFill>
                <a:srgbClr val="003142"/>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 y="0"/>
            <a:ext cx="792479" cy="6858000"/>
          </a:xfrm>
          <a:prstGeom prst="rect">
            <a:avLst/>
          </a:prstGeom>
          <a:solidFill>
            <a:srgbClr val="D5F4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p:cNvPicPr>
            <a:picLocks noChangeAspect="1"/>
          </p:cNvPicPr>
          <p:nvPr/>
        </p:nvPicPr>
        <p:blipFill>
          <a:blip r:embed="rId3" cstate="print">
            <a:extLst>
              <a:ext uri="{BEBA8EAE-BF5A-486C-A8C5-ECC9F3942E4B}">
                <a14:imgProps xmlns:a14="http://schemas.microsoft.com/office/drawing/2010/main">
                  <a14:imgLayer r:embed="rId4">
                    <a14:imgEffect>
                      <a14:backgroundRemoval t="1953" b="99609" l="0" r="100000"/>
                    </a14:imgEffect>
                  </a14:imgLayer>
                </a14:imgProps>
              </a:ext>
              <a:ext uri="{28A0092B-C50C-407E-A947-70E740481C1C}">
                <a14:useLocalDpi xmlns:a14="http://schemas.microsoft.com/office/drawing/2010/main" val="0"/>
              </a:ext>
            </a:extLst>
          </a:blip>
          <a:stretch>
            <a:fillRect/>
          </a:stretch>
        </p:blipFill>
        <p:spPr>
          <a:xfrm>
            <a:off x="10506194" y="4974316"/>
            <a:ext cx="1454620" cy="1454620"/>
          </a:xfrm>
          <a:prstGeom prst="rect">
            <a:avLst/>
          </a:prstGeom>
        </p:spPr>
      </p:pic>
    </p:spTree>
    <p:extLst>
      <p:ext uri="{BB962C8B-B14F-4D97-AF65-F5344CB8AC3E}">
        <p14:creationId xmlns:p14="http://schemas.microsoft.com/office/powerpoint/2010/main" val="34597358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3095434699"/>
              </p:ext>
            </p:extLst>
          </p:nvPr>
        </p:nvGraphicFramePr>
        <p:xfrm>
          <a:off x="1227551" y="1027134"/>
          <a:ext cx="10534389" cy="4872626"/>
        </p:xfrm>
        <a:graphic>
          <a:graphicData uri="http://schemas.openxmlformats.org/drawingml/2006/table">
            <a:tbl>
              <a:tblPr firstRow="1" bandRow="1">
                <a:tableStyleId>{5C22544A-7EE6-4342-B048-85BDC9FD1C3A}</a:tableStyleId>
              </a:tblPr>
              <a:tblGrid>
                <a:gridCol w="10534389">
                  <a:extLst>
                    <a:ext uri="{9D8B030D-6E8A-4147-A177-3AD203B41FA5}">
                      <a16:colId xmlns:a16="http://schemas.microsoft.com/office/drawing/2014/main" val="275139125"/>
                    </a:ext>
                  </a:extLst>
                </a:gridCol>
              </a:tblGrid>
              <a:tr h="970182">
                <a:tc>
                  <a:txBody>
                    <a:bodyPr/>
                    <a:lstStyle/>
                    <a:p>
                      <a:pPr marL="342900" marR="36195" lvl="0" indent="-342900" algn="ctr" fontAlgn="base">
                        <a:lnSpc>
                          <a:spcPct val="105000"/>
                        </a:lnSpc>
                        <a:spcAft>
                          <a:spcPts val="20"/>
                        </a:spcAft>
                        <a:buClr>
                          <a:srgbClr val="181717"/>
                        </a:buClr>
                        <a:buSzPts val="1050"/>
                        <a:buFont typeface="+mj-lt"/>
                        <a:buAutoNum type="arabicPeriod"/>
                      </a:pPr>
                      <a:r>
                        <a:rPr lang="ru-RU" sz="2800" i="1" u="none" strike="noStrike" dirty="0" smtClean="0">
                          <a:solidFill>
                            <a:schemeClr val="bg1"/>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3. Ясность, лаконичность изложения</a:t>
                      </a:r>
                      <a:r>
                        <a:rPr lang="ru-RU" sz="2800" u="none" strike="noStrike" dirty="0" smtClean="0">
                          <a:solidFill>
                            <a:schemeClr val="bg1"/>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p>
                    <a:p>
                      <a:endParaRPr lang="ru-RU" dirty="0"/>
                    </a:p>
                  </a:txBody>
                  <a:tcPr>
                    <a:solidFill>
                      <a:srgbClr val="001922"/>
                    </a:solidFill>
                  </a:tcPr>
                </a:tc>
                <a:extLst>
                  <a:ext uri="{0D108BD9-81ED-4DB2-BD59-A6C34878D82A}">
                    <a16:rowId xmlns:a16="http://schemas.microsoft.com/office/drawing/2014/main" val="60364"/>
                  </a:ext>
                </a:extLst>
              </a:tr>
              <a:tr h="970182">
                <a:tc>
                  <a:txBody>
                    <a:bodyPr/>
                    <a:lstStyle/>
                    <a:p>
                      <a:pPr marL="215900" marR="27305" indent="209550" algn="just">
                        <a:lnSpc>
                          <a:spcPct val="105000"/>
                        </a:lnSpc>
                        <a:spcAft>
                          <a:spcPts val="25"/>
                        </a:spcAft>
                      </a:pPr>
                      <a:r>
                        <a:rPr lang="ru-RU" sz="2400" i="1" dirty="0" smtClean="0">
                          <a:solidFill>
                            <a:schemeClr val="bg1"/>
                          </a:solidFill>
                          <a:effectLst/>
                          <a:latin typeface="Times New Roman" panose="02020603050405020304" pitchFamily="18" charset="0"/>
                          <a:ea typeface="Times New Roman" panose="02020603050405020304" pitchFamily="18" charset="0"/>
                        </a:rPr>
                        <a:t>— изложение ясное и лаконичное;</a:t>
                      </a:r>
                    </a:p>
                    <a:p>
                      <a:endParaRPr lang="ru-RU" dirty="0"/>
                    </a:p>
                  </a:txBody>
                  <a:tcPr>
                    <a:solidFill>
                      <a:srgbClr val="003142"/>
                    </a:solidFill>
                  </a:tcPr>
                </a:tc>
                <a:extLst>
                  <a:ext uri="{0D108BD9-81ED-4DB2-BD59-A6C34878D82A}">
                    <a16:rowId xmlns:a16="http://schemas.microsoft.com/office/drawing/2014/main" val="1582003802"/>
                  </a:ext>
                </a:extLst>
              </a:tr>
              <a:tr h="970182">
                <a:tc>
                  <a:txBody>
                    <a:bodyPr/>
                    <a:lstStyle/>
                    <a:p>
                      <a:pPr marR="27305" indent="209550" algn="just">
                        <a:lnSpc>
                          <a:spcPct val="105000"/>
                        </a:lnSpc>
                        <a:spcAft>
                          <a:spcPts val="25"/>
                        </a:spcAft>
                      </a:pPr>
                      <a:r>
                        <a:rPr lang="ru-RU" sz="2400" i="1" dirty="0" smtClean="0">
                          <a:solidFill>
                            <a:schemeClr val="bg1"/>
                          </a:solidFill>
                          <a:effectLst/>
                          <a:latin typeface="Times New Roman" panose="02020603050405020304" pitchFamily="18" charset="0"/>
                          <a:ea typeface="Times New Roman" panose="02020603050405020304" pitchFamily="18" charset="0"/>
                        </a:rPr>
                        <a:t>— изложение имеет не более 2 замечаний по указанным параметрам;</a:t>
                      </a:r>
                    </a:p>
                    <a:p>
                      <a:endParaRPr lang="ru-RU" dirty="0"/>
                    </a:p>
                  </a:txBody>
                  <a:tcPr>
                    <a:solidFill>
                      <a:srgbClr val="004D68"/>
                    </a:solidFill>
                  </a:tcPr>
                </a:tc>
                <a:extLst>
                  <a:ext uri="{0D108BD9-81ED-4DB2-BD59-A6C34878D82A}">
                    <a16:rowId xmlns:a16="http://schemas.microsoft.com/office/drawing/2014/main" val="2362550151"/>
                  </a:ext>
                </a:extLst>
              </a:tr>
              <a:tr h="970182">
                <a:tc>
                  <a:txBody>
                    <a:bodyPr/>
                    <a:lstStyle/>
                    <a:p>
                      <a:pPr marR="27305" indent="209550" algn="just">
                        <a:lnSpc>
                          <a:spcPct val="105000"/>
                        </a:lnSpc>
                        <a:spcAft>
                          <a:spcPts val="25"/>
                        </a:spcAft>
                      </a:pPr>
                      <a:r>
                        <a:rPr lang="ru-RU" sz="2400" i="1" dirty="0" smtClean="0">
                          <a:solidFill>
                            <a:schemeClr val="bg1"/>
                          </a:solidFill>
                          <a:effectLst/>
                          <a:latin typeface="Times New Roman" panose="02020603050405020304" pitchFamily="18" charset="0"/>
                          <a:ea typeface="Times New Roman" panose="02020603050405020304" pitchFamily="18" charset="0"/>
                        </a:rPr>
                        <a:t>— изложение имеет не более 3 замечаний по указанным параметрам;</a:t>
                      </a:r>
                    </a:p>
                    <a:p>
                      <a:endParaRPr lang="ru-RU" dirty="0"/>
                    </a:p>
                  </a:txBody>
                  <a:tcPr>
                    <a:solidFill>
                      <a:srgbClr val="00B6F6"/>
                    </a:solidFill>
                  </a:tcPr>
                </a:tc>
                <a:extLst>
                  <a:ext uri="{0D108BD9-81ED-4DB2-BD59-A6C34878D82A}">
                    <a16:rowId xmlns:a16="http://schemas.microsoft.com/office/drawing/2014/main" val="3017844872"/>
                  </a:ext>
                </a:extLst>
              </a:tr>
              <a:tr h="991898">
                <a:tc>
                  <a:txBody>
                    <a:bodyPr/>
                    <a:lstStyle/>
                    <a:p>
                      <a:pPr marR="27305" indent="209550" algn="just">
                        <a:lnSpc>
                          <a:spcPct val="105000"/>
                        </a:lnSpc>
                        <a:spcAft>
                          <a:spcPts val="1810"/>
                        </a:spcAft>
                      </a:pPr>
                      <a:r>
                        <a:rPr lang="ru-RU" sz="2400" i="1" dirty="0" smtClean="0">
                          <a:solidFill>
                            <a:schemeClr val="bg1"/>
                          </a:solidFill>
                          <a:effectLst/>
                          <a:latin typeface="Times New Roman" panose="02020603050405020304" pitchFamily="18" charset="0"/>
                          <a:ea typeface="Times New Roman" panose="02020603050405020304" pitchFamily="18" charset="0"/>
                        </a:rPr>
                        <a:t>— по указанным параметрам изложение имеет 4 и более замечаний.</a:t>
                      </a:r>
                    </a:p>
                    <a:p>
                      <a:endParaRPr lang="ru-RU" dirty="0"/>
                    </a:p>
                  </a:txBody>
                  <a:tcPr>
                    <a:solidFill>
                      <a:srgbClr val="6DD9FF"/>
                    </a:solidFill>
                  </a:tcPr>
                </a:tc>
                <a:extLst>
                  <a:ext uri="{0D108BD9-81ED-4DB2-BD59-A6C34878D82A}">
                    <a16:rowId xmlns:a16="http://schemas.microsoft.com/office/drawing/2014/main" val="2703630762"/>
                  </a:ext>
                </a:extLst>
              </a:tr>
            </a:tbl>
          </a:graphicData>
        </a:graphic>
      </p:graphicFrame>
      <p:sp>
        <p:nvSpPr>
          <p:cNvPr id="5" name="TextBox 4"/>
          <p:cNvSpPr txBox="1"/>
          <p:nvPr/>
        </p:nvSpPr>
        <p:spPr>
          <a:xfrm>
            <a:off x="6654019" y="162838"/>
            <a:ext cx="5107922" cy="584775"/>
          </a:xfrm>
          <a:prstGeom prst="rect">
            <a:avLst/>
          </a:prstGeom>
          <a:noFill/>
        </p:spPr>
        <p:txBody>
          <a:bodyPr wrap="square" rtlCol="0">
            <a:spAutoFit/>
          </a:bodyPr>
          <a:lstStyle/>
          <a:p>
            <a:pPr lvl="0" algn="r"/>
            <a:r>
              <a:rPr lang="ru-RU" b="1" i="1" dirty="0">
                <a:solidFill>
                  <a:srgbClr val="003142"/>
                </a:solidFill>
                <a:latin typeface="Times New Roman" panose="02020603050405020304" pitchFamily="18" charset="0"/>
                <a:cs typeface="Times New Roman" panose="02020603050405020304" pitchFamily="18" charset="0"/>
              </a:rPr>
              <a:t>О</a:t>
            </a:r>
            <a:r>
              <a:rPr lang="ru-RU" b="1" i="1" dirty="0" smtClean="0">
                <a:solidFill>
                  <a:srgbClr val="003142"/>
                </a:solidFill>
                <a:latin typeface="Times New Roman" panose="02020603050405020304" pitchFamily="18" charset="0"/>
                <a:cs typeface="Times New Roman" panose="02020603050405020304" pitchFamily="18" charset="0"/>
              </a:rPr>
              <a:t>кончание</a:t>
            </a:r>
            <a:r>
              <a:rPr lang="ru-RU" dirty="0" smtClean="0">
                <a:solidFill>
                  <a:srgbClr val="003142"/>
                </a:solidFill>
              </a:rPr>
              <a:t> </a:t>
            </a:r>
            <a:r>
              <a:rPr lang="ru-RU" sz="1400" b="1" i="1" dirty="0">
                <a:solidFill>
                  <a:srgbClr val="003142"/>
                </a:solidFill>
                <a:latin typeface="Times New Roman" panose="02020603050405020304" pitchFamily="18" charset="0"/>
                <a:cs typeface="Times New Roman" panose="02020603050405020304" pitchFamily="18" charset="0"/>
              </a:rPr>
              <a:t>таблицы № </a:t>
            </a:r>
            <a:r>
              <a:rPr lang="ru-RU" sz="1400" b="1" i="1" dirty="0">
                <a:solidFill>
                  <a:srgbClr val="003142"/>
                </a:solidFill>
                <a:latin typeface="Times New Roman" panose="02020603050405020304" pitchFamily="18" charset="0"/>
                <a:cs typeface="Times New Roman" panose="02020603050405020304" pitchFamily="18" charset="0"/>
              </a:rPr>
              <a:t>4. </a:t>
            </a:r>
            <a:r>
              <a:rPr lang="ru-RU" sz="1400" i="1" dirty="0">
                <a:solidFill>
                  <a:srgbClr val="003142"/>
                </a:solidFill>
                <a:latin typeface="Times New Roman" panose="02020603050405020304" pitchFamily="18" charset="0"/>
                <a:cs typeface="Times New Roman" panose="02020603050405020304" pitchFamily="18" charset="0"/>
              </a:rPr>
              <a:t>Критерии оценки самостоятельной работы студентов  </a:t>
            </a:r>
            <a:endParaRPr lang="ru-RU" sz="1400" i="1" dirty="0">
              <a:solidFill>
                <a:srgbClr val="003142"/>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1" y="0"/>
            <a:ext cx="792479" cy="6858000"/>
          </a:xfrm>
          <a:prstGeom prst="rect">
            <a:avLst/>
          </a:prstGeom>
          <a:solidFill>
            <a:srgbClr val="D5F4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p:cNvPicPr>
            <a:picLocks noChangeAspect="1"/>
          </p:cNvPicPr>
          <p:nvPr/>
        </p:nvPicPr>
        <p:blipFill>
          <a:blip r:embed="rId3" cstate="print">
            <a:extLst>
              <a:ext uri="{BEBA8EAE-BF5A-486C-A8C5-ECC9F3942E4B}">
                <a14:imgProps xmlns:a14="http://schemas.microsoft.com/office/drawing/2010/main">
                  <a14:imgLayer r:embed="rId4">
                    <a14:imgEffect>
                      <a14:backgroundRemoval t="1953" b="99609" l="0" r="100000"/>
                    </a14:imgEffect>
                  </a14:imgLayer>
                </a14:imgProps>
              </a:ext>
              <a:ext uri="{28A0092B-C50C-407E-A947-70E740481C1C}">
                <a14:useLocalDpi xmlns:a14="http://schemas.microsoft.com/office/drawing/2010/main" val="0"/>
              </a:ext>
            </a:extLst>
          </a:blip>
          <a:stretch>
            <a:fillRect/>
          </a:stretch>
        </p:blipFill>
        <p:spPr>
          <a:xfrm>
            <a:off x="10534329" y="5058722"/>
            <a:ext cx="1454620" cy="1454620"/>
          </a:xfrm>
          <a:prstGeom prst="rect">
            <a:avLst/>
          </a:prstGeom>
        </p:spPr>
      </p:pic>
    </p:spTree>
    <p:extLst>
      <p:ext uri="{BB962C8B-B14F-4D97-AF65-F5344CB8AC3E}">
        <p14:creationId xmlns:p14="http://schemas.microsoft.com/office/powerpoint/2010/main" val="5085480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97046" y="3261360"/>
            <a:ext cx="3091610" cy="3596640"/>
          </a:xfrm>
          <a:prstGeom prst="rect">
            <a:avLst/>
          </a:prstGeom>
        </p:spPr>
      </p:pic>
      <p:sp>
        <p:nvSpPr>
          <p:cNvPr id="4" name="TextBox 3"/>
          <p:cNvSpPr txBox="1"/>
          <p:nvPr/>
        </p:nvSpPr>
        <p:spPr>
          <a:xfrm>
            <a:off x="1202499" y="413359"/>
            <a:ext cx="7127309" cy="584775"/>
          </a:xfrm>
          <a:prstGeom prst="rect">
            <a:avLst/>
          </a:prstGeom>
          <a:noFill/>
        </p:spPr>
        <p:txBody>
          <a:bodyPr wrap="square" rtlCol="0">
            <a:spAutoFit/>
          </a:bodyPr>
          <a:lstStyle/>
          <a:p>
            <a:pPr lvl="0"/>
            <a:r>
              <a:rPr lang="ru-RU" sz="3200" b="1" i="1" dirty="0">
                <a:solidFill>
                  <a:srgbClr val="003142"/>
                </a:solidFill>
                <a:latin typeface="Times New Roman" panose="02020603050405020304" pitchFamily="18" charset="0"/>
                <a:cs typeface="Times New Roman" panose="02020603050405020304" pitchFamily="18" charset="0"/>
              </a:rPr>
              <a:t>Источники</a:t>
            </a:r>
          </a:p>
        </p:txBody>
      </p:sp>
      <p:sp>
        <p:nvSpPr>
          <p:cNvPr id="5" name="TextBox 4"/>
          <p:cNvSpPr txBox="1"/>
          <p:nvPr/>
        </p:nvSpPr>
        <p:spPr>
          <a:xfrm>
            <a:off x="263236" y="998134"/>
            <a:ext cx="9518073" cy="5727879"/>
          </a:xfrm>
          <a:prstGeom prst="rect">
            <a:avLst/>
          </a:prstGeom>
          <a:noFill/>
        </p:spPr>
        <p:txBody>
          <a:bodyPr wrap="square" rtlCol="0">
            <a:spAutoFit/>
          </a:bodyPr>
          <a:lstStyle/>
          <a:p>
            <a:pPr marL="457200" marR="18415" lvl="0" indent="-457200" algn="just" fontAlgn="base">
              <a:lnSpc>
                <a:spcPct val="105000"/>
              </a:lnSpc>
              <a:buClr>
                <a:srgbClr val="181717"/>
              </a:buClr>
              <a:buSzPts val="900"/>
              <a:buFont typeface="Wingdings" panose="05000000000000000000" pitchFamily="2" charset="2"/>
              <a:buChar char="Ø"/>
            </a:pPr>
            <a:r>
              <a:rPr lang="ru-RU" sz="2000" b="1" i="1" dirty="0" smtClean="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Борикова </a:t>
            </a:r>
            <a:r>
              <a:rPr lang="ru-RU" sz="2000" b="1"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Л. В. Пишем реферат, доклад, выпускную квалификационную работу: учеб. пособие </a:t>
            </a:r>
            <a:r>
              <a:rPr lang="ru-RU" sz="2000"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/Л. В. Борикова, Н. А. Виноградова. М.: академия Иц, 2000. 96 с. </a:t>
            </a:r>
          </a:p>
          <a:p>
            <a:pPr marL="342900" marR="18415" lvl="0" indent="-342900" algn="just" fontAlgn="base">
              <a:lnSpc>
                <a:spcPct val="105000"/>
              </a:lnSpc>
              <a:buClr>
                <a:srgbClr val="181717"/>
              </a:buClr>
              <a:buSzPts val="900"/>
              <a:buFont typeface="Wingdings" panose="05000000000000000000" pitchFamily="2" charset="2"/>
              <a:buChar char="Ø"/>
            </a:pPr>
            <a:r>
              <a:rPr lang="ru-RU" sz="2000" b="1"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Куклина, Е. Н. Основы учебно-исследовательской деятельности : учебное пособие для среднего профессионального образования </a:t>
            </a:r>
            <a:r>
              <a:rPr lang="ru-RU" sz="2000"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Е. Н. Куклина, М. А. Мазниченко, И. А. Мушкина. — 2-е изд., испр. и доп. — Москва : Издательство Юрайт, 2018. — 235 с. — (Профессиональное образование). — ISBN 978-5-534-08818-2. — Текст : электронный // ЭБС Юрайт [сайт]. — URL: https://urait.ru/bcode/426581 (дата обращения: 05.12.2019). </a:t>
            </a:r>
          </a:p>
          <a:p>
            <a:pPr marL="342900" marR="18415" lvl="0" indent="-342900" algn="just" fontAlgn="base">
              <a:lnSpc>
                <a:spcPct val="105000"/>
              </a:lnSpc>
              <a:buClr>
                <a:srgbClr val="181717"/>
              </a:buClr>
              <a:buSzPts val="900"/>
              <a:buFont typeface="Wingdings" panose="05000000000000000000" pitchFamily="2" charset="2"/>
              <a:buChar char="Ø"/>
            </a:pPr>
            <a:r>
              <a:rPr lang="ru-RU" sz="2000" b="1" i="1" dirty="0">
                <a:solidFill>
                  <a:srgbClr val="003142"/>
                </a:solidFill>
                <a:uFill>
                  <a:solidFill>
                    <a:srgbClr val="000000"/>
                  </a:solidFill>
                </a:uFill>
                <a:latin typeface="Times New Roman" panose="02020603050405020304" pitchFamily="18" charset="0"/>
                <a:cs typeface="Times New Roman" panose="02020603050405020304" pitchFamily="18" charset="0"/>
              </a:rPr>
              <a:t>       </a:t>
            </a:r>
            <a:r>
              <a:rPr lang="ru-RU" sz="2000" b="1" i="1" dirty="0">
                <a:solidFill>
                  <a:srgbClr val="003142"/>
                </a:solidFill>
                <a:latin typeface="Times New Roman" panose="02020603050405020304" pitchFamily="18" charset="0"/>
                <a:cs typeface="Times New Roman" panose="02020603050405020304" pitchFamily="18" charset="0"/>
              </a:rPr>
              <a:t> Культура устной и письменной речи делового человека: Справочник. </a:t>
            </a:r>
            <a:r>
              <a:rPr lang="ru-RU" sz="2000" i="1" dirty="0">
                <a:solidFill>
                  <a:srgbClr val="003142"/>
                </a:solidFill>
                <a:latin typeface="Times New Roman" panose="02020603050405020304" pitchFamily="18" charset="0"/>
                <a:cs typeface="Times New Roman" panose="02020603050405020304" pitchFamily="18" charset="0"/>
              </a:rPr>
              <a:t>– М., Флинта, Наука, 1997.</a:t>
            </a:r>
          </a:p>
          <a:p>
            <a:pPr marL="342900" marR="18415" lvl="0" indent="-342900" algn="just" fontAlgn="base">
              <a:lnSpc>
                <a:spcPct val="105000"/>
              </a:lnSpc>
              <a:buClr>
                <a:srgbClr val="181717"/>
              </a:buClr>
              <a:buSzPts val="900"/>
              <a:buFont typeface="Wingdings" panose="05000000000000000000" pitchFamily="2" charset="2"/>
              <a:buChar char="Ø"/>
            </a:pPr>
            <a:r>
              <a:rPr lang="ru-RU" sz="2000" b="1"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Онушкин В. Г., Огарев Е. И. Образование взрослых: междисциплинарный словарь терминологии. </a:t>
            </a:r>
            <a:r>
              <a:rPr lang="ru-RU" sz="2000"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Спб.; Воронеж, 1995. 232 с</a:t>
            </a:r>
            <a:r>
              <a:rPr lang="ru-RU" sz="2000" i="1" dirty="0" smtClean="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a:t>
            </a:r>
          </a:p>
          <a:p>
            <a:pPr marL="342900" marR="18415" lvl="0" indent="-342900" algn="just" fontAlgn="base">
              <a:lnSpc>
                <a:spcPct val="105000"/>
              </a:lnSpc>
              <a:buClr>
                <a:srgbClr val="181717"/>
              </a:buClr>
              <a:buSzPts val="900"/>
              <a:buFont typeface="Wingdings" panose="05000000000000000000" pitchFamily="2" charset="2"/>
              <a:buChar char="Ø"/>
            </a:pPr>
            <a:r>
              <a:rPr lang="ru-RU" sz="2000" b="1" i="1" dirty="0" smtClean="0">
                <a:solidFill>
                  <a:srgbClr val="000050"/>
                </a:solidFill>
                <a:latin typeface="Times New Roman" panose="02020603050405020304" pitchFamily="18" charset="0"/>
                <a:ea typeface="Calibri" panose="020F0502020204030204" pitchFamily="34" charset="0"/>
                <a:cs typeface="Times New Roman" panose="02020603050405020304" pitchFamily="18" charset="0"/>
              </a:rPr>
              <a:t>       </a:t>
            </a:r>
            <a:r>
              <a:rPr lang="ru-RU" sz="2000" b="1" i="1" dirty="0" smtClean="0">
                <a:solidFill>
                  <a:srgbClr val="003142"/>
                </a:solidFill>
                <a:latin typeface="Times New Roman" panose="02020603050405020304" pitchFamily="18" charset="0"/>
                <a:ea typeface="Calibri" panose="020F0502020204030204" pitchFamily="34" charset="0"/>
                <a:cs typeface="Times New Roman" panose="02020603050405020304" pitchFamily="18" charset="0"/>
              </a:rPr>
              <a:t>Черная</a:t>
            </a:r>
            <a:r>
              <a:rPr lang="ru-RU" sz="2000" b="1" i="1" dirty="0">
                <a:solidFill>
                  <a:srgbClr val="003142"/>
                </a:solidFill>
                <a:latin typeface="Times New Roman" panose="02020603050405020304" pitchFamily="18" charset="0"/>
                <a:ea typeface="Calibri" panose="020F0502020204030204" pitchFamily="34" charset="0"/>
                <a:cs typeface="Times New Roman" panose="02020603050405020304" pitchFamily="18" charset="0"/>
              </a:rPr>
              <a:t>, А.В. Организация самостоятельной работы студентов по психолого-педагогическим дисциплинам: электронный учебник </a:t>
            </a:r>
            <a:r>
              <a:rPr lang="ru-RU" sz="2000" i="1" dirty="0">
                <a:solidFill>
                  <a:srgbClr val="003142"/>
                </a:solidFill>
                <a:latin typeface="Times New Roman" panose="02020603050405020304" pitchFamily="18" charset="0"/>
                <a:ea typeface="Calibri" panose="020F0502020204030204" pitchFamily="34" charset="0"/>
                <a:cs typeface="Times New Roman" panose="02020603050405020304" pitchFamily="18" charset="0"/>
              </a:rPr>
              <a:t>[Электронный ресурс] / А.В.Черная, Е.А. Чекунова, Е.И. Погорелова.– Ростов-на-Дону: Южный федеральный университет, 2010. – 200 с.</a:t>
            </a:r>
            <a:endParaRPr lang="ru-RU" sz="2000"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54596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0"/>
            <a:ext cx="777239" cy="6858000"/>
          </a:xfrm>
          <a:prstGeom prst="rect">
            <a:avLst/>
          </a:prstGeom>
          <a:solidFill>
            <a:srgbClr val="D5F4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89973" y="300625"/>
            <a:ext cx="10534389" cy="1320361"/>
          </a:xfrm>
          <a:prstGeom prst="rect">
            <a:avLst/>
          </a:prstGeom>
          <a:noFill/>
        </p:spPr>
        <p:txBody>
          <a:bodyPr wrap="square" rtlCol="0">
            <a:spAutoFit/>
          </a:bodyPr>
          <a:lstStyle/>
          <a:p>
            <a:pPr marR="27305" indent="209550">
              <a:lnSpc>
                <a:spcPct val="105000"/>
              </a:lnSpc>
              <a:spcAft>
                <a:spcPts val="25"/>
              </a:spcAft>
            </a:pPr>
            <a:r>
              <a:rPr lang="ru-RU" sz="2800" b="1" i="1" dirty="0" smtClean="0">
                <a:solidFill>
                  <a:srgbClr val="001922"/>
                </a:solidFill>
                <a:latin typeface="Times New Roman" panose="02020603050405020304" pitchFamily="18" charset="0"/>
                <a:ea typeface="Times New Roman" panose="02020603050405020304" pitchFamily="18" charset="0"/>
              </a:rPr>
              <a:t>      Цель </a:t>
            </a:r>
            <a:r>
              <a:rPr lang="ru-RU" sz="2800" b="1" i="1" dirty="0">
                <a:solidFill>
                  <a:srgbClr val="001922"/>
                </a:solidFill>
                <a:latin typeface="Times New Roman" panose="02020603050405020304" pitchFamily="18" charset="0"/>
                <a:ea typeface="Times New Roman" panose="02020603050405020304" pitchFamily="18" charset="0"/>
              </a:rPr>
              <a:t>самостоятельной работы: </a:t>
            </a:r>
            <a:r>
              <a:rPr lang="ru-RU" sz="2400" i="1" dirty="0">
                <a:solidFill>
                  <a:srgbClr val="001922"/>
                </a:solidFill>
                <a:latin typeface="Times New Roman" panose="02020603050405020304" pitchFamily="18" charset="0"/>
                <a:ea typeface="Times New Roman" panose="02020603050405020304" pitchFamily="18" charset="0"/>
              </a:rPr>
              <a:t>выработка умений и навыков грамотного изложения теории и практических вопросов в письменной форме в виде конспекта.</a:t>
            </a:r>
          </a:p>
        </p:txBody>
      </p:sp>
      <p:sp>
        <p:nvSpPr>
          <p:cNvPr id="4" name="TextBox 3"/>
          <p:cNvSpPr txBox="1"/>
          <p:nvPr/>
        </p:nvSpPr>
        <p:spPr>
          <a:xfrm>
            <a:off x="1177448" y="2346960"/>
            <a:ext cx="6747352" cy="3970318"/>
          </a:xfrm>
          <a:prstGeom prst="rect">
            <a:avLst/>
          </a:prstGeom>
          <a:noFill/>
        </p:spPr>
        <p:txBody>
          <a:bodyPr wrap="square" rtlCol="0">
            <a:spAutoFit/>
          </a:bodyPr>
          <a:lstStyle/>
          <a:p>
            <a:pPr marR="27305" indent="209550">
              <a:lnSpc>
                <a:spcPct val="105000"/>
              </a:lnSpc>
              <a:spcAft>
                <a:spcPts val="25"/>
              </a:spcAft>
            </a:pPr>
            <a:r>
              <a:rPr lang="ru-RU" sz="2400" b="1" i="1" dirty="0" smtClean="0">
                <a:solidFill>
                  <a:srgbClr val="181717"/>
                </a:solidFill>
                <a:latin typeface="Times New Roman" panose="02020603050405020304" pitchFamily="18" charset="0"/>
                <a:ea typeface="Times New Roman" panose="02020603050405020304" pitchFamily="18" charset="0"/>
              </a:rPr>
              <a:t>      </a:t>
            </a:r>
            <a:r>
              <a:rPr lang="ru-RU" sz="2400" b="1" i="1" dirty="0" smtClean="0">
                <a:solidFill>
                  <a:srgbClr val="001922"/>
                </a:solidFill>
                <a:latin typeface="Times New Roman" panose="02020603050405020304" pitchFamily="18" charset="0"/>
                <a:ea typeface="Times New Roman" panose="02020603050405020304" pitchFamily="18" charset="0"/>
              </a:rPr>
              <a:t>Конспект </a:t>
            </a:r>
            <a:r>
              <a:rPr lang="ru-RU" sz="2400" b="1" i="1" dirty="0">
                <a:solidFill>
                  <a:srgbClr val="001922"/>
                </a:solidFill>
                <a:latin typeface="Times New Roman" panose="02020603050405020304" pitchFamily="18" charset="0"/>
                <a:ea typeface="Times New Roman" panose="02020603050405020304" pitchFamily="18" charset="0"/>
              </a:rPr>
              <a:t>(от лат. conspectus — обзор, изложение) </a:t>
            </a:r>
            <a:r>
              <a:rPr lang="ru-RU" sz="2400" i="1" dirty="0">
                <a:solidFill>
                  <a:srgbClr val="001922"/>
                </a:solidFill>
                <a:latin typeface="Times New Roman" panose="02020603050405020304" pitchFamily="18" charset="0"/>
                <a:ea typeface="Times New Roman" panose="02020603050405020304" pitchFamily="18" charset="0"/>
              </a:rPr>
              <a:t>— </a:t>
            </a:r>
            <a:endParaRPr lang="ru-RU" sz="2400" i="1" dirty="0" smtClean="0">
              <a:solidFill>
                <a:srgbClr val="001922"/>
              </a:solidFill>
              <a:latin typeface="Times New Roman" panose="02020603050405020304" pitchFamily="18" charset="0"/>
              <a:ea typeface="Times New Roman" panose="02020603050405020304" pitchFamily="18" charset="0"/>
            </a:endParaRPr>
          </a:p>
          <a:p>
            <a:pPr marR="27305" indent="209550">
              <a:lnSpc>
                <a:spcPct val="105000"/>
              </a:lnSpc>
              <a:spcAft>
                <a:spcPts val="25"/>
              </a:spcAft>
            </a:pPr>
            <a:endParaRPr lang="ru-RU" sz="2400" i="1" dirty="0" smtClean="0">
              <a:solidFill>
                <a:srgbClr val="001922"/>
              </a:solidFill>
              <a:latin typeface="Times New Roman" panose="02020603050405020304" pitchFamily="18" charset="0"/>
              <a:ea typeface="Times New Roman" panose="02020603050405020304" pitchFamily="18" charset="0"/>
            </a:endParaRPr>
          </a:p>
          <a:p>
            <a:pPr marL="457200" marR="27305" indent="-457200">
              <a:lnSpc>
                <a:spcPct val="105000"/>
              </a:lnSpc>
              <a:spcAft>
                <a:spcPts val="25"/>
              </a:spcAft>
              <a:buAutoNum type="arabicParenR"/>
            </a:pPr>
            <a:r>
              <a:rPr lang="ru-RU" sz="2400" i="1" dirty="0" smtClean="0">
                <a:solidFill>
                  <a:srgbClr val="001922"/>
                </a:solidFill>
                <a:latin typeface="Times New Roman" panose="02020603050405020304" pitchFamily="18" charset="0"/>
                <a:ea typeface="Times New Roman" panose="02020603050405020304" pitchFamily="18" charset="0"/>
              </a:rPr>
              <a:t>письменный </a:t>
            </a:r>
            <a:r>
              <a:rPr lang="ru-RU" sz="2400" i="1" dirty="0">
                <a:solidFill>
                  <a:srgbClr val="001922"/>
                </a:solidFill>
                <a:latin typeface="Times New Roman" panose="02020603050405020304" pitchFamily="18" charset="0"/>
                <a:ea typeface="Times New Roman" panose="02020603050405020304" pitchFamily="18" charset="0"/>
              </a:rPr>
              <a:t>текст, систематически, кратко, логично и связно передающий содержание основного источника информации (статьи, книги, лекции и др.); </a:t>
            </a:r>
            <a:endParaRPr lang="ru-RU" sz="2400" i="1" dirty="0" smtClean="0">
              <a:solidFill>
                <a:srgbClr val="001922"/>
              </a:solidFill>
              <a:latin typeface="Times New Roman" panose="02020603050405020304" pitchFamily="18" charset="0"/>
              <a:ea typeface="Times New Roman" panose="02020603050405020304" pitchFamily="18" charset="0"/>
            </a:endParaRPr>
          </a:p>
          <a:p>
            <a:pPr marL="457200" marR="27305" indent="-457200">
              <a:lnSpc>
                <a:spcPct val="105000"/>
              </a:lnSpc>
              <a:spcAft>
                <a:spcPts val="25"/>
              </a:spcAft>
              <a:buAutoNum type="arabicParenR"/>
            </a:pPr>
            <a:r>
              <a:rPr lang="ru-RU" sz="2400" i="1" dirty="0" smtClean="0">
                <a:solidFill>
                  <a:srgbClr val="001922"/>
                </a:solidFill>
                <a:latin typeface="Times New Roman" panose="02020603050405020304" pitchFamily="18" charset="0"/>
                <a:ea typeface="Times New Roman" panose="02020603050405020304" pitchFamily="18" charset="0"/>
              </a:rPr>
              <a:t>синтезирующая </a:t>
            </a:r>
            <a:r>
              <a:rPr lang="ru-RU" sz="2400" i="1" dirty="0">
                <a:solidFill>
                  <a:srgbClr val="001922"/>
                </a:solidFill>
                <a:latin typeface="Times New Roman" panose="02020603050405020304" pitchFamily="18" charset="0"/>
                <a:ea typeface="Times New Roman" panose="02020603050405020304" pitchFamily="18" charset="0"/>
              </a:rPr>
              <a:t>форма записи, которая может включать в себя план источника информации, выписки из него и его тезисы. </a:t>
            </a: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3088" y="2933604"/>
            <a:ext cx="3699577" cy="3132309"/>
          </a:xfrm>
          <a:prstGeom prst="rect">
            <a:avLst/>
          </a:prstGeom>
        </p:spPr>
      </p:pic>
    </p:spTree>
    <p:extLst>
      <p:ext uri="{BB962C8B-B14F-4D97-AF65-F5344CB8AC3E}">
        <p14:creationId xmlns:p14="http://schemas.microsoft.com/office/powerpoint/2010/main" val="2319174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0"/>
            <a:ext cx="792479" cy="6858000"/>
          </a:xfrm>
          <a:prstGeom prst="rect">
            <a:avLst/>
          </a:prstGeom>
          <a:solidFill>
            <a:srgbClr val="D5F4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4509369" y="676405"/>
            <a:ext cx="6200384" cy="609398"/>
          </a:xfrm>
          <a:prstGeom prst="rect">
            <a:avLst/>
          </a:prstGeom>
          <a:noFill/>
        </p:spPr>
        <p:txBody>
          <a:bodyPr wrap="square" rtlCol="0">
            <a:spAutoFit/>
          </a:bodyPr>
          <a:lstStyle/>
          <a:p>
            <a:pPr marL="213360" marR="36195" indent="-6350">
              <a:lnSpc>
                <a:spcPct val="105000"/>
              </a:lnSpc>
              <a:spcAft>
                <a:spcPts val="20"/>
              </a:spcAft>
            </a:pPr>
            <a:r>
              <a:rPr lang="ru-RU" sz="3200" b="1" i="1" dirty="0">
                <a:solidFill>
                  <a:srgbClr val="001922"/>
                </a:solidFill>
                <a:latin typeface="Times New Roman" panose="02020603050405020304" pitchFamily="18" charset="0"/>
                <a:ea typeface="Times New Roman" panose="02020603050405020304" pitchFamily="18" charset="0"/>
              </a:rPr>
              <a:t>Виды конспектов</a:t>
            </a:r>
            <a:r>
              <a:rPr lang="ru-RU" sz="3200" b="1" dirty="0">
                <a:solidFill>
                  <a:srgbClr val="001922"/>
                </a:solidFill>
                <a:latin typeface="Times New Roman" panose="02020603050405020304" pitchFamily="18" charset="0"/>
                <a:ea typeface="Times New Roman" panose="02020603050405020304" pitchFamily="18" charset="0"/>
              </a:rPr>
              <a:t>: </a:t>
            </a:r>
          </a:p>
        </p:txBody>
      </p:sp>
      <p:graphicFrame>
        <p:nvGraphicFramePr>
          <p:cNvPr id="4" name="Таблица 3"/>
          <p:cNvGraphicFramePr>
            <a:graphicFrameLocks noGrp="1"/>
          </p:cNvGraphicFramePr>
          <p:nvPr>
            <p:extLst>
              <p:ext uri="{D42A27DB-BD31-4B8C-83A1-F6EECF244321}">
                <p14:modId xmlns:p14="http://schemas.microsoft.com/office/powerpoint/2010/main" val="2943472777"/>
              </p:ext>
            </p:extLst>
          </p:nvPr>
        </p:nvGraphicFramePr>
        <p:xfrm>
          <a:off x="1005841" y="1486309"/>
          <a:ext cx="11006620" cy="5121098"/>
        </p:xfrm>
        <a:graphic>
          <a:graphicData uri="http://schemas.openxmlformats.org/drawingml/2006/table">
            <a:tbl>
              <a:tblPr firstRow="1" bandRow="1">
                <a:tableStyleId>{5C22544A-7EE6-4342-B048-85BDC9FD1C3A}</a:tableStyleId>
              </a:tblPr>
              <a:tblGrid>
                <a:gridCol w="11006620">
                  <a:extLst>
                    <a:ext uri="{9D8B030D-6E8A-4147-A177-3AD203B41FA5}">
                      <a16:colId xmlns:a16="http://schemas.microsoft.com/office/drawing/2014/main" val="110500486"/>
                    </a:ext>
                  </a:extLst>
                </a:gridCol>
              </a:tblGrid>
              <a:tr h="162505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b="1" i="1" kern="1200" dirty="0" smtClean="0">
                          <a:solidFill>
                            <a:schemeClr val="lt1"/>
                          </a:solidFill>
                          <a:effectLst/>
                          <a:latin typeface="Times New Roman" panose="02020603050405020304" pitchFamily="18" charset="0"/>
                          <a:ea typeface="+mn-ea"/>
                          <a:cs typeface="Times New Roman" panose="02020603050405020304" pitchFamily="18" charset="0"/>
                        </a:rPr>
                        <a:t>       </a:t>
                      </a:r>
                      <a:r>
                        <a:rPr lang="ru-RU" sz="2800" b="1" i="1" kern="1200" dirty="0" smtClean="0">
                          <a:solidFill>
                            <a:schemeClr val="lt1"/>
                          </a:solidFill>
                          <a:effectLst/>
                          <a:latin typeface="Times New Roman" panose="02020603050405020304" pitchFamily="18" charset="0"/>
                          <a:ea typeface="+mn-ea"/>
                          <a:cs typeface="Times New Roman" panose="02020603050405020304" pitchFamily="18" charset="0"/>
                        </a:rPr>
                        <a:t>— плановый конспект (план-конспект) </a:t>
                      </a:r>
                      <a:r>
                        <a:rPr lang="ru-RU" sz="2400" b="0" i="1" kern="1200" dirty="0" smtClean="0">
                          <a:solidFill>
                            <a:schemeClr val="lt1"/>
                          </a:solidFill>
                          <a:effectLst/>
                          <a:latin typeface="Times New Roman" panose="02020603050405020304" pitchFamily="18" charset="0"/>
                          <a:ea typeface="+mn-ea"/>
                          <a:cs typeface="Times New Roman" panose="02020603050405020304" pitchFamily="18" charset="0"/>
                        </a:rPr>
                        <a:t>— конспект на основе сформированного плана, состоящего из определенного количества пунктов (с заголовками) и подпунктов, соответствующих определенным частям источника информации;</a:t>
                      </a:r>
                    </a:p>
                  </a:txBody>
                  <a:tcPr>
                    <a:solidFill>
                      <a:srgbClr val="001922"/>
                    </a:solidFill>
                  </a:tcPr>
                </a:tc>
                <a:extLst>
                  <a:ext uri="{0D108BD9-81ED-4DB2-BD59-A6C34878D82A}">
                    <a16:rowId xmlns:a16="http://schemas.microsoft.com/office/drawing/2014/main" val="1675072483"/>
                  </a:ext>
                </a:extLst>
              </a:tr>
              <a:tr h="1257120">
                <a:tc>
                  <a:txBody>
                    <a:bodyPr/>
                    <a:lstStyle/>
                    <a:p>
                      <a:pPr algn="l"/>
                      <a:r>
                        <a:rPr lang="ru-RU" sz="2800" b="1" i="1" kern="1200" dirty="0" smtClean="0">
                          <a:solidFill>
                            <a:schemeClr val="bg1"/>
                          </a:solidFill>
                          <a:effectLst/>
                          <a:latin typeface="Times New Roman" panose="02020603050405020304" pitchFamily="18" charset="0"/>
                          <a:ea typeface="+mn-ea"/>
                          <a:cs typeface="Times New Roman" panose="02020603050405020304" pitchFamily="18" charset="0"/>
                        </a:rPr>
                        <a:t>       — текстуальный конспект </a:t>
                      </a:r>
                      <a:r>
                        <a:rPr lang="ru-RU" sz="1800" b="1" i="1" kern="1200" dirty="0" smtClean="0">
                          <a:solidFill>
                            <a:schemeClr val="bg1"/>
                          </a:solidFill>
                          <a:effectLst/>
                          <a:latin typeface="Times New Roman" panose="02020603050405020304" pitchFamily="18" charset="0"/>
                          <a:ea typeface="+mn-ea"/>
                          <a:cs typeface="Times New Roman" panose="02020603050405020304" pitchFamily="18" charset="0"/>
                        </a:rPr>
                        <a:t>— </a:t>
                      </a:r>
                      <a:r>
                        <a:rPr lang="ru-RU" sz="2400" b="0" i="1" kern="1200" dirty="0" smtClean="0">
                          <a:solidFill>
                            <a:schemeClr val="bg1"/>
                          </a:solidFill>
                          <a:effectLst/>
                          <a:latin typeface="Times New Roman" panose="02020603050405020304" pitchFamily="18" charset="0"/>
                          <a:ea typeface="+mn-ea"/>
                          <a:cs typeface="Times New Roman" panose="02020603050405020304" pitchFamily="18" charset="0"/>
                        </a:rPr>
                        <a:t>подробная форма изложения, основанная на выписках из текста-источника и его цитировании </a:t>
                      </a:r>
                    </a:p>
                    <a:p>
                      <a:pPr algn="l"/>
                      <a:r>
                        <a:rPr lang="ru-RU" sz="2400" b="0" i="1" kern="1200" dirty="0" smtClean="0">
                          <a:solidFill>
                            <a:schemeClr val="bg1"/>
                          </a:solidFill>
                          <a:effectLst/>
                          <a:latin typeface="Times New Roman" panose="02020603050405020304" pitchFamily="18" charset="0"/>
                          <a:ea typeface="+mn-ea"/>
                          <a:cs typeface="Times New Roman" panose="02020603050405020304" pitchFamily="18" charset="0"/>
                        </a:rPr>
                        <a:t>(с логическими связями); </a:t>
                      </a:r>
                      <a:endParaRPr lang="ru-RU" sz="2400" b="0" i="1" kern="1200" dirty="0">
                        <a:solidFill>
                          <a:schemeClr val="bg1"/>
                        </a:solidFill>
                        <a:effectLst/>
                        <a:latin typeface="Times New Roman" panose="02020603050405020304" pitchFamily="18" charset="0"/>
                        <a:ea typeface="+mn-ea"/>
                        <a:cs typeface="Times New Roman" panose="02020603050405020304" pitchFamily="18" charset="0"/>
                      </a:endParaRPr>
                    </a:p>
                  </a:txBody>
                  <a:tcPr>
                    <a:solidFill>
                      <a:srgbClr val="004D68"/>
                    </a:solidFill>
                  </a:tcPr>
                </a:tc>
                <a:extLst>
                  <a:ext uri="{0D108BD9-81ED-4DB2-BD59-A6C34878D82A}">
                    <a16:rowId xmlns:a16="http://schemas.microsoft.com/office/drawing/2014/main" val="4200143781"/>
                  </a:ext>
                </a:extLst>
              </a:tr>
              <a:tr h="910466">
                <a:tc>
                  <a:txBody>
                    <a:bodyPr/>
                    <a:lstStyle/>
                    <a:p>
                      <a:pPr marR="27305" indent="209550" algn="l">
                        <a:lnSpc>
                          <a:spcPct val="105000"/>
                        </a:lnSpc>
                        <a:spcAft>
                          <a:spcPts val="25"/>
                        </a:spcAft>
                      </a:pPr>
                      <a:r>
                        <a:rPr lang="ru-RU" sz="2800" b="1" i="1" dirty="0" smtClean="0">
                          <a:solidFill>
                            <a:schemeClr val="bg1"/>
                          </a:solidFill>
                          <a:effectLst/>
                          <a:latin typeface="Times New Roman" panose="02020603050405020304" pitchFamily="18" charset="0"/>
                          <a:ea typeface="Times New Roman" panose="02020603050405020304" pitchFamily="18" charset="0"/>
                        </a:rPr>
                        <a:t>     — произвольный конспект </a:t>
                      </a:r>
                      <a:r>
                        <a:rPr lang="ru-RU" sz="2400" i="1" dirty="0" smtClean="0">
                          <a:solidFill>
                            <a:schemeClr val="bg1"/>
                          </a:solidFill>
                          <a:effectLst/>
                          <a:latin typeface="Times New Roman" panose="02020603050405020304" pitchFamily="18" charset="0"/>
                          <a:ea typeface="Times New Roman" panose="02020603050405020304" pitchFamily="18" charset="0"/>
                        </a:rPr>
                        <a:t>— конспект, включающий несколько способов работы над материалом (выписки, цитирование, план и др.);</a:t>
                      </a:r>
                    </a:p>
                  </a:txBody>
                  <a:tcPr>
                    <a:solidFill>
                      <a:srgbClr val="006F96"/>
                    </a:solidFill>
                  </a:tcPr>
                </a:tc>
                <a:extLst>
                  <a:ext uri="{0D108BD9-81ED-4DB2-BD59-A6C34878D82A}">
                    <a16:rowId xmlns:a16="http://schemas.microsoft.com/office/drawing/2014/main" val="3791402165"/>
                  </a:ext>
                </a:extLst>
              </a:tr>
              <a:tr h="1315377">
                <a:tc>
                  <a:txBody>
                    <a:bodyPr/>
                    <a:lstStyle/>
                    <a:p>
                      <a:pPr marR="27305" indent="209550" algn="l">
                        <a:lnSpc>
                          <a:spcPct val="105000"/>
                        </a:lnSpc>
                        <a:spcAft>
                          <a:spcPts val="25"/>
                        </a:spcAft>
                      </a:pPr>
                      <a:r>
                        <a:rPr lang="ru-RU" sz="2400" b="1" i="1" dirty="0" smtClean="0">
                          <a:solidFill>
                            <a:schemeClr val="bg1"/>
                          </a:solidFill>
                          <a:effectLst/>
                          <a:latin typeface="Times New Roman" panose="02020603050405020304" pitchFamily="18" charset="0"/>
                          <a:ea typeface="Times New Roman" panose="02020603050405020304" pitchFamily="18" charset="0"/>
                        </a:rPr>
                        <a:t>       </a:t>
                      </a:r>
                      <a:r>
                        <a:rPr lang="ru-RU" sz="2800" b="1" i="1" dirty="0" smtClean="0">
                          <a:solidFill>
                            <a:schemeClr val="bg1"/>
                          </a:solidFill>
                          <a:effectLst/>
                          <a:latin typeface="Times New Roman" panose="02020603050405020304" pitchFamily="18" charset="0"/>
                          <a:ea typeface="Times New Roman" panose="02020603050405020304" pitchFamily="18" charset="0"/>
                        </a:rPr>
                        <a:t>— схематический конспект (контекст-схема) </a:t>
                      </a:r>
                      <a:r>
                        <a:rPr lang="ru-RU" sz="2400" i="1" dirty="0" smtClean="0">
                          <a:solidFill>
                            <a:schemeClr val="bg1"/>
                          </a:solidFill>
                          <a:effectLst/>
                          <a:latin typeface="Times New Roman" panose="02020603050405020304" pitchFamily="18" charset="0"/>
                          <a:ea typeface="Times New Roman" panose="02020603050405020304" pitchFamily="18" charset="0"/>
                        </a:rPr>
                        <a:t>— конспект на основе плана, составленного из пунктов в виде вопросов, на которые нужно дать ответ;</a:t>
                      </a:r>
                      <a:endParaRPr lang="ru-RU" sz="2400" i="1" dirty="0">
                        <a:solidFill>
                          <a:schemeClr val="bg1"/>
                        </a:solidFill>
                        <a:effectLst/>
                        <a:latin typeface="Times New Roman" panose="02020603050405020304" pitchFamily="18" charset="0"/>
                        <a:ea typeface="Times New Roman" panose="02020603050405020304" pitchFamily="18" charset="0"/>
                      </a:endParaRPr>
                    </a:p>
                  </a:txBody>
                  <a:tcPr>
                    <a:solidFill>
                      <a:srgbClr val="00B6F6"/>
                    </a:solidFill>
                  </a:tcPr>
                </a:tc>
                <a:extLst>
                  <a:ext uri="{0D108BD9-81ED-4DB2-BD59-A6C34878D82A}">
                    <a16:rowId xmlns:a16="http://schemas.microsoft.com/office/drawing/2014/main" val="2276777879"/>
                  </a:ext>
                </a:extLst>
              </a:tr>
            </a:tbl>
          </a:graphicData>
        </a:graphic>
      </p:graphicFrame>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89063" y="168121"/>
            <a:ext cx="1320098" cy="1117682"/>
          </a:xfrm>
          <a:prstGeom prst="rect">
            <a:avLst/>
          </a:prstGeom>
        </p:spPr>
      </p:pic>
      <p:sp>
        <p:nvSpPr>
          <p:cNvPr id="6" name="TextBox 5"/>
          <p:cNvSpPr txBox="1"/>
          <p:nvPr/>
        </p:nvSpPr>
        <p:spPr>
          <a:xfrm>
            <a:off x="9031265" y="168121"/>
            <a:ext cx="2981195" cy="307777"/>
          </a:xfrm>
          <a:prstGeom prst="rect">
            <a:avLst/>
          </a:prstGeom>
          <a:noFill/>
        </p:spPr>
        <p:txBody>
          <a:bodyPr wrap="square" rtlCol="0">
            <a:spAutoFit/>
          </a:bodyPr>
          <a:lstStyle/>
          <a:p>
            <a:pPr algn="r"/>
            <a:r>
              <a:rPr lang="ru-RU" sz="1400" b="1" i="1" dirty="0" smtClean="0">
                <a:latin typeface="Times New Roman" panose="02020603050405020304" pitchFamily="18" charset="0"/>
                <a:cs typeface="Times New Roman" panose="02020603050405020304" pitchFamily="18" charset="0"/>
              </a:rPr>
              <a:t>Таблица № </a:t>
            </a:r>
            <a:r>
              <a:rPr lang="ru-RU" sz="1400" b="1" i="1" dirty="0" smtClean="0">
                <a:latin typeface="Times New Roman" panose="02020603050405020304" pitchFamily="18" charset="0"/>
                <a:cs typeface="Times New Roman" panose="02020603050405020304" pitchFamily="18" charset="0"/>
              </a:rPr>
              <a:t>1. </a:t>
            </a:r>
            <a:r>
              <a:rPr lang="ru-RU" sz="1400" i="1" dirty="0" smtClean="0">
                <a:latin typeface="Times New Roman" panose="02020603050405020304" pitchFamily="18" charset="0"/>
                <a:cs typeface="Times New Roman" panose="02020603050405020304" pitchFamily="18" charset="0"/>
              </a:rPr>
              <a:t>Виды </a:t>
            </a:r>
            <a:r>
              <a:rPr lang="ru-RU" sz="1400" i="1" dirty="0">
                <a:latin typeface="Times New Roman" panose="02020603050405020304" pitchFamily="18" charset="0"/>
                <a:cs typeface="Times New Roman" panose="02020603050405020304" pitchFamily="18" charset="0"/>
              </a:rPr>
              <a:t>конспектов</a:t>
            </a:r>
            <a:endParaRPr lang="ru-RU" sz="1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7956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3756115334"/>
              </p:ext>
            </p:extLst>
          </p:nvPr>
        </p:nvGraphicFramePr>
        <p:xfrm>
          <a:off x="1114817" y="939453"/>
          <a:ext cx="10897644" cy="4857982"/>
        </p:xfrm>
        <a:graphic>
          <a:graphicData uri="http://schemas.openxmlformats.org/drawingml/2006/table">
            <a:tbl>
              <a:tblPr firstRow="1" bandRow="1">
                <a:tableStyleId>{5C22544A-7EE6-4342-B048-85BDC9FD1C3A}</a:tableStyleId>
              </a:tblPr>
              <a:tblGrid>
                <a:gridCol w="10897644">
                  <a:extLst>
                    <a:ext uri="{9D8B030D-6E8A-4147-A177-3AD203B41FA5}">
                      <a16:colId xmlns:a16="http://schemas.microsoft.com/office/drawing/2014/main" val="110500486"/>
                    </a:ext>
                  </a:extLst>
                </a:gridCol>
              </a:tblGrid>
              <a:tr h="1117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b="1" i="1" kern="1200" dirty="0" smtClean="0">
                          <a:solidFill>
                            <a:schemeClr val="lt1"/>
                          </a:solidFill>
                          <a:effectLst/>
                          <a:latin typeface="Times New Roman" panose="02020603050405020304" pitchFamily="18" charset="0"/>
                          <a:ea typeface="+mn-ea"/>
                          <a:cs typeface="Times New Roman" panose="02020603050405020304" pitchFamily="18" charset="0"/>
                        </a:rPr>
                        <a:t> </a:t>
                      </a:r>
                      <a:r>
                        <a:rPr lang="ru-RU" sz="2400" b="1" i="1" kern="1200" baseline="0" dirty="0" smtClean="0">
                          <a:solidFill>
                            <a:schemeClr val="lt1"/>
                          </a:solidFill>
                          <a:effectLst/>
                          <a:latin typeface="Times New Roman" panose="02020603050405020304" pitchFamily="18" charset="0"/>
                          <a:ea typeface="+mn-ea"/>
                          <a:cs typeface="Times New Roman" panose="02020603050405020304" pitchFamily="18" charset="0"/>
                        </a:rPr>
                        <a:t>       </a:t>
                      </a:r>
                      <a:r>
                        <a:rPr lang="ru-RU" sz="2400" b="1" i="1" kern="1200" dirty="0" smtClean="0">
                          <a:solidFill>
                            <a:schemeClr val="lt1"/>
                          </a:solidFill>
                          <a:effectLst/>
                          <a:latin typeface="Times New Roman" panose="02020603050405020304" pitchFamily="18" charset="0"/>
                          <a:ea typeface="+mn-ea"/>
                          <a:cs typeface="Times New Roman" panose="02020603050405020304" pitchFamily="18" charset="0"/>
                        </a:rPr>
                        <a:t>— тематический конспект </a:t>
                      </a:r>
                      <a:r>
                        <a:rPr lang="ru-RU" sz="2400" b="0" i="1" kern="1200" dirty="0" smtClean="0">
                          <a:solidFill>
                            <a:schemeClr val="lt1"/>
                          </a:solidFill>
                          <a:effectLst/>
                          <a:latin typeface="Times New Roman" panose="02020603050405020304" pitchFamily="18" charset="0"/>
                          <a:ea typeface="+mn-ea"/>
                          <a:cs typeface="Times New Roman" panose="02020603050405020304" pitchFamily="18" charset="0"/>
                        </a:rPr>
                        <a:t>— разработка и освещение в конспективной форме определенного вопроса, темы;</a:t>
                      </a:r>
                    </a:p>
                  </a:txBody>
                  <a:tcPr>
                    <a:solidFill>
                      <a:srgbClr val="001922"/>
                    </a:solidFill>
                  </a:tcPr>
                </a:tc>
                <a:extLst>
                  <a:ext uri="{0D108BD9-81ED-4DB2-BD59-A6C34878D82A}">
                    <a16:rowId xmlns:a16="http://schemas.microsoft.com/office/drawing/2014/main" val="1675072483"/>
                  </a:ext>
                </a:extLst>
              </a:tr>
              <a:tr h="1444891">
                <a:tc>
                  <a:txBody>
                    <a:bodyPr/>
                    <a:lstStyle/>
                    <a:p>
                      <a:pPr algn="l"/>
                      <a:r>
                        <a:rPr lang="ru-RU" sz="2800" b="1" i="1" kern="1200" dirty="0" smtClean="0">
                          <a:solidFill>
                            <a:schemeClr val="bg1"/>
                          </a:solidFill>
                          <a:effectLst/>
                          <a:latin typeface="Times New Roman" panose="02020603050405020304" pitchFamily="18" charset="0"/>
                          <a:ea typeface="+mn-ea"/>
                          <a:cs typeface="Times New Roman" panose="02020603050405020304" pitchFamily="18" charset="0"/>
                        </a:rPr>
                        <a:t>      </a:t>
                      </a:r>
                      <a:r>
                        <a:rPr lang="ru-RU" sz="2400" b="1" i="1" kern="1200" dirty="0" smtClean="0">
                          <a:solidFill>
                            <a:schemeClr val="bg1"/>
                          </a:solidFill>
                          <a:effectLst/>
                          <a:latin typeface="Times New Roman" panose="02020603050405020304" pitchFamily="18" charset="0"/>
                          <a:ea typeface="+mn-ea"/>
                          <a:cs typeface="Times New Roman" panose="02020603050405020304" pitchFamily="18" charset="0"/>
                        </a:rPr>
                        <a:t>— опорный конспект (введен в. Ф. Шаталовым) </a:t>
                      </a:r>
                      <a:r>
                        <a:rPr lang="ru-RU" sz="2400" b="0" i="1" kern="1200" dirty="0" smtClean="0">
                          <a:solidFill>
                            <a:schemeClr val="bg1"/>
                          </a:solidFill>
                          <a:effectLst/>
                          <a:latin typeface="Times New Roman" panose="02020603050405020304" pitchFamily="18" charset="0"/>
                          <a:ea typeface="+mn-ea"/>
                          <a:cs typeface="Times New Roman" panose="02020603050405020304" pitchFamily="18" charset="0"/>
                        </a:rPr>
                        <a:t>— конспект, в котором содержание источника информации закодировано с помощью графических символов, рисунков, цифр, ключевых слов и др.; </a:t>
                      </a:r>
                      <a:endParaRPr lang="ru-RU" sz="2400" b="0" i="1" kern="1200" dirty="0">
                        <a:solidFill>
                          <a:schemeClr val="bg1"/>
                        </a:solidFill>
                        <a:effectLst/>
                        <a:latin typeface="Times New Roman" panose="02020603050405020304" pitchFamily="18" charset="0"/>
                        <a:ea typeface="+mn-ea"/>
                        <a:cs typeface="Times New Roman" panose="02020603050405020304" pitchFamily="18" charset="0"/>
                      </a:endParaRPr>
                    </a:p>
                  </a:txBody>
                  <a:tcPr>
                    <a:solidFill>
                      <a:srgbClr val="004D68"/>
                    </a:solidFill>
                  </a:tcPr>
                </a:tc>
                <a:extLst>
                  <a:ext uri="{0D108BD9-81ED-4DB2-BD59-A6C34878D82A}">
                    <a16:rowId xmlns:a16="http://schemas.microsoft.com/office/drawing/2014/main" val="4200143781"/>
                  </a:ext>
                </a:extLst>
              </a:tr>
              <a:tr h="1051560">
                <a:tc>
                  <a:txBody>
                    <a:bodyPr/>
                    <a:lstStyle/>
                    <a:p>
                      <a:pPr marR="27305" indent="209550" algn="l">
                        <a:lnSpc>
                          <a:spcPct val="105000"/>
                        </a:lnSpc>
                        <a:spcAft>
                          <a:spcPts val="25"/>
                        </a:spcAft>
                      </a:pPr>
                      <a:r>
                        <a:rPr lang="ru-RU" sz="2400" b="1" i="1" dirty="0" smtClean="0">
                          <a:solidFill>
                            <a:schemeClr val="bg1"/>
                          </a:solidFill>
                          <a:effectLst/>
                          <a:latin typeface="Times New Roman" panose="02020603050405020304" pitchFamily="18" charset="0"/>
                          <a:ea typeface="Times New Roman" panose="02020603050405020304" pitchFamily="18" charset="0"/>
                        </a:rPr>
                        <a:t>     — сводный конспект </a:t>
                      </a:r>
                      <a:r>
                        <a:rPr lang="ru-RU" sz="2400" i="1" dirty="0" smtClean="0">
                          <a:solidFill>
                            <a:schemeClr val="bg1"/>
                          </a:solidFill>
                          <a:effectLst/>
                          <a:latin typeface="Times New Roman" panose="02020603050405020304" pitchFamily="18" charset="0"/>
                          <a:ea typeface="Times New Roman" panose="02020603050405020304" pitchFamily="18" charset="0"/>
                        </a:rPr>
                        <a:t>— обработка нескольких текстов с целью их сопоставления, сравнения и сведения к единой конструкции;</a:t>
                      </a:r>
                      <a:endParaRPr lang="ru-RU" sz="2400" i="1" dirty="0">
                        <a:solidFill>
                          <a:schemeClr val="bg1"/>
                        </a:solidFill>
                        <a:effectLst/>
                        <a:latin typeface="Times New Roman" panose="02020603050405020304" pitchFamily="18" charset="0"/>
                        <a:ea typeface="Times New Roman" panose="02020603050405020304" pitchFamily="18" charset="0"/>
                      </a:endParaRPr>
                    </a:p>
                  </a:txBody>
                  <a:tcPr>
                    <a:solidFill>
                      <a:srgbClr val="006F96"/>
                    </a:solidFill>
                  </a:tcPr>
                </a:tc>
                <a:extLst>
                  <a:ext uri="{0D108BD9-81ED-4DB2-BD59-A6C34878D82A}">
                    <a16:rowId xmlns:a16="http://schemas.microsoft.com/office/drawing/2014/main" val="3791402165"/>
                  </a:ext>
                </a:extLst>
              </a:tr>
              <a:tr h="1242861">
                <a:tc>
                  <a:txBody>
                    <a:bodyPr/>
                    <a:lstStyle/>
                    <a:p>
                      <a:pPr marR="27305" indent="209550" algn="l">
                        <a:lnSpc>
                          <a:spcPct val="105000"/>
                        </a:lnSpc>
                        <a:spcAft>
                          <a:spcPts val="25"/>
                        </a:spcAft>
                      </a:pPr>
                      <a:r>
                        <a:rPr lang="ru-RU" sz="2400" b="1" i="1" dirty="0" smtClean="0">
                          <a:solidFill>
                            <a:schemeClr val="bg1"/>
                          </a:solidFill>
                          <a:effectLst/>
                          <a:latin typeface="Times New Roman" panose="02020603050405020304" pitchFamily="18" charset="0"/>
                          <a:ea typeface="Times New Roman" panose="02020603050405020304" pitchFamily="18" charset="0"/>
                        </a:rPr>
                        <a:t>     — выборочный конспект </a:t>
                      </a:r>
                      <a:r>
                        <a:rPr lang="ru-RU" sz="2400" i="1" dirty="0" smtClean="0">
                          <a:solidFill>
                            <a:schemeClr val="bg1"/>
                          </a:solidFill>
                          <a:effectLst/>
                          <a:latin typeface="Times New Roman" panose="02020603050405020304" pitchFamily="18" charset="0"/>
                          <a:ea typeface="Times New Roman" panose="02020603050405020304" pitchFamily="18" charset="0"/>
                        </a:rPr>
                        <a:t>— выбор из текста информации на определенную тему.</a:t>
                      </a:r>
                    </a:p>
                    <a:p>
                      <a:pPr marR="27305" indent="209550" algn="l">
                        <a:lnSpc>
                          <a:spcPct val="105000"/>
                        </a:lnSpc>
                        <a:spcAft>
                          <a:spcPts val="25"/>
                        </a:spcAft>
                      </a:pPr>
                      <a:endParaRPr lang="ru-RU" sz="2400" i="1" dirty="0">
                        <a:solidFill>
                          <a:schemeClr val="bg1"/>
                        </a:solidFill>
                        <a:effectLst/>
                        <a:latin typeface="Times New Roman" panose="02020603050405020304" pitchFamily="18" charset="0"/>
                        <a:ea typeface="Times New Roman" panose="02020603050405020304" pitchFamily="18" charset="0"/>
                      </a:endParaRPr>
                    </a:p>
                  </a:txBody>
                  <a:tcPr>
                    <a:solidFill>
                      <a:srgbClr val="00B6F6"/>
                    </a:solidFill>
                  </a:tcPr>
                </a:tc>
                <a:extLst>
                  <a:ext uri="{0D108BD9-81ED-4DB2-BD59-A6C34878D82A}">
                    <a16:rowId xmlns:a16="http://schemas.microsoft.com/office/drawing/2014/main" val="2276777879"/>
                  </a:ext>
                </a:extLst>
              </a:tr>
            </a:tbl>
          </a:graphicData>
        </a:graphic>
      </p:graphicFrame>
      <p:sp>
        <p:nvSpPr>
          <p:cNvPr id="6" name="TextBox 5"/>
          <p:cNvSpPr txBox="1"/>
          <p:nvPr/>
        </p:nvSpPr>
        <p:spPr>
          <a:xfrm>
            <a:off x="6639951" y="175364"/>
            <a:ext cx="5284827" cy="646331"/>
          </a:xfrm>
          <a:prstGeom prst="rect">
            <a:avLst/>
          </a:prstGeom>
          <a:noFill/>
        </p:spPr>
        <p:txBody>
          <a:bodyPr wrap="square" rtlCol="0">
            <a:spAutoFit/>
          </a:bodyPr>
          <a:lstStyle/>
          <a:p>
            <a:pPr lvl="0" algn="r"/>
            <a:r>
              <a:rPr lang="ru-RU" sz="1400" b="1" i="1" dirty="0" smtClean="0">
                <a:solidFill>
                  <a:srgbClr val="001922"/>
                </a:solidFill>
                <a:latin typeface="Times New Roman" panose="02020603050405020304" pitchFamily="18" charset="0"/>
                <a:cs typeface="Times New Roman" panose="02020603050405020304" pitchFamily="18" charset="0"/>
              </a:rPr>
              <a:t>Продолжение</a:t>
            </a:r>
            <a:r>
              <a:rPr lang="ru-RU" dirty="0" smtClean="0">
                <a:solidFill>
                  <a:srgbClr val="001922"/>
                </a:solidFill>
              </a:rPr>
              <a:t> </a:t>
            </a:r>
            <a:r>
              <a:rPr lang="ru-RU" sz="1400" b="1" i="1" dirty="0" smtClean="0">
                <a:solidFill>
                  <a:srgbClr val="001922"/>
                </a:solidFill>
                <a:latin typeface="Times New Roman" panose="02020603050405020304" pitchFamily="18" charset="0"/>
                <a:cs typeface="Times New Roman" panose="02020603050405020304" pitchFamily="18" charset="0"/>
              </a:rPr>
              <a:t>таблицы </a:t>
            </a:r>
            <a:r>
              <a:rPr lang="ru-RU" sz="1400" b="1" i="1" dirty="0">
                <a:solidFill>
                  <a:srgbClr val="001922"/>
                </a:solidFill>
                <a:latin typeface="Times New Roman" panose="02020603050405020304" pitchFamily="18" charset="0"/>
                <a:cs typeface="Times New Roman" panose="02020603050405020304" pitchFamily="18" charset="0"/>
              </a:rPr>
              <a:t>№ </a:t>
            </a:r>
            <a:r>
              <a:rPr lang="ru-RU" sz="1400" b="1" i="1" dirty="0">
                <a:solidFill>
                  <a:srgbClr val="001922"/>
                </a:solidFill>
                <a:latin typeface="Times New Roman" panose="02020603050405020304" pitchFamily="18" charset="0"/>
                <a:cs typeface="Times New Roman" panose="02020603050405020304" pitchFamily="18" charset="0"/>
              </a:rPr>
              <a:t>1. </a:t>
            </a:r>
            <a:r>
              <a:rPr lang="ru-RU" sz="1400" i="1" dirty="0">
                <a:solidFill>
                  <a:srgbClr val="001922"/>
                </a:solidFill>
                <a:latin typeface="Times New Roman" panose="02020603050405020304" pitchFamily="18" charset="0"/>
                <a:cs typeface="Times New Roman" panose="02020603050405020304" pitchFamily="18" charset="0"/>
              </a:rPr>
              <a:t>Виды конспектов </a:t>
            </a:r>
            <a:endParaRPr lang="ru-RU" sz="1400" i="1" dirty="0">
              <a:solidFill>
                <a:srgbClr val="001922"/>
              </a:solidFill>
              <a:latin typeface="Times New Roman" panose="02020603050405020304" pitchFamily="18" charset="0"/>
              <a:cs typeface="Times New Roman" panose="02020603050405020304" pitchFamily="18" charset="0"/>
            </a:endParaRPr>
          </a:p>
          <a:p>
            <a:endParaRPr lang="ru-RU" dirty="0">
              <a:solidFill>
                <a:srgbClr val="001922"/>
              </a:solidFill>
            </a:endParaRPr>
          </a:p>
        </p:txBody>
      </p:sp>
      <p:sp>
        <p:nvSpPr>
          <p:cNvPr id="5" name="Прямоугольник 4"/>
          <p:cNvSpPr/>
          <p:nvPr/>
        </p:nvSpPr>
        <p:spPr>
          <a:xfrm>
            <a:off x="1" y="0"/>
            <a:ext cx="792479" cy="6858000"/>
          </a:xfrm>
          <a:prstGeom prst="rect">
            <a:avLst/>
          </a:prstGeom>
          <a:solidFill>
            <a:srgbClr val="D5F4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8527086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95802" y="611215"/>
            <a:ext cx="6475957" cy="1126462"/>
          </a:xfrm>
          <a:prstGeom prst="rect">
            <a:avLst/>
          </a:prstGeom>
          <a:noFill/>
        </p:spPr>
        <p:txBody>
          <a:bodyPr wrap="square" rtlCol="0">
            <a:spAutoFit/>
          </a:bodyPr>
          <a:lstStyle/>
          <a:p>
            <a:pPr marL="213360" marR="36195" indent="-6350">
              <a:lnSpc>
                <a:spcPct val="105000"/>
              </a:lnSpc>
              <a:spcAft>
                <a:spcPts val="20"/>
              </a:spcAft>
            </a:pPr>
            <a:r>
              <a:rPr lang="ru-RU" sz="3200" b="1" i="1" dirty="0">
                <a:solidFill>
                  <a:srgbClr val="001922"/>
                </a:solidFill>
                <a:latin typeface="Times New Roman" panose="02020603050405020304" pitchFamily="18" charset="0"/>
                <a:ea typeface="Times New Roman" panose="02020603050405020304" pitchFamily="18" charset="0"/>
              </a:rPr>
              <a:t>Формы конспектирования</a:t>
            </a:r>
            <a:r>
              <a:rPr lang="ru-RU" sz="3200" b="1" dirty="0">
                <a:solidFill>
                  <a:srgbClr val="001922"/>
                </a:solidFill>
                <a:latin typeface="Times New Roman" panose="02020603050405020304" pitchFamily="18" charset="0"/>
                <a:ea typeface="Times New Roman" panose="02020603050405020304" pitchFamily="18" charset="0"/>
              </a:rPr>
              <a:t>:</a:t>
            </a:r>
          </a:p>
          <a:p>
            <a:pPr marL="213360" marR="36195" indent="-6350">
              <a:lnSpc>
                <a:spcPct val="105000"/>
              </a:lnSpc>
              <a:spcAft>
                <a:spcPts val="20"/>
              </a:spcAft>
            </a:pPr>
            <a:r>
              <a:rPr lang="ru-RU" sz="3200" b="1" dirty="0" smtClean="0">
                <a:solidFill>
                  <a:srgbClr val="001922"/>
                </a:solidFill>
                <a:latin typeface="Times New Roman" panose="02020603050405020304" pitchFamily="18" charset="0"/>
                <a:ea typeface="Times New Roman" panose="02020603050405020304" pitchFamily="18" charset="0"/>
              </a:rPr>
              <a:t> </a:t>
            </a:r>
            <a:endParaRPr lang="ru-RU" sz="3200" b="1" dirty="0">
              <a:solidFill>
                <a:srgbClr val="001922"/>
              </a:solidFill>
              <a:latin typeface="Times New Roman" panose="02020603050405020304" pitchFamily="18" charset="0"/>
              <a:ea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930858167"/>
              </p:ext>
            </p:extLst>
          </p:nvPr>
        </p:nvGraphicFramePr>
        <p:xfrm>
          <a:off x="1114817" y="1731086"/>
          <a:ext cx="10897644" cy="4834128"/>
        </p:xfrm>
        <a:graphic>
          <a:graphicData uri="http://schemas.openxmlformats.org/drawingml/2006/table">
            <a:tbl>
              <a:tblPr firstRow="1" bandRow="1">
                <a:tableStyleId>{5C22544A-7EE6-4342-B048-85BDC9FD1C3A}</a:tableStyleId>
              </a:tblPr>
              <a:tblGrid>
                <a:gridCol w="10897644">
                  <a:extLst>
                    <a:ext uri="{9D8B030D-6E8A-4147-A177-3AD203B41FA5}">
                      <a16:colId xmlns:a16="http://schemas.microsoft.com/office/drawing/2014/main" val="110500486"/>
                    </a:ext>
                  </a:extLst>
                </a:gridCol>
              </a:tblGrid>
              <a:tr h="1125079">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2400" b="1" i="1" kern="1200" dirty="0" smtClean="0">
                          <a:solidFill>
                            <a:schemeClr val="lt1"/>
                          </a:solidFill>
                          <a:effectLst/>
                          <a:latin typeface="Times New Roman" panose="02020603050405020304" pitchFamily="18" charset="0"/>
                          <a:ea typeface="+mn-ea"/>
                          <a:cs typeface="Times New Roman" panose="02020603050405020304" pitchFamily="18" charset="0"/>
                        </a:rPr>
                        <a:t>       — план (простой, сложный) </a:t>
                      </a:r>
                      <a:r>
                        <a:rPr lang="ru-RU" sz="2400" b="0" i="1" kern="1200" dirty="0" smtClean="0">
                          <a:solidFill>
                            <a:schemeClr val="lt1"/>
                          </a:solidFill>
                          <a:effectLst/>
                          <a:latin typeface="Times New Roman" panose="02020603050405020304" pitchFamily="18" charset="0"/>
                          <a:ea typeface="+mn-ea"/>
                          <a:cs typeface="Times New Roman" panose="02020603050405020304" pitchFamily="18" charset="0"/>
                        </a:rPr>
                        <a:t>— форма конспектирования, которая включает анализ структуры текста, обобщение, выделение логики развития событий и их сути; </a:t>
                      </a:r>
                    </a:p>
                  </a:txBody>
                  <a:tcPr>
                    <a:solidFill>
                      <a:srgbClr val="001922"/>
                    </a:solidFill>
                  </a:tcPr>
                </a:tc>
                <a:extLst>
                  <a:ext uri="{0D108BD9-81ED-4DB2-BD59-A6C34878D82A}">
                    <a16:rowId xmlns:a16="http://schemas.microsoft.com/office/drawing/2014/main" val="1675072483"/>
                  </a:ext>
                </a:extLst>
              </a:tr>
              <a:tr h="871115">
                <a:tc>
                  <a:txBody>
                    <a:bodyPr/>
                    <a:lstStyle/>
                    <a:p>
                      <a:pPr algn="just"/>
                      <a:r>
                        <a:rPr lang="ru-RU" sz="2800" b="1" i="1" kern="1200" dirty="0" smtClean="0">
                          <a:solidFill>
                            <a:schemeClr val="bg1"/>
                          </a:solidFill>
                          <a:effectLst/>
                          <a:latin typeface="Times New Roman" panose="02020603050405020304" pitchFamily="18" charset="0"/>
                          <a:ea typeface="+mn-ea"/>
                          <a:cs typeface="Times New Roman" panose="02020603050405020304" pitchFamily="18" charset="0"/>
                        </a:rPr>
                        <a:t>       </a:t>
                      </a:r>
                      <a:r>
                        <a:rPr lang="ru-RU" sz="2400" b="1" i="1" kern="1200" dirty="0" smtClean="0">
                          <a:solidFill>
                            <a:schemeClr val="bg1"/>
                          </a:solidFill>
                          <a:effectLst/>
                          <a:latin typeface="Times New Roman" panose="02020603050405020304" pitchFamily="18" charset="0"/>
                          <a:ea typeface="+mn-ea"/>
                          <a:cs typeface="Times New Roman" panose="02020603050405020304" pitchFamily="18" charset="0"/>
                        </a:rPr>
                        <a:t>— выписки </a:t>
                      </a:r>
                      <a:r>
                        <a:rPr lang="ru-RU" sz="2400" b="0" i="1" kern="1200" dirty="0" smtClean="0">
                          <a:solidFill>
                            <a:schemeClr val="bg1"/>
                          </a:solidFill>
                          <a:effectLst/>
                          <a:latin typeface="Times New Roman" panose="02020603050405020304" pitchFamily="18" charset="0"/>
                          <a:ea typeface="+mn-ea"/>
                          <a:cs typeface="Times New Roman" panose="02020603050405020304" pitchFamily="18" charset="0"/>
                        </a:rPr>
                        <a:t>— простейшая форма конспектирования, почти дословно воспроизводящая текст;</a:t>
                      </a:r>
                      <a:endParaRPr lang="ru-RU" sz="2400" b="0" i="1" kern="1200" dirty="0">
                        <a:solidFill>
                          <a:schemeClr val="bg1"/>
                        </a:solidFill>
                        <a:effectLst/>
                        <a:latin typeface="Times New Roman" panose="02020603050405020304" pitchFamily="18" charset="0"/>
                        <a:ea typeface="+mn-ea"/>
                        <a:cs typeface="Times New Roman" panose="02020603050405020304" pitchFamily="18" charset="0"/>
                      </a:endParaRPr>
                    </a:p>
                  </a:txBody>
                  <a:tcPr>
                    <a:solidFill>
                      <a:srgbClr val="004D68"/>
                    </a:solidFill>
                  </a:tcPr>
                </a:tc>
                <a:extLst>
                  <a:ext uri="{0D108BD9-81ED-4DB2-BD59-A6C34878D82A}">
                    <a16:rowId xmlns:a16="http://schemas.microsoft.com/office/drawing/2014/main" val="4200143781"/>
                  </a:ext>
                </a:extLst>
              </a:tr>
              <a:tr h="1436639">
                <a:tc>
                  <a:txBody>
                    <a:bodyPr/>
                    <a:lstStyle/>
                    <a:p>
                      <a:pPr marR="27305" indent="209550" algn="just">
                        <a:lnSpc>
                          <a:spcPct val="105000"/>
                        </a:lnSpc>
                        <a:spcAft>
                          <a:spcPts val="25"/>
                        </a:spcAft>
                      </a:pPr>
                      <a:r>
                        <a:rPr lang="ru-RU" sz="2400" b="1" i="1" dirty="0" smtClean="0">
                          <a:solidFill>
                            <a:schemeClr val="bg1"/>
                          </a:solidFill>
                          <a:effectLst/>
                          <a:latin typeface="Times New Roman" panose="02020603050405020304" pitchFamily="18" charset="0"/>
                          <a:ea typeface="Times New Roman" panose="02020603050405020304" pitchFamily="18" charset="0"/>
                        </a:rPr>
                        <a:t>      — тезисы </a:t>
                      </a:r>
                      <a:r>
                        <a:rPr lang="ru-RU" sz="2400" i="1" dirty="0" smtClean="0">
                          <a:solidFill>
                            <a:schemeClr val="bg1"/>
                          </a:solidFill>
                          <a:effectLst/>
                          <a:latin typeface="Times New Roman" panose="02020603050405020304" pitchFamily="18" charset="0"/>
                          <a:ea typeface="Times New Roman" panose="02020603050405020304" pitchFamily="18" charset="0"/>
                        </a:rPr>
                        <a:t>— форма конспектирования, которая представляет собой выводы, сделанные на основе прочитанного; выделяют простые и осложненные тезисы (кроме основных положений, включают также второстепенные);</a:t>
                      </a:r>
                    </a:p>
                    <a:p>
                      <a:endParaRPr lang="ru-RU" dirty="0"/>
                    </a:p>
                  </a:txBody>
                  <a:tcPr>
                    <a:solidFill>
                      <a:srgbClr val="006F96"/>
                    </a:solidFill>
                  </a:tcPr>
                </a:tc>
                <a:extLst>
                  <a:ext uri="{0D108BD9-81ED-4DB2-BD59-A6C34878D82A}">
                    <a16:rowId xmlns:a16="http://schemas.microsoft.com/office/drawing/2014/main" val="3791402165"/>
                  </a:ext>
                </a:extLst>
              </a:tr>
              <a:tr h="1153747">
                <a:tc>
                  <a:txBody>
                    <a:bodyPr/>
                    <a:lstStyle/>
                    <a:p>
                      <a:pPr marR="27305" indent="209550" algn="just">
                        <a:lnSpc>
                          <a:spcPct val="105000"/>
                        </a:lnSpc>
                        <a:spcAft>
                          <a:spcPts val="25"/>
                        </a:spcAft>
                      </a:pPr>
                      <a:r>
                        <a:rPr lang="ru-RU" sz="2400" b="1" i="1" dirty="0" smtClean="0">
                          <a:solidFill>
                            <a:schemeClr val="bg1"/>
                          </a:solidFill>
                          <a:effectLst/>
                          <a:latin typeface="Times New Roman" panose="02020603050405020304" pitchFamily="18" charset="0"/>
                          <a:ea typeface="Times New Roman" panose="02020603050405020304" pitchFamily="18" charset="0"/>
                        </a:rPr>
                        <a:t>      — цитирование </a:t>
                      </a:r>
                      <a:r>
                        <a:rPr lang="ru-RU" sz="2400" i="1" dirty="0" smtClean="0">
                          <a:solidFill>
                            <a:schemeClr val="bg1"/>
                          </a:solidFill>
                          <a:effectLst/>
                          <a:latin typeface="Times New Roman" panose="02020603050405020304" pitchFamily="18" charset="0"/>
                          <a:ea typeface="Times New Roman" panose="02020603050405020304" pitchFamily="18" charset="0"/>
                        </a:rPr>
                        <a:t>— дословная выписка, которая используется, когда передать мысль автора своими словами невозможно.</a:t>
                      </a:r>
                    </a:p>
                    <a:p>
                      <a:pPr marR="27305" indent="209550" algn="just">
                        <a:lnSpc>
                          <a:spcPct val="105000"/>
                        </a:lnSpc>
                        <a:spcAft>
                          <a:spcPts val="25"/>
                        </a:spcAft>
                      </a:pPr>
                      <a:r>
                        <a:rPr lang="ru-RU" sz="2400" b="1" i="1" dirty="0" smtClean="0">
                          <a:solidFill>
                            <a:schemeClr val="bg1"/>
                          </a:solidFill>
                          <a:effectLst/>
                          <a:latin typeface="Times New Roman" panose="02020603050405020304" pitchFamily="18" charset="0"/>
                          <a:ea typeface="Times New Roman" panose="02020603050405020304" pitchFamily="18" charset="0"/>
                        </a:rPr>
                        <a:t> </a:t>
                      </a:r>
                      <a:endParaRPr lang="ru-RU" sz="2400" i="1" dirty="0">
                        <a:solidFill>
                          <a:schemeClr val="bg1"/>
                        </a:solidFill>
                        <a:effectLst/>
                        <a:latin typeface="Times New Roman" panose="02020603050405020304" pitchFamily="18" charset="0"/>
                        <a:ea typeface="Times New Roman" panose="02020603050405020304" pitchFamily="18" charset="0"/>
                      </a:endParaRPr>
                    </a:p>
                  </a:txBody>
                  <a:tcPr>
                    <a:solidFill>
                      <a:srgbClr val="00B6F6"/>
                    </a:solidFill>
                  </a:tcPr>
                </a:tc>
                <a:extLst>
                  <a:ext uri="{0D108BD9-81ED-4DB2-BD59-A6C34878D82A}">
                    <a16:rowId xmlns:a16="http://schemas.microsoft.com/office/drawing/2014/main" val="2276777879"/>
                  </a:ext>
                </a:extLst>
              </a:tr>
            </a:tbl>
          </a:graphicData>
        </a:graphic>
      </p:graphicFrame>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55101" y="322009"/>
            <a:ext cx="1540701" cy="1304459"/>
          </a:xfrm>
          <a:prstGeom prst="rect">
            <a:avLst/>
          </a:prstGeom>
        </p:spPr>
      </p:pic>
      <p:sp>
        <p:nvSpPr>
          <p:cNvPr id="6" name="TextBox 5"/>
          <p:cNvSpPr txBox="1"/>
          <p:nvPr/>
        </p:nvSpPr>
        <p:spPr>
          <a:xfrm>
            <a:off x="6189785" y="168121"/>
            <a:ext cx="5822675" cy="307777"/>
          </a:xfrm>
          <a:prstGeom prst="rect">
            <a:avLst/>
          </a:prstGeom>
          <a:noFill/>
        </p:spPr>
        <p:txBody>
          <a:bodyPr wrap="square" rtlCol="0">
            <a:spAutoFit/>
          </a:bodyPr>
          <a:lstStyle/>
          <a:p>
            <a:pPr algn="r"/>
            <a:r>
              <a:rPr lang="ru-RU" sz="1400" b="1" i="1" dirty="0" smtClean="0">
                <a:latin typeface="Times New Roman" panose="02020603050405020304" pitchFamily="18" charset="0"/>
                <a:cs typeface="Times New Roman" panose="02020603050405020304" pitchFamily="18" charset="0"/>
              </a:rPr>
              <a:t>Таблица № </a:t>
            </a:r>
            <a:r>
              <a:rPr lang="ru-RU" sz="1400" b="1" i="1" dirty="0">
                <a:latin typeface="Times New Roman" panose="02020603050405020304" pitchFamily="18" charset="0"/>
                <a:cs typeface="Times New Roman" panose="02020603050405020304" pitchFamily="18" charset="0"/>
              </a:rPr>
              <a:t>2. </a:t>
            </a:r>
            <a:r>
              <a:rPr lang="ru-RU" sz="1400" i="1" dirty="0">
                <a:latin typeface="Times New Roman" panose="02020603050405020304" pitchFamily="18" charset="0"/>
                <a:cs typeface="Times New Roman" panose="02020603050405020304" pitchFamily="18" charset="0"/>
              </a:rPr>
              <a:t>Формы конспектирования </a:t>
            </a:r>
            <a:endParaRPr lang="ru-RU" sz="1400" i="1"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1" y="0"/>
            <a:ext cx="792479" cy="6858000"/>
          </a:xfrm>
          <a:prstGeom prst="rect">
            <a:avLst/>
          </a:prstGeom>
          <a:solidFill>
            <a:srgbClr val="D5F4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220830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56603" y="1195754"/>
            <a:ext cx="10880493" cy="5624745"/>
          </a:xfrm>
          <a:prstGeom prst="rect">
            <a:avLst/>
          </a:prstGeom>
          <a:noFill/>
        </p:spPr>
        <p:txBody>
          <a:bodyPr wrap="square" rtlCol="0">
            <a:spAutoFit/>
          </a:bodyPr>
          <a:lstStyle/>
          <a:p>
            <a:pPr algn="just">
              <a:lnSpc>
                <a:spcPct val="107000"/>
              </a:lnSpc>
              <a:spcAft>
                <a:spcPts val="0"/>
              </a:spcAft>
            </a:pPr>
            <a:r>
              <a:rPr lang="ru-RU" dirty="0">
                <a:solidFill>
                  <a:srgbClr val="001922"/>
                </a:solidFill>
                <a:latin typeface="Times New Roman" panose="02020603050405020304" pitchFamily="18" charset="0"/>
                <a:ea typeface="Calibri" panose="020F0502020204030204" pitchFamily="34" charset="0"/>
                <a:cs typeface="Times New Roman" panose="02020603050405020304" pitchFamily="18" charset="0"/>
              </a:rPr>
              <a:t>    </a:t>
            </a:r>
            <a:r>
              <a:rPr lang="ru-RU" sz="2400" i="1" dirty="0">
                <a:solidFill>
                  <a:srgbClr val="001922"/>
                </a:solidFill>
                <a:latin typeface="Times New Roman" panose="02020603050405020304" pitchFamily="18" charset="0"/>
                <a:ea typeface="Calibri" panose="020F0502020204030204" pitchFamily="34" charset="0"/>
                <a:cs typeface="Times New Roman" panose="02020603050405020304" pitchFamily="18" charset="0"/>
              </a:rPr>
              <a:t> 1.Записать все выходные данные источника: автор.  название, год и место издания. Если текст взят из периодического издания (газеты или журнала) то записать его название, год, месяц, номер, число, место издания.</a:t>
            </a:r>
            <a:endParaRPr lang="ru-RU" sz="2400" i="1" dirty="0">
              <a:solidFill>
                <a:srgbClr val="001922"/>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a:solidFill>
                  <a:srgbClr val="001922"/>
                </a:solidFill>
                <a:latin typeface="Times New Roman" panose="02020603050405020304" pitchFamily="18" charset="0"/>
                <a:ea typeface="Calibri" panose="020F0502020204030204" pitchFamily="34" charset="0"/>
                <a:cs typeface="Times New Roman" panose="02020603050405020304" pitchFamily="18" charset="0"/>
              </a:rPr>
              <a:t>    2.Выделить поля слева или справа, можно с обеих сторон. Слева на полях отмечаются страницы оригинала, структурные разделы статьи или книги; (названия параграфов, подзаголовки и т. п.), формируются основные про­блемы. Справа на полях записываются собственные выводы, ссылки на другие материалы, темы и проблемы для дальнейшей разработки вопроса.</a:t>
            </a:r>
            <a:endParaRPr lang="ru-RU" sz="2400" i="1" dirty="0">
              <a:solidFill>
                <a:srgbClr val="001922"/>
              </a:solidFill>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07000"/>
              </a:lnSpc>
              <a:spcAft>
                <a:spcPts val="0"/>
              </a:spcAft>
            </a:pPr>
            <a:r>
              <a:rPr lang="ru-RU" sz="2400" i="1" dirty="0">
                <a:solidFill>
                  <a:srgbClr val="001922"/>
                </a:solidFill>
                <a:latin typeface="Times New Roman" panose="02020603050405020304" pitchFamily="18" charset="0"/>
                <a:ea typeface="Calibri" panose="020F0502020204030204" pitchFamily="34" charset="0"/>
                <a:cs typeface="Times New Roman" panose="02020603050405020304" pitchFamily="18" charset="0"/>
              </a:rPr>
              <a:t>3. В центральной части конспекта записывается краткое изложение содержа­ния текста. Оно должно включать цитаты из прочитанного текста.</a:t>
            </a:r>
            <a:endParaRPr lang="ru-RU" sz="2400" i="1" dirty="0">
              <a:solidFill>
                <a:srgbClr val="001922"/>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a:solidFill>
                  <a:srgbClr val="001922"/>
                </a:solidFill>
                <a:latin typeface="Times New Roman" panose="02020603050405020304" pitchFamily="18" charset="0"/>
                <a:ea typeface="Calibri" panose="020F0502020204030204" pitchFamily="34" charset="0"/>
                <a:cs typeface="Times New Roman" panose="02020603050405020304" pitchFamily="18" charset="0"/>
              </a:rPr>
              <a:t>     4.Необходимо сохранять структуру конспектируемого источника, то есть его композицию, последовательность изложения, тематические разделы.</a:t>
            </a:r>
            <a:endParaRPr lang="ru-RU" sz="2400" i="1" dirty="0">
              <a:solidFill>
                <a:srgbClr val="001922"/>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a:solidFill>
                  <a:srgbClr val="001922"/>
                </a:solidFill>
                <a:latin typeface="Times New Roman" panose="02020603050405020304" pitchFamily="18" charset="0"/>
                <a:ea typeface="Calibri" panose="020F0502020204030204" pitchFamily="34" charset="0"/>
                <a:cs typeface="Times New Roman" panose="02020603050405020304" pitchFamily="18" charset="0"/>
              </a:rPr>
              <a:t>     5.Следует пронумеровать страницы конспекта и составить в этой же тетради перечень содержания конспекта.</a:t>
            </a:r>
            <a:endParaRPr lang="ru-RU" sz="2400" i="1" dirty="0">
              <a:solidFill>
                <a:srgbClr val="001922"/>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p:cNvSpPr txBox="1"/>
          <p:nvPr/>
        </p:nvSpPr>
        <p:spPr>
          <a:xfrm>
            <a:off x="1702191" y="492369"/>
            <a:ext cx="9233030" cy="553357"/>
          </a:xfrm>
          <a:prstGeom prst="rect">
            <a:avLst/>
          </a:prstGeom>
          <a:noFill/>
        </p:spPr>
        <p:txBody>
          <a:bodyPr wrap="square" rtlCol="0">
            <a:spAutoFit/>
          </a:bodyPr>
          <a:lstStyle/>
          <a:p>
            <a:pPr lvl="0" algn="ctr">
              <a:lnSpc>
                <a:spcPct val="107000"/>
              </a:lnSpc>
            </a:pPr>
            <a:r>
              <a:rPr lang="ru-RU" sz="2800" b="1" i="1" dirty="0">
                <a:solidFill>
                  <a:srgbClr val="001922"/>
                </a:solidFill>
                <a:latin typeface="Times New Roman" panose="02020603050405020304" pitchFamily="18" charset="0"/>
                <a:ea typeface="Calibri" panose="020F0502020204030204" pitchFamily="34" charset="0"/>
                <a:cs typeface="Times New Roman" panose="02020603050405020304" pitchFamily="18" charset="0"/>
              </a:rPr>
              <a:t>Принципы составления конспекта</a:t>
            </a:r>
            <a:endParaRPr lang="ru-RU" sz="2800" i="1" dirty="0">
              <a:solidFill>
                <a:srgbClr val="001922"/>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1" y="0"/>
            <a:ext cx="792479" cy="6858000"/>
          </a:xfrm>
          <a:prstGeom prst="rect">
            <a:avLst/>
          </a:prstGeom>
          <a:solidFill>
            <a:srgbClr val="D5F4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39814" y="164252"/>
            <a:ext cx="1145347" cy="969726"/>
          </a:xfrm>
          <a:prstGeom prst="rect">
            <a:avLst/>
          </a:prstGeom>
        </p:spPr>
      </p:pic>
    </p:spTree>
    <p:extLst>
      <p:ext uri="{BB962C8B-B14F-4D97-AF65-F5344CB8AC3E}">
        <p14:creationId xmlns:p14="http://schemas.microsoft.com/office/powerpoint/2010/main" val="8016374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1864381835"/>
              </p:ext>
            </p:extLst>
          </p:nvPr>
        </p:nvGraphicFramePr>
        <p:xfrm>
          <a:off x="960121" y="1716065"/>
          <a:ext cx="10876976" cy="3218688"/>
        </p:xfrm>
        <a:graphic>
          <a:graphicData uri="http://schemas.openxmlformats.org/drawingml/2006/table">
            <a:tbl>
              <a:tblPr firstRow="1" bandRow="1">
                <a:tableStyleId>{5C22544A-7EE6-4342-B048-85BDC9FD1C3A}</a:tableStyleId>
              </a:tblPr>
              <a:tblGrid>
                <a:gridCol w="10876976">
                  <a:extLst>
                    <a:ext uri="{9D8B030D-6E8A-4147-A177-3AD203B41FA5}">
                      <a16:colId xmlns:a16="http://schemas.microsoft.com/office/drawing/2014/main" val="291646637"/>
                    </a:ext>
                  </a:extLst>
                </a:gridCol>
              </a:tblGrid>
              <a:tr h="1111033">
                <a:tc>
                  <a:txBody>
                    <a:bodyPr/>
                    <a:lstStyle/>
                    <a:p>
                      <a:pPr algn="just"/>
                      <a:r>
                        <a:rPr kumimoji="0" lang="ru-RU" sz="2400" b="0" i="1" u="none" strike="noStrike" kern="1200" cap="none" spc="0" normalizeH="0" baseline="0" noProof="0" dirty="0" smtClean="0">
                          <a:ln>
                            <a:noFill/>
                          </a:ln>
                          <a:solidFill>
                            <a:prstClr val="white"/>
                          </a:solidFill>
                          <a:effectLst/>
                          <a:uLnTx/>
                          <a:uFillTx/>
                          <a:latin typeface="Times New Roman" panose="02020603050405020304" pitchFamily="18" charset="0"/>
                          <a:ea typeface="Times New Roman" panose="02020603050405020304" pitchFamily="18" charset="0"/>
                          <a:cs typeface="+mn-cs"/>
                        </a:rPr>
                        <a:t>        — способность студентов анализировать результаты научных исследований и применять их при решении конкретных образовательных и исследовательских задач;</a:t>
                      </a:r>
                      <a:endParaRPr lang="ru-RU" dirty="0" smtClean="0"/>
                    </a:p>
                  </a:txBody>
                  <a:tcPr>
                    <a:solidFill>
                      <a:srgbClr val="001922"/>
                    </a:solidFill>
                  </a:tcPr>
                </a:tc>
                <a:extLst>
                  <a:ext uri="{0D108BD9-81ED-4DB2-BD59-A6C34878D82A}">
                    <a16:rowId xmlns:a16="http://schemas.microsoft.com/office/drawing/2014/main" val="1951302978"/>
                  </a:ext>
                </a:extLst>
              </a:tr>
              <a:tr h="1452889">
                <a:tc>
                  <a:txBody>
                    <a:bodyPr/>
                    <a:lstStyle/>
                    <a:p>
                      <a:pPr algn="just"/>
                      <a:r>
                        <a:rPr kumimoji="0" lang="ru-RU" sz="2400" b="0" i="1" u="none" strike="noStrike" kern="1200" cap="none" spc="0" normalizeH="0" baseline="0" noProof="0" dirty="0" smtClean="0">
                          <a:ln>
                            <a:noFill/>
                          </a:ln>
                          <a:solidFill>
                            <a:prstClr val="white"/>
                          </a:solidFill>
                          <a:effectLst/>
                          <a:uLnTx/>
                          <a:uFillTx/>
                          <a:latin typeface="Times New Roman" panose="02020603050405020304" pitchFamily="18" charset="0"/>
                          <a:ea typeface="Times New Roman" panose="02020603050405020304" pitchFamily="18" charset="0"/>
                          <a:cs typeface="+mn-cs"/>
                        </a:rPr>
                        <a:t>        — способность решать стандартные задачи профессиональной деятельности на основе информационной и библиографической культуры с применением информационно-коммуникационных технологий и с учетом основных требований информационной безопасности.</a:t>
                      </a:r>
                      <a:endParaRPr lang="ru-RU" dirty="0"/>
                    </a:p>
                  </a:txBody>
                  <a:tcPr>
                    <a:solidFill>
                      <a:srgbClr val="004D68"/>
                    </a:solidFill>
                  </a:tcPr>
                </a:tc>
                <a:extLst>
                  <a:ext uri="{0D108BD9-81ED-4DB2-BD59-A6C34878D82A}">
                    <a16:rowId xmlns:a16="http://schemas.microsoft.com/office/drawing/2014/main" val="768112586"/>
                  </a:ext>
                </a:extLst>
              </a:tr>
              <a:tr h="444413">
                <a:tc>
                  <a:txBody>
                    <a:bodyPr/>
                    <a:lstStyle/>
                    <a:p>
                      <a:pPr marR="27305" indent="209550" algn="just">
                        <a:lnSpc>
                          <a:spcPct val="105000"/>
                        </a:lnSpc>
                        <a:spcAft>
                          <a:spcPts val="1810"/>
                        </a:spcAft>
                      </a:pPr>
                      <a:endParaRPr lang="ru-RU" sz="2400" i="1" dirty="0">
                        <a:solidFill>
                          <a:schemeClr val="bg1"/>
                        </a:solidFill>
                        <a:effectLst/>
                        <a:latin typeface="Times New Roman" panose="02020603050405020304" pitchFamily="18" charset="0"/>
                        <a:ea typeface="Times New Roman" panose="02020603050405020304" pitchFamily="18" charset="0"/>
                      </a:endParaRPr>
                    </a:p>
                  </a:txBody>
                  <a:tcPr>
                    <a:solidFill>
                      <a:srgbClr val="00B6F6"/>
                    </a:solidFill>
                  </a:tcPr>
                </a:tc>
                <a:extLst>
                  <a:ext uri="{0D108BD9-81ED-4DB2-BD59-A6C34878D82A}">
                    <a16:rowId xmlns:a16="http://schemas.microsoft.com/office/drawing/2014/main" val="3945709488"/>
                  </a:ext>
                </a:extLst>
              </a:tr>
            </a:tbl>
          </a:graphicData>
        </a:graphic>
      </p:graphicFrame>
      <p:sp>
        <p:nvSpPr>
          <p:cNvPr id="4" name="TextBox 3"/>
          <p:cNvSpPr txBox="1"/>
          <p:nvPr/>
        </p:nvSpPr>
        <p:spPr>
          <a:xfrm>
            <a:off x="1678488" y="751561"/>
            <a:ext cx="9958191" cy="523220"/>
          </a:xfrm>
          <a:prstGeom prst="rect">
            <a:avLst/>
          </a:prstGeom>
          <a:noFill/>
        </p:spPr>
        <p:txBody>
          <a:bodyPr wrap="square" rtlCol="0">
            <a:spAutoFit/>
          </a:bodyPr>
          <a:lstStyle/>
          <a:p>
            <a:pPr algn="ctr"/>
            <a:r>
              <a:rPr lang="ru-RU" sz="2800" b="1" i="1" dirty="0">
                <a:solidFill>
                  <a:srgbClr val="001922"/>
                </a:solidFill>
                <a:latin typeface="Times New Roman" panose="02020603050405020304" pitchFamily="18" charset="0"/>
                <a:cs typeface="Times New Roman" panose="02020603050405020304" pitchFamily="18" charset="0"/>
              </a:rPr>
              <a:t>Планируемые результаты самостоятельной работы:</a:t>
            </a:r>
          </a:p>
        </p:txBody>
      </p:sp>
      <p:pic>
        <p:nvPicPr>
          <p:cNvPr id="5" name="Рисунок 4"/>
          <p:cNvPicPr>
            <a:picLocks noChangeAspect="1"/>
          </p:cNvPicPr>
          <p:nvPr/>
        </p:nvPicPr>
        <p:blipFill rotWithShape="1">
          <a:blip r:embed="rId2">
            <a:extLst>
              <a:ext uri="{28A0092B-C50C-407E-A947-70E740481C1C}">
                <a14:useLocalDpi xmlns:a14="http://schemas.microsoft.com/office/drawing/2010/main" val="0"/>
              </a:ext>
            </a:extLst>
          </a:blip>
          <a:srcRect t="21881" b="14571"/>
          <a:stretch/>
        </p:blipFill>
        <p:spPr>
          <a:xfrm>
            <a:off x="8264475" y="5151047"/>
            <a:ext cx="3572621" cy="1506537"/>
          </a:xfrm>
          <a:prstGeom prst="rect">
            <a:avLst/>
          </a:prstGeom>
        </p:spPr>
      </p:pic>
      <p:sp>
        <p:nvSpPr>
          <p:cNvPr id="6" name="TextBox 5"/>
          <p:cNvSpPr txBox="1"/>
          <p:nvPr/>
        </p:nvSpPr>
        <p:spPr>
          <a:xfrm>
            <a:off x="3179299" y="225468"/>
            <a:ext cx="8908318" cy="307777"/>
          </a:xfrm>
          <a:prstGeom prst="rect">
            <a:avLst/>
          </a:prstGeom>
          <a:noFill/>
        </p:spPr>
        <p:txBody>
          <a:bodyPr wrap="square" rtlCol="0">
            <a:spAutoFit/>
          </a:bodyPr>
          <a:lstStyle/>
          <a:p>
            <a:pPr lvl="0" algn="r"/>
            <a:r>
              <a:rPr lang="ru-RU" sz="1400" b="1" i="1" dirty="0">
                <a:solidFill>
                  <a:srgbClr val="003142"/>
                </a:solidFill>
                <a:latin typeface="Times New Roman" panose="02020603050405020304" pitchFamily="18" charset="0"/>
                <a:cs typeface="Times New Roman" panose="02020603050405020304" pitchFamily="18" charset="0"/>
              </a:rPr>
              <a:t>Таблица № </a:t>
            </a:r>
            <a:r>
              <a:rPr lang="ru-RU" sz="1400" b="1" i="1" dirty="0">
                <a:solidFill>
                  <a:srgbClr val="003142"/>
                </a:solidFill>
                <a:latin typeface="Times New Roman" panose="02020603050405020304" pitchFamily="18" charset="0"/>
                <a:cs typeface="Times New Roman" panose="02020603050405020304" pitchFamily="18" charset="0"/>
              </a:rPr>
              <a:t>3. </a:t>
            </a:r>
            <a:r>
              <a:rPr lang="ru-RU" sz="1400" i="1" dirty="0">
                <a:solidFill>
                  <a:srgbClr val="003142"/>
                </a:solidFill>
                <a:latin typeface="Times New Roman" panose="02020603050405020304" pitchFamily="18" charset="0"/>
                <a:cs typeface="Times New Roman" panose="02020603050405020304" pitchFamily="18" charset="0"/>
              </a:rPr>
              <a:t>Планируемые результаты самостоятельной работы  </a:t>
            </a:r>
            <a:endParaRPr lang="ru-RU" sz="1400" i="1" dirty="0">
              <a:solidFill>
                <a:srgbClr val="003142"/>
              </a:solidFill>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1" y="0"/>
            <a:ext cx="792479" cy="6858000"/>
          </a:xfrm>
          <a:prstGeom prst="rect">
            <a:avLst/>
          </a:prstGeom>
          <a:solidFill>
            <a:srgbClr val="D5F4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316858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02707" y="422031"/>
            <a:ext cx="8980776" cy="544765"/>
          </a:xfrm>
          <a:prstGeom prst="rect">
            <a:avLst/>
          </a:prstGeom>
          <a:noFill/>
        </p:spPr>
        <p:txBody>
          <a:bodyPr wrap="square" rtlCol="0">
            <a:spAutoFit/>
          </a:bodyPr>
          <a:lstStyle/>
          <a:p>
            <a:pPr marL="213360" marR="36195" indent="-6350" algn="ctr">
              <a:lnSpc>
                <a:spcPct val="105000"/>
              </a:lnSpc>
              <a:spcAft>
                <a:spcPts val="20"/>
              </a:spcAft>
            </a:pPr>
            <a:r>
              <a:rPr lang="ru-RU" sz="2800" b="1" i="1" dirty="0" smtClean="0">
                <a:solidFill>
                  <a:srgbClr val="181717"/>
                </a:solidFill>
                <a:latin typeface="Times New Roman" panose="02020603050405020304" pitchFamily="18" charset="0"/>
                <a:ea typeface="Times New Roman" panose="02020603050405020304" pitchFamily="18" charset="0"/>
              </a:rPr>
              <a:t>       </a:t>
            </a:r>
            <a:r>
              <a:rPr lang="ru-RU" sz="2800" b="1" i="1" dirty="0" smtClean="0">
                <a:solidFill>
                  <a:srgbClr val="001922"/>
                </a:solidFill>
                <a:latin typeface="Times New Roman" panose="02020603050405020304" pitchFamily="18" charset="0"/>
                <a:ea typeface="Times New Roman" panose="02020603050405020304" pitchFamily="18" charset="0"/>
              </a:rPr>
              <a:t>Выполнение </a:t>
            </a:r>
            <a:r>
              <a:rPr lang="ru-RU" sz="2800" b="1" i="1" dirty="0">
                <a:solidFill>
                  <a:srgbClr val="001922"/>
                </a:solidFill>
                <a:latin typeface="Times New Roman" panose="02020603050405020304" pitchFamily="18" charset="0"/>
                <a:ea typeface="Times New Roman" panose="02020603050405020304" pitchFamily="18" charset="0"/>
              </a:rPr>
              <a:t>задания</a:t>
            </a:r>
            <a:r>
              <a:rPr lang="ru-RU" sz="2800" b="1" dirty="0">
                <a:solidFill>
                  <a:srgbClr val="001922"/>
                </a:solidFill>
                <a:latin typeface="Times New Roman" panose="02020603050405020304" pitchFamily="18" charset="0"/>
                <a:ea typeface="Times New Roman" panose="02020603050405020304" pitchFamily="18" charset="0"/>
              </a:rPr>
              <a:t>:</a:t>
            </a:r>
          </a:p>
        </p:txBody>
      </p:sp>
      <p:sp>
        <p:nvSpPr>
          <p:cNvPr id="5" name="TextBox 4"/>
          <p:cNvSpPr txBox="1"/>
          <p:nvPr/>
        </p:nvSpPr>
        <p:spPr>
          <a:xfrm>
            <a:off x="1026941" y="1181686"/>
            <a:ext cx="10885311" cy="5605918"/>
          </a:xfrm>
          <a:prstGeom prst="rect">
            <a:avLst/>
          </a:prstGeom>
          <a:noFill/>
        </p:spPr>
        <p:txBody>
          <a:bodyPr wrap="square" rtlCol="0">
            <a:spAutoFit/>
          </a:bodyPr>
          <a:lstStyle/>
          <a:p>
            <a:pPr marL="342900" marR="27305" lvl="0" indent="-342900" algn="just" fontAlgn="base">
              <a:lnSpc>
                <a:spcPct val="105000"/>
              </a:lnSpc>
              <a:spcAft>
                <a:spcPts val="25"/>
              </a:spcAft>
              <a:buClr>
                <a:srgbClr val="181717"/>
              </a:buClr>
              <a:buSzPts val="1050"/>
              <a:buFont typeface="Wingdings" panose="05000000000000000000" pitchFamily="2" charset="2"/>
              <a:buChar char="ü"/>
            </a:pPr>
            <a:r>
              <a:rPr lang="ru-RU" sz="2400" b="1"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определить цель составления конспекта;</a:t>
            </a:r>
          </a:p>
          <a:p>
            <a:pPr marL="342900" marR="27305" lvl="0" indent="-342900" algn="just" fontAlgn="base">
              <a:lnSpc>
                <a:spcPct val="105000"/>
              </a:lnSpc>
              <a:spcAft>
                <a:spcPts val="25"/>
              </a:spcAft>
              <a:buClr>
                <a:srgbClr val="181717"/>
              </a:buClr>
              <a:buSzPts val="1050"/>
              <a:buFont typeface="Wingdings" panose="05000000000000000000" pitchFamily="2" charset="2"/>
              <a:buChar char="ü"/>
            </a:pPr>
            <a:r>
              <a:rPr lang="ru-RU" sz="2400" b="1"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записать название текста или его части; </a:t>
            </a:r>
          </a:p>
          <a:p>
            <a:pPr marL="342900" marR="27305" lvl="0" indent="-342900" algn="just" fontAlgn="base">
              <a:lnSpc>
                <a:spcPct val="105000"/>
              </a:lnSpc>
              <a:spcAft>
                <a:spcPts val="25"/>
              </a:spcAft>
              <a:buClr>
                <a:srgbClr val="181717"/>
              </a:buClr>
              <a:buSzPts val="1050"/>
              <a:buFont typeface="Wingdings" panose="05000000000000000000" pitchFamily="2" charset="2"/>
              <a:buChar char="ü"/>
            </a:pPr>
            <a:r>
              <a:rPr lang="ru-RU" sz="2400" b="1"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записать выходные данные текста (автор, место и год издания);</a:t>
            </a:r>
          </a:p>
          <a:p>
            <a:pPr marL="342900" marR="27305" lvl="0" indent="-342900" algn="just" fontAlgn="base">
              <a:lnSpc>
                <a:spcPct val="105000"/>
              </a:lnSpc>
              <a:spcAft>
                <a:spcPts val="25"/>
              </a:spcAft>
              <a:buClr>
                <a:srgbClr val="181717"/>
              </a:buClr>
              <a:buSzPts val="1050"/>
              <a:buFont typeface="Wingdings" panose="05000000000000000000" pitchFamily="2" charset="2"/>
              <a:buChar char="ü"/>
            </a:pPr>
            <a:r>
              <a:rPr lang="ru-RU" sz="2400" b="1"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выделить при первичном чтении основные смысловые части текста;</a:t>
            </a:r>
          </a:p>
          <a:p>
            <a:pPr marL="342900" marR="27305" lvl="0" indent="-342900" algn="just" fontAlgn="base">
              <a:lnSpc>
                <a:spcPct val="105000"/>
              </a:lnSpc>
              <a:spcAft>
                <a:spcPts val="25"/>
              </a:spcAft>
              <a:buClr>
                <a:srgbClr val="181717"/>
              </a:buClr>
              <a:buSzPts val="1050"/>
              <a:buFont typeface="Wingdings" panose="05000000000000000000" pitchFamily="2" charset="2"/>
              <a:buChar char="ü"/>
            </a:pPr>
            <a:r>
              <a:rPr lang="ru-RU" sz="2400" b="1"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выделить основные положения текста;</a:t>
            </a:r>
          </a:p>
          <a:p>
            <a:pPr marL="342900" marR="27305" lvl="0" indent="-342900" algn="just" fontAlgn="base">
              <a:lnSpc>
                <a:spcPct val="105000"/>
              </a:lnSpc>
              <a:spcAft>
                <a:spcPts val="25"/>
              </a:spcAft>
              <a:buClr>
                <a:srgbClr val="181717"/>
              </a:buClr>
              <a:buSzPts val="1050"/>
              <a:buFont typeface="Wingdings" panose="05000000000000000000" pitchFamily="2" charset="2"/>
              <a:buChar char="ü"/>
            </a:pPr>
            <a:r>
              <a:rPr lang="ru-RU" sz="2400" b="1"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выделить понятия, термины, которые требуют разъяснений;</a:t>
            </a:r>
          </a:p>
          <a:p>
            <a:pPr marL="342900" marR="27305" lvl="0" indent="-342900" algn="just" fontAlgn="base">
              <a:lnSpc>
                <a:spcPct val="105000"/>
              </a:lnSpc>
              <a:spcAft>
                <a:spcPts val="25"/>
              </a:spcAft>
              <a:buClr>
                <a:srgbClr val="181717"/>
              </a:buClr>
              <a:buSzPts val="1050"/>
              <a:buFont typeface="Wingdings" panose="05000000000000000000" pitchFamily="2" charset="2"/>
              <a:buChar char="ü"/>
            </a:pPr>
            <a:r>
              <a:rPr lang="ru-RU" sz="2400" b="1"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последовательно и кратко изложить своими словами существенные положения изучаемого материала;</a:t>
            </a:r>
          </a:p>
          <a:p>
            <a:pPr marL="342900" marR="27305" lvl="0" indent="-342900" algn="just" fontAlgn="base">
              <a:lnSpc>
                <a:spcPct val="105000"/>
              </a:lnSpc>
              <a:spcAft>
                <a:spcPts val="25"/>
              </a:spcAft>
              <a:buClr>
                <a:srgbClr val="181717"/>
              </a:buClr>
              <a:buSzPts val="1050"/>
              <a:buFont typeface="Wingdings" panose="05000000000000000000" pitchFamily="2" charset="2"/>
              <a:buChar char="ü"/>
            </a:pPr>
            <a:r>
              <a:rPr lang="ru-RU" sz="2400" b="1"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включить в запись выводы по основным положениям, конкретным фактам и примерам (без подробного описания);</a:t>
            </a:r>
          </a:p>
          <a:p>
            <a:pPr marL="342900" marR="27305" lvl="0" indent="-342900" algn="just" fontAlgn="base">
              <a:lnSpc>
                <a:spcPct val="105000"/>
              </a:lnSpc>
              <a:spcAft>
                <a:spcPts val="25"/>
              </a:spcAft>
              <a:buClr>
                <a:srgbClr val="181717"/>
              </a:buClr>
              <a:buSzPts val="1050"/>
              <a:buFont typeface="Wingdings" panose="05000000000000000000" pitchFamily="2" charset="2"/>
              <a:buChar char="ü"/>
            </a:pPr>
            <a:r>
              <a:rPr lang="ru-RU" sz="2400" b="1"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использовать приемы наглядного отражения содержания (абзацы «ступеньками», различные способы подчеркивания, ручки разного цвета);</a:t>
            </a:r>
          </a:p>
          <a:p>
            <a:pPr marL="342900" marR="27305" lvl="0" indent="-342900" algn="just" fontAlgn="base">
              <a:lnSpc>
                <a:spcPct val="105000"/>
              </a:lnSpc>
              <a:spcAft>
                <a:spcPts val="25"/>
              </a:spcAft>
              <a:buClr>
                <a:srgbClr val="181717"/>
              </a:buClr>
              <a:buSzPts val="1050"/>
              <a:buFont typeface="Wingdings" panose="05000000000000000000" pitchFamily="2" charset="2"/>
              <a:buChar char="ü"/>
            </a:pPr>
            <a:r>
              <a:rPr lang="ru-RU" sz="2400" b="1" i="1" dirty="0">
                <a:solidFill>
                  <a:srgbClr val="003142"/>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соблюдать правила цитирования (цитата должна быть заключена в кавычки, дана ссылка на ее источник, указана страница).</a:t>
            </a:r>
          </a:p>
        </p:txBody>
      </p:sp>
      <p:sp>
        <p:nvSpPr>
          <p:cNvPr id="6" name="Прямоугольник 5"/>
          <p:cNvSpPr/>
          <p:nvPr/>
        </p:nvSpPr>
        <p:spPr>
          <a:xfrm>
            <a:off x="1" y="0"/>
            <a:ext cx="792479" cy="6858000"/>
          </a:xfrm>
          <a:prstGeom prst="rect">
            <a:avLst/>
          </a:prstGeom>
          <a:solidFill>
            <a:srgbClr val="D5F4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40147" y="104515"/>
            <a:ext cx="1145347" cy="969726"/>
          </a:xfrm>
          <a:prstGeom prst="rect">
            <a:avLst/>
          </a:prstGeom>
        </p:spPr>
      </p:pic>
    </p:spTree>
    <p:extLst>
      <p:ext uri="{BB962C8B-B14F-4D97-AF65-F5344CB8AC3E}">
        <p14:creationId xmlns:p14="http://schemas.microsoft.com/office/powerpoint/2010/main" val="383826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325880" y="365760"/>
            <a:ext cx="10530840" cy="4478149"/>
          </a:xfrm>
          <a:prstGeom prst="rect">
            <a:avLst/>
          </a:prstGeom>
          <a:noFill/>
        </p:spPr>
        <p:txBody>
          <a:bodyPr wrap="square" rtlCol="0">
            <a:spAutoFit/>
          </a:bodyPr>
          <a:lstStyle/>
          <a:p>
            <a:pPr marL="3175" marR="3175" indent="450215" algn="just">
              <a:spcAft>
                <a:spcPts val="0"/>
              </a:spcAft>
            </a:pPr>
            <a:r>
              <a:rPr lang="ru-RU" sz="2800" i="1" dirty="0">
                <a:solidFill>
                  <a:srgbClr val="001922"/>
                </a:solidFill>
                <a:latin typeface="Times New Roman" panose="02020603050405020304" pitchFamily="18" charset="0"/>
                <a:ea typeface="Times New Roman" panose="02020603050405020304" pitchFamily="18" charset="0"/>
              </a:rPr>
              <a:t>Работа выполняется письменно. Озвучиванию подлежат главные положения и выводы работы в виде краткого устного сообщения (3-4 мин) в рамках теоретических и практических занятий. Контроль может проводиться и в виде проверки конспектов преподавателем.</a:t>
            </a:r>
            <a:endParaRPr lang="ru-RU" sz="2800" i="1" dirty="0">
              <a:solidFill>
                <a:srgbClr val="001922"/>
              </a:solidFill>
              <a:latin typeface="Arial" panose="020B0604020202020204" pitchFamily="34" charset="0"/>
              <a:ea typeface="Times New Roman" panose="02020603050405020304" pitchFamily="18" charset="0"/>
            </a:endParaRPr>
          </a:p>
          <a:p>
            <a:pPr indent="450215" algn="just">
              <a:spcAft>
                <a:spcPts val="600"/>
              </a:spcAft>
            </a:pPr>
            <a:r>
              <a:rPr lang="ru-RU" sz="2800" b="1" i="1" dirty="0">
                <a:solidFill>
                  <a:srgbClr val="001922"/>
                </a:solidFill>
                <a:latin typeface="Times New Roman" panose="02020603050405020304" pitchFamily="18" charset="0"/>
                <a:ea typeface="Times New Roman" panose="02020603050405020304" pitchFamily="18" charset="0"/>
              </a:rPr>
              <a:t>Затраты времени при составлении конспектов </a:t>
            </a:r>
            <a:r>
              <a:rPr lang="ru-RU" sz="2800" i="1" dirty="0">
                <a:solidFill>
                  <a:srgbClr val="001922"/>
                </a:solidFill>
                <a:latin typeface="Times New Roman" panose="02020603050405020304" pitchFamily="18" charset="0"/>
                <a:ea typeface="Times New Roman" panose="02020603050405020304" pitchFamily="18" charset="0"/>
              </a:rPr>
              <a:t>зависят от сложно­сти материала по теме, индивидуальных особенностей студента и опре­деляются преподавателем. </a:t>
            </a:r>
            <a:endParaRPr lang="ru-RU" sz="2800" i="1" dirty="0" smtClean="0">
              <a:solidFill>
                <a:srgbClr val="001922"/>
              </a:solidFill>
              <a:latin typeface="Times New Roman" panose="02020603050405020304" pitchFamily="18" charset="0"/>
              <a:ea typeface="Times New Roman" panose="02020603050405020304" pitchFamily="18" charset="0"/>
            </a:endParaRPr>
          </a:p>
          <a:p>
            <a:pPr indent="450215" algn="just">
              <a:spcAft>
                <a:spcPts val="600"/>
              </a:spcAft>
            </a:pPr>
            <a:r>
              <a:rPr lang="ru-RU" sz="2800" b="1" i="1" dirty="0" smtClean="0">
                <a:solidFill>
                  <a:srgbClr val="001922"/>
                </a:solidFill>
                <a:latin typeface="Times New Roman" panose="02020603050405020304" pitchFamily="18" charset="0"/>
                <a:ea typeface="Times New Roman" panose="02020603050405020304" pitchFamily="18" charset="0"/>
              </a:rPr>
              <a:t>Ориентировочное </a:t>
            </a:r>
            <a:r>
              <a:rPr lang="ru-RU" sz="2800" b="1" i="1" dirty="0">
                <a:solidFill>
                  <a:srgbClr val="001922"/>
                </a:solidFill>
                <a:latin typeface="Times New Roman" panose="02020603050405020304" pitchFamily="18" charset="0"/>
                <a:ea typeface="Times New Roman" panose="02020603050405020304" pitchFamily="18" charset="0"/>
              </a:rPr>
              <a:t>время на подготовку кон­спекта </a:t>
            </a:r>
            <a:r>
              <a:rPr lang="ru-RU" sz="2800" i="1" dirty="0">
                <a:solidFill>
                  <a:srgbClr val="001922"/>
                </a:solidFill>
                <a:latin typeface="Times New Roman" panose="02020603050405020304" pitchFamily="18" charset="0"/>
                <a:ea typeface="Times New Roman" panose="02020603050405020304" pitchFamily="18" charset="0"/>
              </a:rPr>
              <a:t>статьи - 2ч, монографии, главы книги, учебника - 4 ч. </a:t>
            </a:r>
            <a:endParaRPr lang="ru-RU" sz="2800" i="1" dirty="0">
              <a:solidFill>
                <a:srgbClr val="001922"/>
              </a:solidFill>
              <a:effectLst/>
              <a:latin typeface="Arial" panose="020B0604020202020204" pitchFamily="34" charset="0"/>
              <a:ea typeface="Times New Roman" panose="02020603050405020304" pitchFamily="18" charset="0"/>
            </a:endParaRPr>
          </a:p>
        </p:txBody>
      </p:sp>
      <p:sp>
        <p:nvSpPr>
          <p:cNvPr id="5" name="Прямоугольник 4"/>
          <p:cNvSpPr/>
          <p:nvPr/>
        </p:nvSpPr>
        <p:spPr>
          <a:xfrm>
            <a:off x="1" y="0"/>
            <a:ext cx="792479" cy="6858000"/>
          </a:xfrm>
          <a:prstGeom prst="rect">
            <a:avLst/>
          </a:prstGeom>
          <a:solidFill>
            <a:srgbClr val="D5F4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38360" y="4472316"/>
            <a:ext cx="1920240" cy="2271384"/>
          </a:xfrm>
          <a:prstGeom prst="rect">
            <a:avLst/>
          </a:prstGeom>
        </p:spPr>
      </p:pic>
    </p:spTree>
    <p:extLst>
      <p:ext uri="{BB962C8B-B14F-4D97-AF65-F5344CB8AC3E}">
        <p14:creationId xmlns:p14="http://schemas.microsoft.com/office/powerpoint/2010/main" val="412383207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327</TotalTime>
  <Words>1985</Words>
  <Application>Microsoft Office PowerPoint</Application>
  <PresentationFormat>Широкоэкранный</PresentationFormat>
  <Paragraphs>214</Paragraphs>
  <Slides>14</Slides>
  <Notes>13</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14</vt:i4>
      </vt:variant>
    </vt:vector>
  </HeadingPairs>
  <TitlesOfParts>
    <vt:vector size="23" baseType="lpstr">
      <vt:lpstr>Arial</vt:lpstr>
      <vt:lpstr>Calibri</vt:lpstr>
      <vt:lpstr>Calibri Light</vt:lpstr>
      <vt:lpstr>Courier New</vt:lpstr>
      <vt:lpstr>Symbol</vt:lpstr>
      <vt:lpstr>Tahoma</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67</cp:revision>
  <dcterms:created xsi:type="dcterms:W3CDTF">2019-11-26T22:36:28Z</dcterms:created>
  <dcterms:modified xsi:type="dcterms:W3CDTF">2020-03-23T13:17:30Z</dcterms:modified>
</cp:coreProperties>
</file>