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62" r:id="rId3"/>
    <p:sldId id="263" r:id="rId4"/>
    <p:sldId id="257" r:id="rId5"/>
    <p:sldId id="258" r:id="rId6"/>
    <p:sldId id="271" r:id="rId7"/>
    <p:sldId id="272" r:id="rId8"/>
    <p:sldId id="270" r:id="rId9"/>
    <p:sldId id="273" r:id="rId10"/>
    <p:sldId id="274" r:id="rId11"/>
    <p:sldId id="264" r:id="rId12"/>
    <p:sldId id="265" r:id="rId13"/>
    <p:sldId id="276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E26447-2B6F-4E76-9EE9-78ECF4001526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222A02-75C0-4EDF-AE73-102F522F7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1B0CB7-D5FE-4794-9532-9E50BE78B47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C729F1-EF91-4FCF-A804-306CCA7FDD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88E04B-203A-4893-8329-DF1A94B2C89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084951-C352-43BC-BFF9-8A9841277E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D51439-71BA-4318-ADE2-6F7A79B9C0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6E7357-0E57-4249-A994-BB59E95555F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ADBA73-B2A5-4E06-AD6E-6900A359C1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24768C-0D83-49CD-A852-6B95195A9F9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19F3C9-65F9-4415-B647-E92B132C4CD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9BA60-0036-4DD8-923E-D407620F85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963619-1C32-4C89-BAAC-8C7A26C792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E2968A-2AA3-410E-B04D-F3B47B675A7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7CE6D1-CE67-4102-A484-11E4D793FA9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0C35A-FC55-4BF3-911B-943ECA85512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59BA8-5D0A-4865-8787-8F4CD2C431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036BAC-F381-4945-8FD7-5562CCE3A50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CEE980-A0F6-45BD-8935-B9C651219CB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02FA0-6387-49ED-B6A7-049A07330C80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3F5A-BCD2-4451-999C-EDB5E11E2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E0127-DDF6-41A0-9213-44556CAAE084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A11A-58DF-4696-9034-E6BD5A6C3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8FF46-F652-41EA-BFF2-63F7756ED402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33564-960B-4E2C-9E36-43C0AD63F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392A-340A-49CF-940C-DF4292770917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F28E-CC2A-4C78-B6E5-84C46FB2B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476D-04C2-4CC6-9B85-F5316A42CC3D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A230-5CAA-4A71-84C5-41D177069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E762F-39F4-48DF-8709-BB481FC4632F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4093-98C5-405A-87F6-E732EFBBE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A8DC0-CBBA-4C08-8028-61F6A324BFDD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85B8-70E0-46C3-88A5-B70893763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64D9F-93FA-4203-827D-4105BBB91365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3ED8E-763C-439E-9D4F-E4695E1FD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84CE9-5768-484A-92D3-A8C8D5A050EE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641C6-8338-4E73-8F9B-BC5E5A462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3B9B-DF99-490A-B9D4-0C973F10FD81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8AC8F-AF1A-4763-83B3-C73FFD748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4A9EA-93B3-42FE-9893-41B922DA9279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9E102-5767-441F-9C55-751ADEA84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E7E4D1-E5A4-4579-9B15-A2EFF5FF224E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A47CF2-6A1D-4D1B-ABBB-A014A75B4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72816"/>
            <a:ext cx="8424936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После смерти И.В. Сталина. Борьба за власть.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истории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899592" y="332656"/>
            <a:ext cx="1440160" cy="18794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755650" y="188913"/>
            <a:ext cx="1728788" cy="2160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55650" y="188913"/>
            <a:ext cx="1728788" cy="2160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5372235" y="3726473"/>
            <a:ext cx="3448237" cy="24531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6666773" y="175252"/>
            <a:ext cx="2082336" cy="21736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email">
            <a:extLst/>
          </a:blip>
          <a:srcRect/>
          <a:stretch>
            <a:fillRect/>
          </a:stretch>
        </p:blipFill>
        <p:spPr bwMode="auto">
          <a:xfrm>
            <a:off x="2815245" y="475176"/>
            <a:ext cx="3513509" cy="157377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7" cstate="email">
            <a:extLst/>
          </a:blip>
          <a:srcRect/>
          <a:stretch>
            <a:fillRect/>
          </a:stretch>
        </p:blipFill>
        <p:spPr bwMode="auto">
          <a:xfrm>
            <a:off x="418954" y="3901341"/>
            <a:ext cx="4572000" cy="2103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0" y="11113"/>
            <a:ext cx="9144000" cy="3683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II</a:t>
            </a:r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 этап борьбы за власть после смерти И. Сталина: </a:t>
            </a:r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792163"/>
            <a:ext cx="45720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765175"/>
            <a:ext cx="2132013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4751388" y="765175"/>
            <a:ext cx="2052637" cy="2132013"/>
          </a:xfrm>
          <a:prstGeom prst="rightArrow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Попытка упразднить должность 1 секретаря ЦК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" y="3803650"/>
            <a:ext cx="3744913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0" y="3789363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975350" y="3141663"/>
            <a:ext cx="3168650" cy="6477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 О Г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021388"/>
            <a:ext cx="3779838" cy="83661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 1958 г – Хрущев Н.С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секретарь ЦК КПСС,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Председатель Совета министров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3857625"/>
            <a:ext cx="240982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95738" y="6021388"/>
            <a:ext cx="5148262" cy="83661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Переведён на должность директора электростанции (сперва Усть-Каменогорская ГЭС, затем теплоэлектростанции в Экибастузе), а вскоре </a:t>
            </a:r>
            <a:r>
              <a:rPr lang="ru-RU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исключён из партии.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старости стал церковным чтецом.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925" y="3141663"/>
            <a:ext cx="5364163" cy="6477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Хрущев потребовал принятия данного решения не Президиумом ЦК, а Пленумом. Пленум его защитил.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4751388" y="3357563"/>
            <a:ext cx="3349625" cy="30813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572000" y="3141663"/>
            <a:ext cx="3529013" cy="32972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" y="24510"/>
            <a:ext cx="2267743" cy="32506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11413" y="198438"/>
          <a:ext cx="6539742" cy="290320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90652"/>
                <a:gridCol w="5249090"/>
              </a:tblGrid>
              <a:tr h="43866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Маленков Георгий Максимилианович </a:t>
                      </a:r>
                    </a:p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(26.12.1901(08.01.1902) - 14.01.1988),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3449">
                <a:tc gridSpan="2">
                  <a:txBody>
                    <a:bodyPr/>
                    <a:lstStyle/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Родился в Оренбурге. Русский.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705">
                <a:tc>
                  <a:txBody>
                    <a:bodyPr/>
                    <a:lstStyle/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1921-1925 гг.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учился в Московском высшем техническом училище. </a:t>
                      </a:r>
                    </a:p>
                  </a:txBody>
                  <a:tcPr anchor="ctr"/>
                </a:tc>
              </a:tr>
              <a:tr h="37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1919 г.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Красной Армии. </a:t>
                      </a:r>
                    </a:p>
                  </a:txBody>
                  <a:tcPr anchor="ctr"/>
                </a:tc>
              </a:tr>
              <a:tr h="21602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1925 г. в аппарате ЦК ВКП(б), с 1930 г. зав. отделом Московского комитета партии. </a:t>
                      </a:r>
                      <a:b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1934-1939 гг. зав. Отделом руководящих партийных органов ЦК ВКП(б). </a:t>
                      </a:r>
                      <a:b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1939-1946 гг. и 1948-1953 гг. секретарь ЦК партии, единовременно в 1939-1946 гг. нач. Управления кадров ЦК ВКП(б).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825" y="3403600"/>
          <a:ext cx="6012161" cy="306398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91037"/>
                <a:gridCol w="4521124"/>
              </a:tblGrid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1946-1953 гг.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зам. Председателя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Совмина СССР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1953-1955 гг.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Председатель  Совмина СССР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1955-1957 гг.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министр электростанций СССР. зам. Председателя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Совмина СССР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июньском (1957 г.) Пленуме ЦК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выведен из состава Президиума ЦК и из состава ЦК за несовместимую с ленинскими принципами партии фракционную деятельность. 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 1957 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директор Усть-Каменогорской ГЭС и Экибастузской ТЭЦ.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 1961 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пенсии. </a:t>
                      </a:r>
                      <a:endParaRPr lang="ru-RU" sz="1400" b="1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485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3406775"/>
            <a:ext cx="20066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9757" y="0"/>
            <a:ext cx="2667000" cy="318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16238" y="82550"/>
          <a:ext cx="5976664" cy="308913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8680"/>
                <a:gridCol w="4117984"/>
              </a:tblGrid>
              <a:tr h="4655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Хрущев Никита Сергеевич</a:t>
                      </a:r>
                      <a:r>
                        <a:rPr lang="ru-RU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(05.04.1894 -11.09.1971)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9560">
                <a:tc gridSpan="2">
                  <a:txBody>
                    <a:bodyPr/>
                    <a:lstStyle/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Родился в с. Калиновке Курской губернии. Русский.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1918 г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член партии</a:t>
                      </a:r>
                    </a:p>
                  </a:txBody>
                  <a:tcPr anchor="ctr"/>
                </a:tc>
              </a:tr>
              <a:tr h="2712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в1934-1966 гг.,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член ЦК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22.03.39-14.10.64 гг.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член Политбюро (Президиума) ЦК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16.12.49 г.,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секретарь ЦК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12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07.09.53-14.10.64 гг.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 секретарь ЦК</a:t>
                      </a:r>
                    </a:p>
                  </a:txBody>
                  <a:tcPr anchor="ctr"/>
                </a:tc>
              </a:tr>
              <a:tr h="271264"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Окончил рабфак, учился в Промышленной академии. 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Трудовую деятельность начал пастухом, работал слесарем в Донбассе, участник гражданской войны.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050" y="3429000"/>
          <a:ext cx="9015723" cy="332380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90920"/>
                <a:gridCol w="6424803"/>
              </a:tblGrid>
              <a:tr h="245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 1924 г. </a:t>
                      </a:r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 партийной работе в Донбассе и Киеве. </a:t>
                      </a:r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5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1931 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секретарь Бауманского, Краснопресненского райкомов партии в Москве. </a:t>
                      </a:r>
                    </a:p>
                  </a:txBody>
                  <a:tcPr/>
                </a:tc>
              </a:tr>
              <a:tr h="393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1932-1938 гг.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второй секретарь МГК партии, первый секретарь МГК и второй секретарь МК партии,  гг. первый секретарь МК и МГК партии. </a:t>
                      </a:r>
                    </a:p>
                  </a:txBody>
                  <a:tcPr/>
                </a:tc>
              </a:tr>
              <a:tr h="393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1938- марте 1947 гг. и декабре 1947-1949 гг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 секретарь ЦК КП(б) Украины, Киевского обкома и горкома партии, </a:t>
                      </a:r>
                    </a:p>
                  </a:txBody>
                  <a:tcPr anchor="ctr"/>
                </a:tc>
              </a:tr>
              <a:tr h="24542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время Великой Отечественной войны член военных советов ряда фронтов, генерал-лейтенант (1943 г.).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kern="12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61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1949 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секретарь ЦК ВКП(б) (КПСС), одновременно в 1949-1953 гг. первый секретарь МК партии. </a:t>
                      </a:r>
                    </a:p>
                  </a:txBody>
                  <a:tcPr anchor="ctr"/>
                </a:tc>
              </a:tr>
              <a:tr h="2205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1953-1964 гг.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 секретарь ЦК КПСС</a:t>
                      </a:r>
                    </a:p>
                  </a:txBody>
                  <a:tcPr anchor="ctr"/>
                </a:tc>
              </a:tr>
              <a:tr h="234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одновременно с 1958 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Предс. Совмина СССР и с 1956 г. предс. Бюро ЦК КПСС по РСФСР. </a:t>
                      </a:r>
                    </a:p>
                  </a:txBody>
                  <a:tcPr anchor="ctr"/>
                </a:tc>
              </a:tr>
              <a:tr h="580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1964 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пенсии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0"/>
            <a:ext cx="6405562" cy="5238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Политические реформы Н.С.Хрущева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4650" y="1989138"/>
            <a:ext cx="3240088" cy="1008062"/>
          </a:xfrm>
          <a:prstGeom prst="rect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Курс на демократизацию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09938" y="3644900"/>
            <a:ext cx="2449512" cy="647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и партийное строительство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1052513"/>
            <a:ext cx="2089150" cy="647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прав союзных республик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2349500"/>
            <a:ext cx="2089150" cy="647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прав союзных республик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92900" y="1092200"/>
            <a:ext cx="2089150" cy="647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прав союзных республик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92900" y="2349500"/>
            <a:ext cx="2089150" cy="647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прав союзных республик</a:t>
            </a:r>
          </a:p>
        </p:txBody>
      </p:sp>
      <p:cxnSp>
        <p:nvCxnSpPr>
          <p:cNvPr id="11" name="Прямая со стрелкой 10"/>
          <p:cNvCxnSpPr>
            <a:endCxn id="5" idx="3"/>
          </p:cNvCxnSpPr>
          <p:nvPr/>
        </p:nvCxnSpPr>
        <p:spPr>
          <a:xfrm flipH="1" flipV="1">
            <a:off x="2339975" y="1376363"/>
            <a:ext cx="574675" cy="61277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1"/>
          </p:cNvCxnSpPr>
          <p:nvPr/>
        </p:nvCxnSpPr>
        <p:spPr>
          <a:xfrm flipH="1">
            <a:off x="2339975" y="2492375"/>
            <a:ext cx="574675" cy="18097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8" idx="1"/>
          </p:cNvCxnSpPr>
          <p:nvPr/>
        </p:nvCxnSpPr>
        <p:spPr>
          <a:xfrm flipV="1">
            <a:off x="6154738" y="1416050"/>
            <a:ext cx="538162" cy="573088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3"/>
            <a:endCxn id="9" idx="1"/>
          </p:cNvCxnSpPr>
          <p:nvPr/>
        </p:nvCxnSpPr>
        <p:spPr>
          <a:xfrm>
            <a:off x="6154738" y="2492375"/>
            <a:ext cx="538162" cy="18097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2"/>
            <a:endCxn id="4" idx="0"/>
          </p:cNvCxnSpPr>
          <p:nvPr/>
        </p:nvCxnSpPr>
        <p:spPr>
          <a:xfrm>
            <a:off x="4535488" y="2997200"/>
            <a:ext cx="0" cy="64770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ая прямоугольная выноска 19"/>
          <p:cNvSpPr/>
          <p:nvPr/>
        </p:nvSpPr>
        <p:spPr>
          <a:xfrm>
            <a:off x="2447925" y="4797425"/>
            <a:ext cx="6696075" cy="1944688"/>
          </a:xfrm>
          <a:prstGeom prst="wedgeRoundRectCallout">
            <a:avLst>
              <a:gd name="adj1" fmla="val -351"/>
              <a:gd name="adj2" fmla="val -7824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Дискуссии по наиважнейшим вопросам жизнедеятельности общества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Ротация партийных кадров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прав местных партийных организаций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Выдвижение на руководящие посты по деловым качествам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Недопустимость подмены партийными органами государственных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Сокращение численности партийного аппарата и расширение партийного актива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0" y="3141663"/>
            <a:ext cx="2339975" cy="371633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Ротация персонала подразумевает плановое служебное перемещение или существенное изменение должностных обязанностей работника. В целом интенсивное применение ротации считается положительным фактором и благотворно влияет на конечный результат. Перемещать людей по «горизонтали» необходимо вследствие того, что длительное пребывание в одной должности снижает трудовую мотивацию, сотрудник ограничивает кругозор рамками одного участка, свыкается с недостатками, перестает обогащать свою деятельность новыми методами и формами. Смена мест дает возможность сравнить ситуации, быстрее адаптироваться к новым условиям.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6627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политические акции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Освоение целины.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Борьба с культом личности Сталина, массовая десталинизация в 1961 году (вынос тела Сталина из Мавзолея, переименование названных в честь Сталина городов, снесение памятников Сталину (остался только памятник в Гори)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Реабилитация жертв сталинских репрессий.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Силовой разгон митингов в Тбилиси против осуждения культа личности Сталина (1956).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Силовое подавление восстания в Венгрии (1956).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Полная или частичная реабилитация ряда репрессированных народов (кроме крымских татар и немцев), восстановление Кабардино-Балкарской, Калмыцкой, Чечено-Ингушской АССР в 1957 году.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Упразднение отраслевых министерств, создание совнархозов (1957).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Постепенный переход к принципу «несменяемости кадров», увеличение самостоятельности глав союзных республик.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Первые успехи космической программы — запуск Спутника-1 и полёт в космос Юрия Алексеевича Гагарина (1961).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Возведение Берлинской стены (1961).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Новочеркасский расстрел (1962)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Размещение ядерных ракет на Кубе во время Карибского кризиса 1962 года.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Разделение обкомов (1963).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Встреча с американским вице-президентом Ричардом Никсоном в Айове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" y="765175"/>
            <a:ext cx="9144000" cy="57546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Курьёзы и крылатые фразы Н. С. Хрущёва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«Мы никогда не примем Аденауэра как представителя Германии. Если снять с него штаны и посмотреть на его задницу, то можно убедиться, что Германия разделена. А если взглянуть на него спереди, то можно убедиться в том, что Германия никогда не поднимется».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Одного американского сенатора, который ему понравился, Хрущёв спросил: «Откуда вы?» — «Из Миннеаполиса». Хрущёв подошел к карте мира, обвел карандашом Миннеаполис и заявил: «Это чтобы я не забыл, что этот город должен уцелеть, когда полетят наши ракеты».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* «Мы вас закопаем». На приёме в Москве 18 ноября 1956 года Хрущёв в беседе с американскими дипломатами хотел подчеркнуть противоречивость двух мировых систем. Он хотел сказать тезис Маркса о том, что социализм является могильщиком капитализма, но вместо этого выдал фразу «Мы вас закопаем», что им было повторено на одной из встреч с журналистами в США в сентябре 1959 года.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«Пидорасы проклятые!» Хрущёв о художниках-абстракционистах при посещении выставки в Манеже 1 декабря 1962 года, в передаче художника Э. Белютина: «Вы что — мужики или пидорасы проклятые, как вы можете так писать?». Позднейший комментарий художника В. Кавешникова: «Видимо, он слыхал, что недавно в издательстве „Искусство“ была разоблачена группа гомосексуалистов и был суд».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Во время первых посещений Америки Хрущёв очень непосредственно себя вёл, он изучал опыт сельского хозяйства, а когда его стали донимать журналисты, то стал кидаться в них стеблями от кукурузы.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«Мы вам покажем кузькину мать». 24 июня 1959 года, во время осмотра американской выставки в Сокольниках, Хрущёв сказал вице-президенту США Р. Никсону: «В нашем распоряжении имеются средства, которые будут иметь для вас тяжкие последствия. (…) Мы вам ещё покажем кузькину мать!» Переводчик в замешательстве перевёл фразу дословно: «Мы вам покажем ещё мать Кузьмы!» «Американцы были ошарашены: что это? Новое оружие, ещё более грозное, чем ракетно-ядерное?» Фраза была повторена Хрущёвым в отчете ЦК КПСС XXII съезду партии 17 октября 1961 года.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3186113" cy="404813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Заметный след в истории…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рямоугольник 1"/>
          <p:cNvSpPr>
            <a:spLocks noChangeArrowheads="1"/>
          </p:cNvSpPr>
          <p:nvPr/>
        </p:nvSpPr>
        <p:spPr bwMode="auto">
          <a:xfrm>
            <a:off x="250825" y="836613"/>
            <a:ext cx="8569325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1400">
                <a:latin typeface="Calibri" pitchFamily="34" charset="0"/>
              </a:rPr>
              <a:t>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«Обратно пекёть!» — ремарка по поводу тёплой погоды по возвращении из Индии в Москву.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«Политики везде одинаковы: они обещают построить мост там, где и реки-то нет».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«Ботинок Хрущёва» — широко распространён миф о том, что 12 октября 1960 года, во время заседания 15-й ассамблеи ООН, первый секретарь ЦК КПСС стал стучать ботинком по столу.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В тот день шло обсуждение «венгерского вопроса», и Хрущёв, вместе с другими членами советской делегации, всячески пытался его сорвать. По свидетельствам современников Хрущёва, Анастаса Микояна и личного переводчика Хрущёва (лично присутствовавшего на том совещании), дело происходило следующим образом: у Хрущёва был не ботинок, а открытые туфли (наподобие современных сандалий). В момент выступления докладчика Хрущёв снял туфлю и принялся нарочито долго её рассматривать и трясти, подняв на уровне головы, а также несколько раз слегка стукнул ей по столу, как бы пытаясь выбить камешек, который якобы туда закатился. Этими действиями Хрущёв демонстрировал, что доклад ему не интересен.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>
                <a:latin typeface="Times New Roman" pitchFamily="18" charset="0"/>
                <a:cs typeface="Times New Roman" pitchFamily="18" charset="0"/>
              </a:rPr>
            </a:br>
            <a:r>
              <a:rPr lang="ru-RU" sz="1500">
                <a:latin typeface="Times New Roman" pitchFamily="18" charset="0"/>
                <a:cs typeface="Times New Roman" pitchFamily="18" charset="0"/>
              </a:rPr>
              <a:t>На том же заседании Хрущёв назвал филиппинского докладчика «прихвостнем и холуем американского империализма», поставив в тупик переводчиков. Сын Хрущёва — Сергей, присутствовавший на том заседании ООН, рассказал, что туфля с Хрущёва слетела в толпе, а затем ему её принесла охрана. И он в знак несогласия с выступлением стал постукивать ей по столу. Фотография же с ботинком была признана Сергеем Хрущёвым современным фотомонтажом.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«Нынешнее поколение советских людей будет жить при коммунизме» — знаменитая фраза Никиты Сергеевича Хрущёва, произнесённая на XXII съезде КПСС в 1961 году. Во время своего выступления он объявил, что к 1980 году в СССР будет построен коммунизм (точнее, материально-техническая база коммунизма). Фраза вошла также в Программу КПСС, принятую на этом съезде.....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95250"/>
            <a:ext cx="50006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1725" y="666750"/>
            <a:ext cx="2916238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8" y="660400"/>
            <a:ext cx="5730876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-1588" y="0"/>
            <a:ext cx="9099551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Утро 9 марта 1953 года. Серый, печальный день. Низко плывут над кремлевскими башнями облака. Москва, столица нашей Родины…</a:t>
            </a: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0463" y="3573463"/>
            <a:ext cx="41275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5" y="3573463"/>
            <a:ext cx="40592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5875" y="476250"/>
            <a:ext cx="89487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ПОСТАНОВЛЕНИЕ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ЦЕНТРАЛЬНОГО КОМИТЕТА КОММУНИСТИЧЕСКОЙ ПАРТИИ СОВЕТСКОГО СОЮЗА и СОВЕТА МИНИСТРОВ СОЮЗА ССР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О СООРУЖЕНИИ ПАНТЕОНА - ПАМЯТНИКА ВЕЧНОЙ СЛАВЫ ВЕЛИКИХ ЛЮДЕЙ СОВЕТСКОЙ СТРАНЫ</a:t>
            </a:r>
          </a:p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Центральный Комитет Коммунистической партии Советского Союза и Совет Министров СССР постановляют: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В целях увековечения памяти великих вождей Владимира Ильича Ленина и Иосифа Виссарионовича Сталина, а также выдающихся деятелей Коммунистической партии и Советского государства, захороненных на Красной площади у Кремлевской стены, соорудить в Москве монументальное здание - Пантеон - памятник вечной славы великих людей Советской страны.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По окончании сооружения Пантеона перенести в него саркофаг с телом И.В.Сталина, а также останки выдающихся деятелей Коммунистической партии и Советского государства, захороненных у Кремлевской стены, и открыть доступ в пантеон для широких масс трудящихся.</a:t>
            </a: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Центральный комитет Коммунистической партии Советского Союза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Совет Министров Союза ССР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33338" y="382588"/>
          <a:ext cx="9163239" cy="650856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58728"/>
                <a:gridCol w="2306567"/>
                <a:gridCol w="1832648"/>
                <a:gridCol w="1832648"/>
                <a:gridCol w="1832648"/>
              </a:tblGrid>
              <a:tr h="26940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 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Л.П.Берия (1953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Г.М.Маленков (1953-1955)</a:t>
                      </a: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Н.С.Хрущев (середина-конец 50-х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гг.)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“Антипартийная группа” (1957)</a:t>
                      </a: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1186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Отношение к культу личности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Критика культа личности.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Необходимо преодолеть культ личности.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Доклад о культе личности и его последствиях на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XХ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съезде КПСС.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Прекратить развенчание культа Сталина.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</a:tr>
              <a:tr h="2776136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Политическая программа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Отказ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от репрессивной политики: пересмотр и прекращение некоторых следственных дел, реабилитация по “делу врачей” и “мингрельскому делу”. Амнистия осужденным внесудебными органами (отклонена). Вывод из ведения МВД ряда подразделений, включая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ГУЛАГ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Партия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должна заниматься кадрами и пропагандой, а Совмин – всем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остальным.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Расширение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прав Союзных республик.</a:t>
                      </a:r>
                    </a:p>
                  </a:txBody>
                  <a:tcPr marL="26940" marR="26940" marT="13470" marB="13470"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Содействие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Хрущеву в устранении Берии от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власти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Критика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аппарата за “перерождение” (бюрократизм, взяточничество, пренебрежение интересами народа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Ставка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 обновленный государственный аппарат.</a:t>
                      </a:r>
                    </a:p>
                  </a:txBody>
                  <a:tcPr marL="26940" marR="26940" marT="13470" marB="13470"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Борьба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за власть против Берии, Маленкова и “антипартийной группы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”.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Ставка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 партийный аппарат, молодую партийную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элиту.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Реабилитация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жертв политических репрессий, восстановление прав репрессированных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народов.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“оттепели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”.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Поиск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новых путей управления экономикой – начало реформирования государственного аппарата (сокращение аппарата министерств, разделение Госплана на две организации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Борьба против Хрущева, нарушающего, по их мнению, “принципы коллективного руководства”. Требование снять его с поста первого секретаря ЦК и ликвидировать этот пост.</a:t>
                      </a:r>
                    </a:p>
                  </a:txBody>
                  <a:tcPr marL="26940" marR="26940" marT="13470" marB="13470" anchor="ctr"/>
                </a:tc>
              </a:tr>
              <a:tr h="219275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Экономические приоритеты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Критикует экстенсивное развитие экономики, говорит о неэффективности колхозов и необходимости материального симулирования в них.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Подъем материального благосостояния народа: рост производства предметов потребления, развитие сельского хозяйства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( повышение закупочных цен.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Поощрение подсобных хозяйств, развитие колхозного рынка).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Идея интенсивного развития экономики.</a:t>
                      </a: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Приоритетное развитие средств производства сельского хозяйства (до 1959 г. – идеи, сходные с идеями Маленкова).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Экстенсивное развитие экономики.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Новые подходы к управлению народным хозяйством (1957- переход к отраслевому управлению через Совнархозы)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Отказ от политики “ экономического волюнтаризма”, необдуманных и поспешных решений.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6940" marR="26940" marT="13470" marB="1347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Альтернативы развития страны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0" y="0"/>
            <a:ext cx="2555776" cy="35440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16238" y="115888"/>
          <a:ext cx="6251710" cy="28530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33807"/>
                <a:gridCol w="5017903"/>
              </a:tblGrid>
              <a:tr h="43866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Берия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Лаврентий Павлович (17.03.1899— 23.12.1953)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7438">
                <a:tc gridSpan="2">
                  <a:txBody>
                    <a:bodyPr/>
                    <a:lstStyle/>
                    <a:p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Родился в с. Мерхеули Сухумского района Абхазской АССР. Грузин.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29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1919 г. </a:t>
                      </a:r>
                    </a:p>
                    <a:p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окончил Бакинское среднее механико-строительное техническое училище</a:t>
                      </a:r>
                    </a:p>
                  </a:txBody>
                  <a:tcPr/>
                </a:tc>
              </a:tr>
              <a:tr h="865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1921— 1931 гг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органах разведки и контрразведки, заместитель председателя Азербайджанской ЧК, председатель Грузинского и Закавказского ГПУ, представитель ОГПУ в ЗСФСР.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1938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г.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нарком внутренних дел СССР,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3190875"/>
          <a:ext cx="9144000" cy="26670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267744"/>
                <a:gridCol w="687625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 1946 г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заместитель Председателя Совмина СССР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марте — июне 1953 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первый заместитель Председателя Совмина СССР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ru-RU" sz="14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Депутат Верховного Совета СССР 1—3 созывов.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1943 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Герой Социалистического Труда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Маршал Советского Союза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июня 1953 г. </a:t>
                      </a:r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 с постов и арестован. На июльском (1953 г.) Пленуме ЦК выведен из состава ЦК и исключен из партии как враг партии и  народа.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23 декабря 1953 г. </a:t>
                      </a:r>
                      <a:endParaRPr lang="ru-RU" sz="1400" b="1" i="0" kern="12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специальным судебным присутствием Верховного суда СССР приговорен к расстрелу и в тот же день расстрелян. </a:t>
                      </a:r>
                      <a:endParaRPr lang="ru-RU" sz="1400" b="1" i="0" kern="12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050" y="6308725"/>
            <a:ext cx="9144000" cy="549275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Объясните обвеатуру и термины:     </a:t>
            </a:r>
            <a:r>
              <a:rPr lang="ru-RU" sz="16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ЧК.  АССР. ОГПУ. ЗСФСР. Нарком. </a:t>
            </a:r>
            <a:r>
              <a:rPr lang="ru-RU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Совмин.  </a:t>
            </a:r>
            <a:r>
              <a:rPr lang="ru-RU" sz="16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СССР. </a:t>
            </a:r>
            <a:endParaRPr lang="ru-RU" sz="1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85693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Курс, взятый Берия после смерти Сталина, был абсолютно ясным, последовательным и четким. Берия вел дело, 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во-первых, к демонтажу «мировой системы социализма»; 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во-вторых, к расшатыванию единства Союза ССР; 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в-третьих, к постепенному сворачиванию социалистического строительства как такового.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150" y="2016125"/>
            <a:ext cx="7286625" cy="1200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Фактически, Берия предлагал… сдать Восточную Германию! Он заявлял: «ГДР! Да что такое эта ГДР?! Даже не настоящее государство. Держится только на советских штыках, хоть и называется Германской Демократической Республикой». Берия доказывал Маленкову, Хрущеву, Молотову и Булганину – эксперимент по строительству социализма в ГДР провалился. Из ГДР надо уходить, выводить войска и дать ей возможность объединиться с Западной Германией. Пройдет чуть меньше 40 лет и программа Берия будет выполнена – ее исполнителем окажется Михаил Горбачев.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150" y="3357563"/>
            <a:ext cx="7286625" cy="10144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Лаврентий Палыч подготовил широчайшую программу «национализации» союзных республик – изгнание русских (и вообще выдвиженцев Москвы) из органов управления союзными республиками и замена их «местными кадрами», введение в деловой и официальный оборот национальных языков, реабилитация деятелей «национального движения». Более того, есть данные, что Берия планировал вступить в прямые переговоры с арестованными лидерами вооруженного подполья Литвы и Западной Украины.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150" y="4613275"/>
            <a:ext cx="7286625" cy="1200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Кроме того, Берия активно поощрял идеи Маленкова о децентрализации экономики и постепенного отказа от планового хозяйства. Между тем, вся советская коммунистическая система держалась на трех китах – </a:t>
            </a:r>
          </a:p>
          <a:p>
            <a:pPr marL="1143000" lvl="2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внешней мощи, </a:t>
            </a:r>
          </a:p>
          <a:p>
            <a:pPr marL="1143000" lvl="2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централизованной системе управления СССР </a:t>
            </a:r>
          </a:p>
          <a:p>
            <a:pPr marL="1143000" lvl="2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плановой экономике.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Берия готовил одновременный удар по всем трем опорам существовавшей системы.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150" y="5934075"/>
            <a:ext cx="7308850" cy="4619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Судя по многим его высказываниям, он предполагал и развенчание культа личности Сталина, т.е. лишал народ последней точки опоры – прежней идеологии.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9500" y="6488113"/>
            <a:ext cx="2973388" cy="369887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http://planeta.b</a:t>
            </a:r>
            <a:r>
              <a:rPr lang="ru-RU" dirty="0">
                <a:latin typeface="+mn-lt"/>
              </a:rPr>
              <a:t> </a:t>
            </a:r>
            <a:r>
              <a:rPr lang="en-US" dirty="0">
                <a:latin typeface="+mn-lt"/>
              </a:rPr>
              <a:t>y/article/448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6"/>
          <p:cNvSpPr>
            <a:spLocks noChangeArrowheads="1"/>
          </p:cNvSpPr>
          <p:nvPr/>
        </p:nvSpPr>
        <p:spPr bwMode="auto">
          <a:xfrm>
            <a:off x="0" y="11113"/>
            <a:ext cx="9144000" cy="3683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I этап борьбы за власть после смерти И. Сталина: </a:t>
            </a:r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26" name="Прямоугольник 7"/>
          <p:cNvSpPr>
            <a:spLocks noChangeArrowheads="1"/>
          </p:cNvSpPr>
          <p:nvPr/>
        </p:nvSpPr>
        <p:spPr bwMode="auto">
          <a:xfrm>
            <a:off x="3348038" y="425450"/>
            <a:ext cx="2024062" cy="3683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Март-июль 1953г.</a:t>
            </a:r>
            <a:r>
              <a:rPr lang="ru-RU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6627" name="Прямоугольник 8"/>
          <p:cNvSpPr>
            <a:spLocks noChangeArrowheads="1"/>
          </p:cNvSpPr>
          <p:nvPr/>
        </p:nvSpPr>
        <p:spPr bwMode="auto">
          <a:xfrm>
            <a:off x="0" y="4076700"/>
            <a:ext cx="903605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На первом этапе борьбы за власть, боясь усиления Л.П.Берия через контроль над органами и войсками госбезопасности, Н.С.Хрущев взял на себя инициативу объединить членов руководства на акцию против Л.П.Берии. Он добился возвращения в Москву Г.К.Жукова, которому поручил руководить военной стороной ареста Берии, назначив его Министром обороны.</a:t>
            </a:r>
          </a:p>
          <a:p>
            <a:pPr>
              <a:lnSpc>
                <a:spcPct val="150000"/>
              </a:lnSpc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В июне 1953 года на одном из заседаний Н.С.Хрущев выступил с обвинениями в адрес Берии. Он обвинялся в карьеризме, национализме, в связях с английской, мусаватистской разведками. Берия и его окружение были арестованы. Конечно, эта акция осуществлялась силовыми методами, но какой-либо альтернативы тогда не было.</a:t>
            </a:r>
          </a:p>
          <a:p>
            <a:pPr algn="ctr">
              <a:lnSpc>
                <a:spcPct val="150000"/>
              </a:lnSpc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Берия был устранен с политической арены и расстрелян.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273175"/>
            <a:ext cx="344805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1239838"/>
            <a:ext cx="19050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лево 10"/>
          <p:cNvSpPr/>
          <p:nvPr/>
        </p:nvSpPr>
        <p:spPr>
          <a:xfrm>
            <a:off x="2700338" y="1557338"/>
            <a:ext cx="2159000" cy="1800225"/>
          </a:xfrm>
          <a:prstGeom prst="leftArrow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50825" y="793750"/>
            <a:ext cx="2449513" cy="31400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95288" y="793750"/>
            <a:ext cx="2447925" cy="32829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925" y="904875"/>
            <a:ext cx="4714875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19700" y="3070225"/>
            <a:ext cx="3916363" cy="375443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доказательство этих слов приведу акт казни от 23.12.1953.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"Сего числа в 19 часов 50 минут на основании предписания председателя специального судебного присутствия Верховного суда СССР от 23 декабря 1953 года N 003 мною, комендантом специального судебного присутствия генерал-полковником Батицким П.Ф., в присутствии Генерального прокурора СССР, действительного государственного советника юстиции Руденко Р.А. и генерала армии Москаленко К.С., приведен в исполнение приговор специального судебного присутствия по отношению к осужденному к высшей мере наказания - расстрелу Берия Лаврентию Павловичу". Три подписи.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9700" y="19050"/>
            <a:ext cx="3954463" cy="289242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Он был расстрелян 60 лет назад. Но никто до сих пор не знает, где могила кровавого наркома. По официальным данным, Л.П. Берия был арестован 26 июня 1953 года в Кремле и в том же году 23 декабря по приговору суда расстрелян в подземном бункере во внутреннем дворе штаба Московского военного округа. Однако, как свидетельствуют архивы, официальные данные тех лет слишком часто расходятся с действительностью. Поэтому привлекают внимание и другие версии, курсирующие в виде слухов.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8925" y="6359525"/>
            <a:ext cx="4714875" cy="369888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http://macbion.narod.ru/s4/beria/index.htm</a:t>
            </a:r>
            <a:endParaRPr lang="ru-RU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835150" cy="54927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Документы…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0" y="11113"/>
            <a:ext cx="9144000" cy="3683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 этап борьбы за власть после смерти И. Сталина: </a:t>
            </a:r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2987675" y="379413"/>
            <a:ext cx="2909888" cy="36988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Лето 1953 – февраль 1958г.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984250"/>
            <a:ext cx="30241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968375"/>
            <a:ext cx="192563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2555875" y="1270000"/>
            <a:ext cx="2592388" cy="1695450"/>
          </a:xfrm>
          <a:prstGeom prst="rightArrow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виновников «Ленинградского дела»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08625" y="2965450"/>
            <a:ext cx="3024188" cy="2857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Председатель Совмина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850" y="2708275"/>
            <a:ext cx="1925638" cy="5286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секретарь ЦК КПСС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4284663" y="2965450"/>
            <a:ext cx="1223962" cy="2551113"/>
          </a:xfrm>
          <a:prstGeom prst="curvedRightArrow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9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29263" y="3644900"/>
            <a:ext cx="300355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651500" y="6365875"/>
            <a:ext cx="2881313" cy="376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электростанций</a:t>
            </a:r>
          </a:p>
        </p:txBody>
      </p:sp>
      <p:pic>
        <p:nvPicPr>
          <p:cNvPr id="3073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2425" y="3663950"/>
            <a:ext cx="2995613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23850" y="6292850"/>
            <a:ext cx="3024188" cy="522288"/>
          </a:xfrm>
          <a:prstGeom prst="rect">
            <a:avLst/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Усиление позиций Хрущева – ослабление Маленкова.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2404</Words>
  <Application>Microsoft Office PowerPoint</Application>
  <PresentationFormat>Экран (4:3)</PresentationFormat>
  <Paragraphs>218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эвм 6</cp:lastModifiedBy>
  <cp:revision>66</cp:revision>
  <dcterms:created xsi:type="dcterms:W3CDTF">2010-12-24T20:38:04Z</dcterms:created>
  <dcterms:modified xsi:type="dcterms:W3CDTF">2020-03-26T03:58:43Z</dcterms:modified>
</cp:coreProperties>
</file>