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59" autoAdjust="0"/>
    <p:restoredTop sz="86379" autoAdjust="0"/>
  </p:normalViewPr>
  <p:slideViewPr>
    <p:cSldViewPr>
      <p:cViewPr>
        <p:scale>
          <a:sx n="82" d="100"/>
          <a:sy n="82" d="100"/>
        </p:scale>
        <p:origin x="-1494" y="-252"/>
      </p:cViewPr>
      <p:guideLst>
        <p:guide orient="horz" pos="2160"/>
        <p:guide pos="2880"/>
      </p:guideLst>
    </p:cSldViewPr>
  </p:slideViewPr>
  <p:outlineViewPr>
    <p:cViewPr>
      <p:scale>
        <a:sx n="33" d="100"/>
        <a:sy n="33" d="100"/>
      </p:scale>
      <p:origin x="0" y="1067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342880" y="4714884"/>
            <a:ext cx="7772400" cy="1470025"/>
          </a:xfrm>
        </p:spPr>
        <p:txBody>
          <a:bodyPr>
            <a:normAutofit/>
          </a:bodyPr>
          <a:lstStyle>
            <a:lvl1pPr>
              <a:defRPr sz="5400" b="1" cap="none" spc="0">
                <a:ln>
                  <a:noFill/>
                </a:ln>
                <a:solidFill>
                  <a:schemeClr val="bg2">
                    <a:lumMod val="10000"/>
                  </a:schemeClr>
                </a:solidFill>
                <a:effectLst/>
                <a:latin typeface="+mn-lt"/>
              </a:defRPr>
            </a:lvl1pPr>
          </a:lstStyle>
          <a:p>
            <a:r>
              <a:rPr lang="en-US" altLang="zh-CN" dirty="0" smtClean="0"/>
              <a:t>PowerPoint Template</a:t>
            </a:r>
            <a:endParaRPr lang="zh-CN" altLang="en-US" dirty="0"/>
          </a:p>
        </p:txBody>
      </p:sp>
      <p:sp>
        <p:nvSpPr>
          <p:cNvPr id="3" name="副标题 2"/>
          <p:cNvSpPr>
            <a:spLocks noGrp="1"/>
          </p:cNvSpPr>
          <p:nvPr>
            <p:ph type="subTitle" idx="1" hasCustomPrompt="1"/>
          </p:nvPr>
        </p:nvSpPr>
        <p:spPr>
          <a:xfrm>
            <a:off x="28588" y="5786454"/>
            <a:ext cx="6400800" cy="1752600"/>
          </a:xfrm>
        </p:spPr>
        <p:txBody>
          <a:bodyPr/>
          <a:lstStyle>
            <a:lvl1pPr marL="0" indent="0" algn="ctr">
              <a:buNone/>
              <a:defRPr>
                <a:solidFill>
                  <a:schemeClr val="bg2">
                    <a:lumMod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dirty="0" smtClean="0"/>
              <a:t>Click to edit Master subtitle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6" name="标题 5"/>
          <p:cNvSpPr>
            <a:spLocks noGrp="1"/>
          </p:cNvSpPr>
          <p:nvPr>
            <p:ph type="title" hasCustomPrompt="1"/>
          </p:nvPr>
        </p:nvSpPr>
        <p:spPr>
          <a:xfrm>
            <a:off x="-571536" y="-71462"/>
            <a:ext cx="8229600" cy="1143000"/>
          </a:xfrm>
        </p:spPr>
        <p:txBody>
          <a:bodyPr>
            <a:normAutofit/>
          </a:bodyPr>
          <a:lstStyle>
            <a:lvl1pPr>
              <a:defRPr sz="5500" b="1"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defRPr>
            </a:lvl1pPr>
          </a:lstStyle>
          <a:p>
            <a:r>
              <a:rPr lang="en-US" altLang="zh-CN" dirty="0" smtClean="0"/>
              <a:t>PowerPoint Template</a:t>
            </a:r>
            <a:endParaRPr lang="zh-CN" altLang="en-US" dirty="0"/>
          </a:p>
        </p:txBody>
      </p:sp>
      <p:sp>
        <p:nvSpPr>
          <p:cNvPr id="7" name="SmartArt 占位符 6"/>
          <p:cNvSpPr>
            <a:spLocks noGrp="1"/>
          </p:cNvSpPr>
          <p:nvPr>
            <p:ph type="dgm" sz="quarter" idx="11"/>
          </p:nvPr>
        </p:nvSpPr>
        <p:spPr>
          <a:xfrm>
            <a:off x="714348" y="1785938"/>
            <a:ext cx="4572007" cy="4143392"/>
          </a:xfrm>
        </p:spPr>
        <p:txBody>
          <a:bodyPr/>
          <a:lstStyle/>
          <a:p>
            <a:r>
              <a:rPr lang="ru-RU" altLang="zh-CN" smtClean="0"/>
              <a:t>Вставка рисунка SmartArt</a:t>
            </a:r>
            <a:endParaRPr lang="zh-CN" altLang="en-US"/>
          </a:p>
        </p:txBody>
      </p:sp>
      <p:sp>
        <p:nvSpPr>
          <p:cNvPr id="10" name="内容占位符 9"/>
          <p:cNvSpPr>
            <a:spLocks noGrp="1"/>
          </p:cNvSpPr>
          <p:nvPr>
            <p:ph sz="quarter" idx="12"/>
          </p:nvPr>
        </p:nvSpPr>
        <p:spPr>
          <a:xfrm>
            <a:off x="5429250" y="1785938"/>
            <a:ext cx="3214688" cy="4143375"/>
          </a:xfrm>
        </p:spPr>
        <p:txBody>
          <a:body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6" name="标题 5"/>
          <p:cNvSpPr>
            <a:spLocks noGrp="1"/>
          </p:cNvSpPr>
          <p:nvPr>
            <p:ph type="title" hasCustomPrompt="1"/>
          </p:nvPr>
        </p:nvSpPr>
        <p:spPr>
          <a:xfrm>
            <a:off x="-642974" y="-24"/>
            <a:ext cx="8229600" cy="1143000"/>
          </a:xfrm>
        </p:spPr>
        <p:txBody>
          <a:bodyPr>
            <a:normAutofit/>
          </a:bodyPr>
          <a:lstStyle>
            <a:lvl1pPr>
              <a:defRPr sz="5500" b="1"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defRPr>
            </a:lvl1pPr>
          </a:lstStyle>
          <a:p>
            <a:r>
              <a:rPr lang="en-US" altLang="zh-CN" dirty="0" smtClean="0"/>
              <a:t>PowerPoint Template</a:t>
            </a:r>
            <a:endParaRPr lang="zh-CN" altLang="en-US" dirty="0"/>
          </a:p>
        </p:txBody>
      </p:sp>
      <p:sp>
        <p:nvSpPr>
          <p:cNvPr id="5" name="SmartArt 占位符 4"/>
          <p:cNvSpPr>
            <a:spLocks noGrp="1"/>
          </p:cNvSpPr>
          <p:nvPr>
            <p:ph type="dgm" sz="quarter" idx="10"/>
          </p:nvPr>
        </p:nvSpPr>
        <p:spPr>
          <a:xfrm>
            <a:off x="714375" y="1857375"/>
            <a:ext cx="4000500" cy="4286250"/>
          </a:xfrm>
        </p:spPr>
        <p:txBody>
          <a:bodyPr/>
          <a:lstStyle/>
          <a:p>
            <a:r>
              <a:rPr lang="ru-RU" altLang="zh-CN" smtClean="0"/>
              <a:t>Вставка рисунка SmartArt</a:t>
            </a:r>
            <a:endParaRPr lang="zh-CN" altLang="en-US"/>
          </a:p>
        </p:txBody>
      </p:sp>
      <p:sp>
        <p:nvSpPr>
          <p:cNvPr id="8" name="内容占位符 7"/>
          <p:cNvSpPr>
            <a:spLocks noGrp="1"/>
          </p:cNvSpPr>
          <p:nvPr>
            <p:ph sz="quarter" idx="11"/>
          </p:nvPr>
        </p:nvSpPr>
        <p:spPr>
          <a:xfrm>
            <a:off x="5000625" y="1857375"/>
            <a:ext cx="3714750" cy="4286250"/>
          </a:xfrm>
        </p:spPr>
        <p:txBody>
          <a:body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428596" y="1714487"/>
            <a:ext cx="2071703" cy="2071703"/>
          </a:xfrm>
        </p:spPr>
        <p:txBody>
          <a:bodyPr/>
          <a:lstStyle/>
          <a:p>
            <a:r>
              <a:rPr lang="ru-RU" altLang="zh-CN" smtClean="0"/>
              <a:t>Вставка рисунка</a:t>
            </a:r>
            <a:endParaRPr lang="zh-CN" altLang="en-US"/>
          </a:p>
        </p:txBody>
      </p:sp>
      <p:sp>
        <p:nvSpPr>
          <p:cNvPr id="10" name="图片占位符 8"/>
          <p:cNvSpPr>
            <a:spLocks noGrp="1"/>
          </p:cNvSpPr>
          <p:nvPr>
            <p:ph type="pic" sz="quarter" idx="11"/>
          </p:nvPr>
        </p:nvSpPr>
        <p:spPr>
          <a:xfrm>
            <a:off x="2571735" y="1714488"/>
            <a:ext cx="2071703" cy="2071703"/>
          </a:xfrm>
        </p:spPr>
        <p:txBody>
          <a:bodyPr/>
          <a:lstStyle/>
          <a:p>
            <a:r>
              <a:rPr lang="ru-RU" altLang="zh-CN" smtClean="0"/>
              <a:t>Вставка рисунка</a:t>
            </a:r>
            <a:endParaRPr lang="zh-CN" altLang="en-US"/>
          </a:p>
        </p:txBody>
      </p:sp>
      <p:sp>
        <p:nvSpPr>
          <p:cNvPr id="11" name="图片占位符 8"/>
          <p:cNvSpPr>
            <a:spLocks noGrp="1"/>
          </p:cNvSpPr>
          <p:nvPr>
            <p:ph type="pic" sz="quarter" idx="12"/>
          </p:nvPr>
        </p:nvSpPr>
        <p:spPr>
          <a:xfrm>
            <a:off x="428595" y="3857627"/>
            <a:ext cx="2071703" cy="2071703"/>
          </a:xfrm>
        </p:spPr>
        <p:txBody>
          <a:bodyPr/>
          <a:lstStyle/>
          <a:p>
            <a:r>
              <a:rPr lang="ru-RU" altLang="zh-CN" smtClean="0"/>
              <a:t>Вставка рисунка</a:t>
            </a:r>
            <a:endParaRPr lang="zh-CN" altLang="en-US"/>
          </a:p>
        </p:txBody>
      </p:sp>
      <p:sp>
        <p:nvSpPr>
          <p:cNvPr id="12" name="图片占位符 8"/>
          <p:cNvSpPr>
            <a:spLocks noGrp="1"/>
          </p:cNvSpPr>
          <p:nvPr>
            <p:ph type="pic" sz="quarter" idx="13"/>
          </p:nvPr>
        </p:nvSpPr>
        <p:spPr>
          <a:xfrm>
            <a:off x="2571736" y="3857627"/>
            <a:ext cx="2071703" cy="2071703"/>
          </a:xfrm>
        </p:spPr>
        <p:txBody>
          <a:bodyPr/>
          <a:lstStyle/>
          <a:p>
            <a:r>
              <a:rPr lang="ru-RU" altLang="zh-CN" smtClean="0"/>
              <a:t>Вставка рисунка</a:t>
            </a:r>
            <a:endParaRPr lang="zh-CN" altLang="en-US"/>
          </a:p>
        </p:txBody>
      </p:sp>
      <p:sp>
        <p:nvSpPr>
          <p:cNvPr id="7" name="标题 6"/>
          <p:cNvSpPr>
            <a:spLocks noGrp="1"/>
          </p:cNvSpPr>
          <p:nvPr>
            <p:ph type="title" hasCustomPrompt="1"/>
          </p:nvPr>
        </p:nvSpPr>
        <p:spPr>
          <a:xfrm>
            <a:off x="-785850" y="-16"/>
            <a:ext cx="8229600" cy="1143000"/>
          </a:xfrm>
        </p:spPr>
        <p:txBody>
          <a:bodyPr>
            <a:normAutofit/>
          </a:bodyPr>
          <a:lstStyle>
            <a:lvl1pPr>
              <a:defRPr sz="5500" b="1"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defRPr>
            </a:lvl1pPr>
          </a:lstStyle>
          <a:p>
            <a:r>
              <a:rPr lang="en-US" altLang="zh-CN" dirty="0" smtClean="0"/>
              <a:t>PowerPoint Template</a:t>
            </a:r>
            <a:endParaRPr lang="zh-CN" altLang="en-US" dirty="0"/>
          </a:p>
        </p:txBody>
      </p:sp>
      <p:sp>
        <p:nvSpPr>
          <p:cNvPr id="13" name="内容占位符 12"/>
          <p:cNvSpPr>
            <a:spLocks noGrp="1"/>
          </p:cNvSpPr>
          <p:nvPr>
            <p:ph sz="quarter" idx="14"/>
          </p:nvPr>
        </p:nvSpPr>
        <p:spPr>
          <a:xfrm>
            <a:off x="4786313" y="1714500"/>
            <a:ext cx="3786187" cy="4214813"/>
          </a:xfrm>
        </p:spPr>
        <p:txBody>
          <a:body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空白">
    <p:bg>
      <p:bgPr>
        <a:blipFill dpi="0" rotWithShape="1">
          <a:blip r:embed="rId2" cstate="print">
            <a:lum/>
          </a:blip>
          <a:srcRect/>
          <a:stretch>
            <a:fillRect t="-2000" b="-2000"/>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标题幻灯片">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500063" y="1143000"/>
            <a:ext cx="8143875" cy="1357313"/>
          </a:xfrm>
          <a:prstGeom prst="rect">
            <a:avLst/>
          </a:prstGeom>
        </p:spPr>
        <p:txBody>
          <a:bodyPr/>
          <a:lstStyle/>
          <a:p>
            <a:pPr lvl="0"/>
            <a:r>
              <a:rPr lang="ru-RU" altLang="zh-CN" smtClean="0"/>
              <a:t>Образец текста</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内容与标题">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标题 1"/>
          <p:cNvSpPr>
            <a:spLocks noGrp="1"/>
          </p:cNvSpPr>
          <p:nvPr>
            <p:ph type="title" hasCustomPrompt="1"/>
          </p:nvPr>
        </p:nvSpPr>
        <p:spPr>
          <a:xfrm>
            <a:off x="-928726" y="5143512"/>
            <a:ext cx="8229600" cy="1143000"/>
          </a:xfrm>
        </p:spPr>
        <p:txBody>
          <a:bodyPr>
            <a:normAutofit/>
          </a:bodyPr>
          <a:lstStyle>
            <a:lvl1pPr>
              <a:defRPr sz="5400" b="1">
                <a:solidFill>
                  <a:schemeClr val="bg2">
                    <a:lumMod val="10000"/>
                  </a:schemeClr>
                </a:solidFill>
              </a:defRPr>
            </a:lvl1pPr>
          </a:lstStyle>
          <a:p>
            <a:r>
              <a:rPr lang="en-US" altLang="zh-CN" dirty="0" smtClean="0"/>
              <a:t>Thank You !</a:t>
            </a:r>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cstate="print">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2020/3/26</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5" r:id="rId5"/>
    <p:sldLayoutId id="2147483657" r:id="rId6"/>
    <p:sldLayoutId id="2147483656" r:id="rId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4963972"/>
            <a:ext cx="5688632" cy="584775"/>
          </a:xfrm>
          <a:prstGeom prst="rect">
            <a:avLst/>
          </a:prstGeom>
          <a:noFill/>
        </p:spPr>
        <p:txBody>
          <a:bodyPr wrap="square" rtlCol="0">
            <a:spAutoFit/>
          </a:bodyPr>
          <a:lstStyle/>
          <a:p>
            <a:r>
              <a:rPr lang="ru-RU" sz="3200" b="1" dirty="0" smtClean="0">
                <a:ln w="17780" cmpd="sng">
                  <a:solidFill>
                    <a:schemeClr val="accent1">
                      <a:tint val="3000"/>
                    </a:schemeClr>
                  </a:solidFill>
                  <a:prstDash val="solid"/>
                  <a:miter lim="800000"/>
                </a:ln>
                <a:solidFill>
                  <a:srgbClr val="0070C0"/>
                </a:solidFill>
                <a:latin typeface="Verdana" pitchFamily="34" charset="0"/>
                <a:ea typeface="Verdana" pitchFamily="34" charset="0"/>
                <a:cs typeface="Verdana" pitchFamily="34" charset="0"/>
              </a:rPr>
              <a:t>Семья и брак</a:t>
            </a:r>
            <a:endParaRPr lang="ru-RU" sz="3200" b="1" dirty="0">
              <a:ln w="17780" cmpd="sng">
                <a:solidFill>
                  <a:schemeClr val="accent1">
                    <a:tint val="3000"/>
                  </a:schemeClr>
                </a:solidFill>
                <a:prstDash val="solid"/>
                <a:miter lim="800000"/>
              </a:ln>
              <a:solidFill>
                <a:srgbClr val="0070C0"/>
              </a:solidFill>
              <a:latin typeface="Verdana" pitchFamily="34" charset="0"/>
              <a:ea typeface="Verdana" pitchFamily="34" charset="0"/>
              <a:cs typeface="Verdana" pitchFamily="34" charset="0"/>
            </a:endParaRPr>
          </a:p>
        </p:txBody>
      </p:sp>
      <p:sp>
        <p:nvSpPr>
          <p:cNvPr id="3" name="Прямоугольник 2"/>
          <p:cNvSpPr/>
          <p:nvPr/>
        </p:nvSpPr>
        <p:spPr>
          <a:xfrm>
            <a:off x="2987824" y="1052736"/>
            <a:ext cx="6156176" cy="1077218"/>
          </a:xfrm>
          <a:prstGeom prst="rect">
            <a:avLst/>
          </a:prstGeom>
        </p:spPr>
        <p:txBody>
          <a:bodyPr wrap="square">
            <a:spAutoFit/>
          </a:bodyPr>
          <a:lstStyle/>
          <a:p>
            <a:pPr lvl="0"/>
            <a:r>
              <a:rPr lang="ru-RU" sz="3200" i="1" dirty="0">
                <a:solidFill>
                  <a:schemeClr val="accent6">
                    <a:lumMod val="75000"/>
                  </a:schemeClr>
                </a:solidFill>
                <a:latin typeface="Mistral" panose="03090702030407020403" pitchFamily="66" charset="0"/>
              </a:rPr>
              <a:t>Семья – это кристалл общества</a:t>
            </a:r>
          </a:p>
          <a:p>
            <a:pPr lvl="0"/>
            <a:r>
              <a:rPr lang="ru-RU" sz="3200" i="1" dirty="0">
                <a:solidFill>
                  <a:schemeClr val="accent6">
                    <a:lumMod val="75000"/>
                  </a:schemeClr>
                </a:solidFill>
                <a:latin typeface="Mistral" panose="03090702030407020403" pitchFamily="66" charset="0"/>
              </a:rPr>
              <a:t>                                       (В. Гюго)</a:t>
            </a:r>
            <a:endParaRPr lang="ru-RU" sz="3200"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lstStyle/>
          <a:p>
            <a:r>
              <a:rPr lang="ru-RU" dirty="0" smtClean="0"/>
              <a:t>       Брачный договор</a:t>
            </a:r>
            <a:endParaRPr lang="ru-RU" dirty="0"/>
          </a:p>
        </p:txBody>
      </p:sp>
      <p:sp>
        <p:nvSpPr>
          <p:cNvPr id="7" name="Объект 6"/>
          <p:cNvSpPr>
            <a:spLocks noGrp="1"/>
          </p:cNvSpPr>
          <p:nvPr>
            <p:ph sz="quarter" idx="14"/>
          </p:nvPr>
        </p:nvSpPr>
        <p:spPr>
          <a:xfrm>
            <a:off x="683568" y="1556792"/>
            <a:ext cx="7056784" cy="4214813"/>
          </a:xfrm>
        </p:spPr>
        <p:txBody>
          <a:bodyPr>
            <a:normAutofit fontScale="25000" lnSpcReduction="20000"/>
          </a:bodyPr>
          <a:lstStyle/>
          <a:p>
            <a:endParaRPr lang="ru-RU" dirty="0" smtClean="0"/>
          </a:p>
          <a:p>
            <a:pPr marL="0" indent="0">
              <a:buNone/>
            </a:pPr>
            <a:r>
              <a:rPr lang="ru-RU" sz="5600" dirty="0" smtClean="0"/>
              <a:t>Статья 42 Семейного кодекса РФ</a:t>
            </a:r>
            <a:endParaRPr lang="ru-RU" sz="5600" dirty="0"/>
          </a:p>
          <a:p>
            <a:endParaRPr lang="ru-RU" sz="5600" dirty="0" smtClean="0"/>
          </a:p>
          <a:p>
            <a:r>
              <a:rPr lang="ru-RU" sz="5600" dirty="0" smtClean="0"/>
              <a:t>1</a:t>
            </a:r>
            <a:r>
              <a:rPr lang="ru-RU" sz="5600" dirty="0"/>
              <a:t>. Брачным договором супруги вправе изменить установленный законом режим совместной собственности (статья 34 настоящего Кодекса), установить режим совместной, долевой или раздельной собственности на все имущество супругов, на его отдельные виды или на имущество каждого из супругов.</a:t>
            </a:r>
          </a:p>
          <a:p>
            <a:r>
              <a:rPr lang="ru-RU" sz="5600" dirty="0"/>
              <a:t>Брачный договор может быть заключен как в отношении имеющегося, так и в отношении будущего имущества супругов.</a:t>
            </a:r>
          </a:p>
          <a:p>
            <a:r>
              <a:rPr lang="ru-RU" sz="5600" dirty="0"/>
              <a:t>Супруги вправе определить в брачном договоре свои права и обязанности по взаимному содержанию, способы участия в доходах друг друга, порядок несения каждым из них семейных расходов; определить имущество, которое будет передано каждому из супругов в случае расторжения брака, а также включить в брачный договор любые иные положения, касающиеся имущественных отношений супругов.</a:t>
            </a:r>
          </a:p>
          <a:p>
            <a:r>
              <a:rPr lang="ru-RU" sz="5600" dirty="0"/>
              <a:t>2. Права и обязанности, предусмотренные брачным договором, могут ограничиваться определенными сроками либо ставиться в зависимость от наступления или от </a:t>
            </a:r>
            <a:r>
              <a:rPr lang="ru-RU" sz="5600" dirty="0" smtClean="0"/>
              <a:t>не наступления </a:t>
            </a:r>
            <a:r>
              <a:rPr lang="ru-RU" sz="5600" dirty="0"/>
              <a:t>определенных условий.</a:t>
            </a:r>
          </a:p>
          <a:p>
            <a:r>
              <a:rPr lang="ru-RU" sz="5600" dirty="0"/>
              <a:t>3. Брачный договор не может ограничивать правоспособность или дееспособность супругов, их право на обращение в суд за защитой своих прав; регулировать личные неимущественные отношения между супругами, права и обязанности супругов в отношении детей; предусматривать положения, ограничивающие право нетрудоспособного нуждающегося супруга на получение содержания; содержать другие условия, которые ставят одного из супругов в крайне неблагоприятное положение или противоречат основным началам семейного законодательства</a:t>
            </a:r>
            <a:r>
              <a:rPr lang="ru-RU" sz="5600" dirty="0" smtClean="0"/>
              <a:t>.</a:t>
            </a:r>
          </a:p>
          <a:p>
            <a:endParaRPr lang="ru-RU" sz="5600" dirty="0"/>
          </a:p>
          <a:p>
            <a:pPr marL="0" indent="0">
              <a:buNone/>
            </a:pPr>
            <a:r>
              <a:rPr lang="ru-RU" sz="5600" dirty="0" smtClean="0"/>
              <a:t>                                    </a:t>
            </a:r>
            <a:endParaRPr lang="ru-RU" sz="5600" dirty="0"/>
          </a:p>
          <a:p>
            <a:endParaRPr lang="ru-RU" dirty="0"/>
          </a:p>
        </p:txBody>
      </p:sp>
    </p:spTree>
    <p:extLst>
      <p:ext uri="{BB962C8B-B14F-4D97-AF65-F5344CB8AC3E}">
        <p14:creationId xmlns:p14="http://schemas.microsoft.com/office/powerpoint/2010/main" val="7469231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Рисунок 3"/>
          <p:cNvSpPr>
            <a:spLocks noGrp="1"/>
          </p:cNvSpPr>
          <p:nvPr>
            <p:ph type="pic" sz="quarter" idx="12"/>
          </p:nvPr>
        </p:nvSpPr>
        <p:spPr>
          <a:xfrm>
            <a:off x="539552" y="1700808"/>
            <a:ext cx="2215719" cy="3816424"/>
          </a:xfrm>
        </p:spPr>
      </p:sp>
      <p:sp>
        <p:nvSpPr>
          <p:cNvPr id="6" name="Заголовок 5"/>
          <p:cNvSpPr>
            <a:spLocks noGrp="1"/>
          </p:cNvSpPr>
          <p:nvPr>
            <p:ph type="title"/>
          </p:nvPr>
        </p:nvSpPr>
        <p:spPr/>
        <p:txBody>
          <a:bodyPr>
            <a:normAutofit fontScale="90000"/>
          </a:bodyPr>
          <a:lstStyle/>
          <a:p>
            <a:r>
              <a:rPr lang="ru-RU" dirty="0" smtClean="0"/>
              <a:t>Права и обязанности родителей</a:t>
            </a:r>
            <a:endParaRPr lang="ru-RU" dirty="0"/>
          </a:p>
        </p:txBody>
      </p:sp>
      <p:sp>
        <p:nvSpPr>
          <p:cNvPr id="7" name="Объект 6"/>
          <p:cNvSpPr>
            <a:spLocks noGrp="1"/>
          </p:cNvSpPr>
          <p:nvPr>
            <p:ph sz="quarter" idx="14"/>
          </p:nvPr>
        </p:nvSpPr>
        <p:spPr>
          <a:xfrm>
            <a:off x="3995936" y="1556792"/>
            <a:ext cx="4752528" cy="4896544"/>
          </a:xfrm>
        </p:spPr>
        <p:txBody>
          <a:bodyPr>
            <a:normAutofit/>
          </a:bodyPr>
          <a:lstStyle/>
          <a:p>
            <a:r>
              <a:rPr lang="ru-RU" sz="2000" dirty="0" smtClean="0"/>
              <a:t>Родители имеют равные права и обязанности в отношении своих детей.</a:t>
            </a:r>
          </a:p>
          <a:p>
            <a:r>
              <a:rPr lang="ru-RU" sz="2000" dirty="0" smtClean="0"/>
              <a:t>Родители имеют право и обязанность воспитывать своих детей. Они несут  ответственность за воспитание и развитие своих детей. Они обязаны заботиться о </a:t>
            </a:r>
            <a:r>
              <a:rPr lang="ru-RU" sz="2000" dirty="0" err="1" smtClean="0"/>
              <a:t>о</a:t>
            </a:r>
            <a:r>
              <a:rPr lang="ru-RU" sz="2000" dirty="0" smtClean="0"/>
              <a:t> здоровье, физическом, психическом, нравственном и духовном развитии своих детей.</a:t>
            </a:r>
          </a:p>
          <a:p>
            <a:r>
              <a:rPr lang="ru-RU" sz="2000" dirty="0" smtClean="0"/>
              <a:t>Обязанность родителей обеспечить получение детьми общего образования.</a:t>
            </a:r>
          </a:p>
          <a:p>
            <a:r>
              <a:rPr lang="ru-RU" sz="2000" dirty="0" smtClean="0"/>
              <a:t>Защита прав и интересов детей, возлагается на родителей.</a:t>
            </a:r>
          </a:p>
          <a:p>
            <a:endParaRPr lang="ru-RU" sz="2000" dirty="0"/>
          </a:p>
        </p:txBody>
      </p:sp>
    </p:spTree>
    <p:extLst>
      <p:ext uri="{BB962C8B-B14F-4D97-AF65-F5344CB8AC3E}">
        <p14:creationId xmlns:p14="http://schemas.microsoft.com/office/powerpoint/2010/main" val="8148215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395536" y="1772816"/>
            <a:ext cx="3295839" cy="4032448"/>
          </a:xfrm>
        </p:spPr>
      </p:sp>
      <p:sp>
        <p:nvSpPr>
          <p:cNvPr id="6" name="Заголовок 5"/>
          <p:cNvSpPr>
            <a:spLocks noGrp="1"/>
          </p:cNvSpPr>
          <p:nvPr>
            <p:ph type="title"/>
          </p:nvPr>
        </p:nvSpPr>
        <p:spPr>
          <a:xfrm>
            <a:off x="0" y="-16"/>
            <a:ext cx="7443750" cy="1143000"/>
          </a:xfrm>
        </p:spPr>
        <p:txBody>
          <a:bodyPr>
            <a:normAutofit fontScale="90000"/>
          </a:bodyPr>
          <a:lstStyle/>
          <a:p>
            <a:r>
              <a:rPr lang="ru-RU" dirty="0" smtClean="0"/>
              <a:t>      Права и обязанности детей</a:t>
            </a:r>
            <a:endParaRPr lang="ru-RU" dirty="0"/>
          </a:p>
        </p:txBody>
      </p:sp>
      <p:sp>
        <p:nvSpPr>
          <p:cNvPr id="7" name="Объект 6"/>
          <p:cNvSpPr>
            <a:spLocks noGrp="1"/>
          </p:cNvSpPr>
          <p:nvPr>
            <p:ph sz="quarter" idx="14"/>
          </p:nvPr>
        </p:nvSpPr>
        <p:spPr>
          <a:xfrm>
            <a:off x="4786313" y="1714500"/>
            <a:ext cx="3786187" cy="4954860"/>
          </a:xfrm>
        </p:spPr>
        <p:txBody>
          <a:bodyPr>
            <a:normAutofit lnSpcReduction="10000"/>
          </a:bodyPr>
          <a:lstStyle/>
          <a:p>
            <a:r>
              <a:rPr lang="ru-RU" sz="2400" dirty="0" smtClean="0"/>
              <a:t>Право на жизнь</a:t>
            </a:r>
          </a:p>
          <a:p>
            <a:r>
              <a:rPr lang="ru-RU" sz="2400" dirty="0" smtClean="0"/>
              <a:t>Право на имя, фамилию, отчество</a:t>
            </a:r>
          </a:p>
          <a:p>
            <a:r>
              <a:rPr lang="ru-RU" sz="2400" dirty="0" smtClean="0"/>
              <a:t>Право жить и воспитываться в семье</a:t>
            </a:r>
          </a:p>
          <a:p>
            <a:r>
              <a:rPr lang="ru-RU" sz="2400" dirty="0" smtClean="0"/>
              <a:t>Право на общение с родственниками</a:t>
            </a:r>
          </a:p>
          <a:p>
            <a:r>
              <a:rPr lang="ru-RU" sz="2400" dirty="0" smtClean="0"/>
              <a:t>Право на получение образования</a:t>
            </a:r>
          </a:p>
          <a:p>
            <a:r>
              <a:rPr lang="ru-RU" sz="2400" dirty="0" smtClean="0"/>
              <a:t>Право на защиту</a:t>
            </a:r>
          </a:p>
          <a:p>
            <a:pPr marL="0" indent="0">
              <a:buNone/>
            </a:pPr>
            <a:r>
              <a:rPr lang="ru-RU" sz="2400" dirty="0"/>
              <a:t> </a:t>
            </a:r>
            <a:endParaRPr lang="ru-RU" sz="2400" dirty="0" smtClean="0"/>
          </a:p>
          <a:p>
            <a:pPr marL="0" indent="0">
              <a:buNone/>
            </a:pPr>
            <a:r>
              <a:rPr lang="ru-RU" sz="2400" dirty="0" smtClean="0"/>
              <a:t>Ст. 54-60 СК РФ</a:t>
            </a:r>
          </a:p>
        </p:txBody>
      </p:sp>
    </p:spTree>
    <p:extLst>
      <p:ext uri="{BB962C8B-B14F-4D97-AF65-F5344CB8AC3E}">
        <p14:creationId xmlns:p14="http://schemas.microsoft.com/office/powerpoint/2010/main" val="2383917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467544" y="188640"/>
            <a:ext cx="8229600" cy="980744"/>
          </a:xfrm>
        </p:spPr>
        <p:txBody>
          <a:bodyPr/>
          <a:lstStyle/>
          <a:p>
            <a:r>
              <a:rPr lang="ru-RU" dirty="0" smtClean="0"/>
              <a:t>Расторжение брака</a:t>
            </a:r>
            <a:endParaRPr lang="ru-RU" dirty="0"/>
          </a:p>
        </p:txBody>
      </p:sp>
      <p:sp>
        <p:nvSpPr>
          <p:cNvPr id="8" name="Стрелка влево 7"/>
          <p:cNvSpPr/>
          <p:nvPr/>
        </p:nvSpPr>
        <p:spPr>
          <a:xfrm rot="16200000">
            <a:off x="1512101" y="1342469"/>
            <a:ext cx="1266441" cy="1051299"/>
          </a:xfrm>
          <a:prstGeom prst="leftArrow">
            <a:avLst>
              <a:gd name="adj1" fmla="val 50000"/>
              <a:gd name="adj2" fmla="val 5236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Объект 8"/>
          <p:cNvSpPr>
            <a:spLocks noGrp="1"/>
          </p:cNvSpPr>
          <p:nvPr>
            <p:ph sz="quarter" idx="14"/>
          </p:nvPr>
        </p:nvSpPr>
        <p:spPr>
          <a:xfrm rot="16200000">
            <a:off x="5508105" y="1268760"/>
            <a:ext cx="1440160" cy="86409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5"/>
            <a:endParaRPr lang="ru-RU" dirty="0"/>
          </a:p>
        </p:txBody>
      </p:sp>
      <p:sp>
        <p:nvSpPr>
          <p:cNvPr id="10" name="TextBox 9"/>
          <p:cNvSpPr txBox="1"/>
          <p:nvPr/>
        </p:nvSpPr>
        <p:spPr>
          <a:xfrm>
            <a:off x="1331640" y="2583718"/>
            <a:ext cx="1748364" cy="369332"/>
          </a:xfrm>
          <a:prstGeom prst="rect">
            <a:avLst/>
          </a:prstGeom>
          <a:noFill/>
        </p:spPr>
        <p:txBody>
          <a:bodyPr wrap="none" rtlCol="0">
            <a:spAutoFit/>
          </a:bodyPr>
          <a:lstStyle/>
          <a:p>
            <a:r>
              <a:rPr lang="ru-RU" dirty="0" smtClean="0"/>
              <a:t>В органах Загса</a:t>
            </a:r>
            <a:endParaRPr lang="ru-RU" dirty="0"/>
          </a:p>
        </p:txBody>
      </p:sp>
      <p:sp>
        <p:nvSpPr>
          <p:cNvPr id="11" name="TextBox 10"/>
          <p:cNvSpPr txBox="1"/>
          <p:nvPr/>
        </p:nvSpPr>
        <p:spPr>
          <a:xfrm>
            <a:off x="5796136" y="2501339"/>
            <a:ext cx="1013230" cy="369332"/>
          </a:xfrm>
          <a:prstGeom prst="rect">
            <a:avLst/>
          </a:prstGeom>
          <a:noFill/>
        </p:spPr>
        <p:txBody>
          <a:bodyPr wrap="square" rtlCol="0">
            <a:spAutoFit/>
          </a:bodyPr>
          <a:lstStyle/>
          <a:p>
            <a:r>
              <a:rPr lang="ru-RU" dirty="0" smtClean="0"/>
              <a:t>В суде</a:t>
            </a:r>
            <a:endParaRPr lang="ru-RU" dirty="0"/>
          </a:p>
        </p:txBody>
      </p:sp>
      <p:sp>
        <p:nvSpPr>
          <p:cNvPr id="13" name="TextBox 12"/>
          <p:cNvSpPr txBox="1"/>
          <p:nvPr/>
        </p:nvSpPr>
        <p:spPr>
          <a:xfrm>
            <a:off x="971600" y="2917648"/>
            <a:ext cx="3456385" cy="2585323"/>
          </a:xfrm>
          <a:prstGeom prst="rect">
            <a:avLst/>
          </a:prstGeom>
          <a:noFill/>
        </p:spPr>
        <p:txBody>
          <a:bodyPr wrap="square" rtlCol="0">
            <a:spAutoFit/>
          </a:bodyPr>
          <a:lstStyle/>
          <a:p>
            <a:pPr marL="285750" indent="-285750">
              <a:buFontTx/>
              <a:buChar char="-"/>
            </a:pPr>
            <a:r>
              <a:rPr lang="ru-RU" dirty="0" smtClean="0"/>
              <a:t>Если нет несовершеннолетних детей, при взаимном согласии.</a:t>
            </a:r>
          </a:p>
          <a:p>
            <a:pPr marL="285750" indent="-285750">
              <a:buFontTx/>
              <a:buChar char="-"/>
            </a:pPr>
            <a:r>
              <a:rPr lang="ru-RU" dirty="0" smtClean="0"/>
              <a:t>По заявлению одного из супругов, если другой супруг:</a:t>
            </a:r>
          </a:p>
          <a:p>
            <a:r>
              <a:rPr lang="ru-RU" dirty="0"/>
              <a:t> </a:t>
            </a:r>
            <a:r>
              <a:rPr lang="ru-RU" dirty="0" smtClean="0"/>
              <a:t>       - признан безвестно</a:t>
            </a:r>
          </a:p>
          <a:p>
            <a:r>
              <a:rPr lang="ru-RU" dirty="0" smtClean="0"/>
              <a:t> отсутствующим;</a:t>
            </a:r>
          </a:p>
          <a:p>
            <a:r>
              <a:rPr lang="ru-RU" dirty="0"/>
              <a:t> </a:t>
            </a:r>
            <a:r>
              <a:rPr lang="ru-RU" dirty="0" smtClean="0"/>
              <a:t>       - признан судом недееспособным</a:t>
            </a:r>
            <a:endParaRPr lang="ru-RU" dirty="0"/>
          </a:p>
        </p:txBody>
      </p:sp>
      <p:sp>
        <p:nvSpPr>
          <p:cNvPr id="14" name="TextBox 13"/>
          <p:cNvSpPr txBox="1"/>
          <p:nvPr/>
        </p:nvSpPr>
        <p:spPr>
          <a:xfrm>
            <a:off x="5220072" y="3286979"/>
            <a:ext cx="3600400" cy="923330"/>
          </a:xfrm>
          <a:prstGeom prst="rect">
            <a:avLst/>
          </a:prstGeom>
          <a:noFill/>
        </p:spPr>
        <p:txBody>
          <a:bodyPr wrap="square" rtlCol="0">
            <a:spAutoFit/>
          </a:bodyPr>
          <a:lstStyle/>
          <a:p>
            <a:pPr marL="285750" indent="-285750">
              <a:buFontTx/>
              <a:buChar char="-"/>
            </a:pPr>
            <a:r>
              <a:rPr lang="ru-RU" dirty="0" smtClean="0"/>
              <a:t>При наличии общих несовершеннолетних детей</a:t>
            </a:r>
          </a:p>
          <a:p>
            <a:pPr marL="285750" indent="-285750">
              <a:buFontTx/>
              <a:buChar char="-"/>
            </a:pPr>
            <a:r>
              <a:rPr lang="ru-RU" dirty="0" smtClean="0"/>
              <a:t>При имущественных спорах</a:t>
            </a:r>
            <a:endParaRPr lang="ru-RU" dirty="0"/>
          </a:p>
        </p:txBody>
      </p:sp>
      <p:sp>
        <p:nvSpPr>
          <p:cNvPr id="15" name="TextBox 14"/>
          <p:cNvSpPr txBox="1"/>
          <p:nvPr/>
        </p:nvSpPr>
        <p:spPr>
          <a:xfrm>
            <a:off x="6444208" y="5373216"/>
            <a:ext cx="1670714" cy="369332"/>
          </a:xfrm>
          <a:prstGeom prst="rect">
            <a:avLst/>
          </a:prstGeom>
          <a:noFill/>
        </p:spPr>
        <p:txBody>
          <a:bodyPr wrap="none" rtlCol="0">
            <a:spAutoFit/>
          </a:bodyPr>
          <a:lstStyle/>
          <a:p>
            <a:r>
              <a:rPr lang="ru-RU" dirty="0" smtClean="0"/>
              <a:t>Ст. 21-23 СК РФ</a:t>
            </a:r>
            <a:endParaRPr lang="ru-RU" dirty="0"/>
          </a:p>
        </p:txBody>
      </p:sp>
      <p:sp>
        <p:nvSpPr>
          <p:cNvPr id="16" name="TextBox 15"/>
          <p:cNvSpPr txBox="1"/>
          <p:nvPr/>
        </p:nvSpPr>
        <p:spPr>
          <a:xfrm>
            <a:off x="1835696" y="5742548"/>
            <a:ext cx="1366143" cy="369332"/>
          </a:xfrm>
          <a:prstGeom prst="rect">
            <a:avLst/>
          </a:prstGeom>
          <a:noFill/>
        </p:spPr>
        <p:txBody>
          <a:bodyPr wrap="none" rtlCol="0">
            <a:spAutoFit/>
          </a:bodyPr>
          <a:lstStyle/>
          <a:p>
            <a:r>
              <a:rPr lang="ru-RU" dirty="0" smtClean="0"/>
              <a:t>Ст. 18 СК РФ</a:t>
            </a:r>
            <a:endParaRPr lang="ru-RU" dirty="0"/>
          </a:p>
        </p:txBody>
      </p:sp>
    </p:spTree>
    <p:extLst>
      <p:ext uri="{BB962C8B-B14F-4D97-AF65-F5344CB8AC3E}">
        <p14:creationId xmlns:p14="http://schemas.microsoft.com/office/powerpoint/2010/main" val="16578447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785850" y="-16"/>
            <a:ext cx="8229600" cy="980744"/>
          </a:xfrm>
        </p:spPr>
        <p:txBody>
          <a:bodyPr>
            <a:normAutofit/>
          </a:bodyPr>
          <a:lstStyle/>
          <a:p>
            <a:r>
              <a:rPr lang="ru-RU" sz="3600" dirty="0" smtClean="0"/>
              <a:t>             Закрепление изученного</a:t>
            </a:r>
            <a:endParaRPr lang="ru-RU" sz="3600" dirty="0"/>
          </a:p>
        </p:txBody>
      </p:sp>
      <p:sp>
        <p:nvSpPr>
          <p:cNvPr id="7" name="Объект 6"/>
          <p:cNvSpPr>
            <a:spLocks noGrp="1"/>
          </p:cNvSpPr>
          <p:nvPr>
            <p:ph sz="quarter" idx="14"/>
          </p:nvPr>
        </p:nvSpPr>
        <p:spPr>
          <a:xfrm>
            <a:off x="611560" y="1484784"/>
            <a:ext cx="7776864" cy="4430837"/>
          </a:xfrm>
        </p:spPr>
        <p:txBody>
          <a:bodyPr>
            <a:normAutofit fontScale="55000" lnSpcReduction="20000"/>
          </a:bodyPr>
          <a:lstStyle/>
          <a:p>
            <a:pPr marL="0" indent="0">
              <a:buNone/>
            </a:pPr>
            <a:r>
              <a:rPr lang="ru-RU" dirty="0" smtClean="0"/>
              <a:t>Решение ситуационных задач</a:t>
            </a:r>
          </a:p>
          <a:p>
            <a:r>
              <a:rPr lang="ru-RU" dirty="0"/>
              <a:t>1. Молодые супруги Светлана и Игорь, вступая в брак, поклялись друг другу в верности на всю жизнь. Свое обязательство никогда не расторгать брак и сопровождать друг друга пожизненно они зафиксировали на бумаге и, скрепив подписями, положили в шкатулку с фамильными ценностями.</a:t>
            </a:r>
          </a:p>
          <a:p>
            <a:r>
              <a:rPr lang="ru-RU" dirty="0"/>
              <a:t>Спустя год Игорь, приехав из отпуска, который он проводил на море, признался, что полюбил другую женщину. Светлана сказала, что она бы согласилась на развод, если бы они не заключили соглашение никогда не расторгать брак. Разрешите данную ситуацию.</a:t>
            </a:r>
          </a:p>
          <a:p>
            <a:r>
              <a:rPr lang="ru-RU" dirty="0"/>
              <a:t>2. Николаев, у которого умерла жена, и </a:t>
            </a:r>
            <a:r>
              <a:rPr lang="ru-RU" dirty="0" err="1"/>
              <a:t>Корешкова</a:t>
            </a:r>
            <a:r>
              <a:rPr lang="ru-RU" dirty="0"/>
              <a:t>, расторгнувшая брак со своим мужем, решили заключить брак. После этого они взаимно усыновили детей, принадлежавших каждому из них до брака. Совместных детей у них не было. Подрастающие дочь Корешковой и сын Николаева полюбили друг друга и, когда ей исполнилось 18, а ему 19 лет, подали заявление в орган ЗАГС. Могут ли они зарегистрировать брак?</a:t>
            </a:r>
          </a:p>
          <a:p>
            <a:pPr marL="0" indent="0">
              <a:buNone/>
            </a:pPr>
            <a:endParaRPr lang="ru-RU" dirty="0"/>
          </a:p>
        </p:txBody>
      </p:sp>
    </p:spTree>
    <p:extLst>
      <p:ext uri="{BB962C8B-B14F-4D97-AF65-F5344CB8AC3E}">
        <p14:creationId xmlns:p14="http://schemas.microsoft.com/office/powerpoint/2010/main" val="39492029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785850" y="-16"/>
            <a:ext cx="8229600" cy="764720"/>
          </a:xfrm>
        </p:spPr>
        <p:txBody>
          <a:bodyPr>
            <a:normAutofit/>
          </a:bodyPr>
          <a:lstStyle/>
          <a:p>
            <a:r>
              <a:rPr lang="ru-RU" sz="4000" dirty="0" smtClean="0"/>
              <a:t>               Закрепление изученного</a:t>
            </a:r>
            <a:endParaRPr lang="ru-RU" sz="4000" dirty="0"/>
          </a:p>
        </p:txBody>
      </p:sp>
      <p:sp>
        <p:nvSpPr>
          <p:cNvPr id="7" name="Объект 6"/>
          <p:cNvSpPr>
            <a:spLocks noGrp="1"/>
          </p:cNvSpPr>
          <p:nvPr>
            <p:ph sz="quarter" idx="14"/>
          </p:nvPr>
        </p:nvSpPr>
        <p:spPr>
          <a:xfrm>
            <a:off x="755576" y="2060848"/>
            <a:ext cx="7992888" cy="4214813"/>
          </a:xfrm>
        </p:spPr>
        <p:txBody>
          <a:bodyPr>
            <a:normAutofit fontScale="62500" lnSpcReduction="20000"/>
          </a:bodyPr>
          <a:lstStyle/>
          <a:p>
            <a:r>
              <a:rPr lang="ru-RU" dirty="0"/>
              <a:t>1. Моряк, находившийся в 9-месячном плавании, узнал из телеграммы от своей возлюбленной, что у них будет ребенок. Одновременно она просила ответить, согласен ли он на заключение брака. Он ответил телеграммой, что согласен. Собрав необходимые документы и приложив телеграмму, заверенную капитаном корабля, будущая мать пришла в ЗАГС и, объяснив ситуацию, просила брак зарегистрировать. Ей было отказано в ее просьбе. Правомерно ли поступили работники </a:t>
            </a:r>
            <a:r>
              <a:rPr lang="ru-RU" dirty="0" err="1"/>
              <a:t>ЗАГСа</a:t>
            </a:r>
            <a:r>
              <a:rPr lang="ru-RU" dirty="0"/>
              <a:t>?</a:t>
            </a:r>
          </a:p>
          <a:p>
            <a:r>
              <a:rPr lang="ru-RU" dirty="0"/>
              <a:t>2. Выпускник социологического факультета МГУ, закончивший ВУЗ с отличием, и, проявивший себя в научной работе, по решению ученого совета был направлен на стажировку в США на 2 года. Его молодая жена воспротивилась, заявив, что его отъезд на стажировку будет означать распад семьи.</a:t>
            </a:r>
          </a:p>
          <a:p>
            <a:r>
              <a:rPr lang="ru-RU" dirty="0"/>
              <a:t>Права ли она? Может ли она запретить мужу поехать в США? Может ли она в случае развода указывать поездку мужа в США как причину распада семьи? </a:t>
            </a:r>
          </a:p>
          <a:p>
            <a:pPr marL="0" indent="0">
              <a:buNone/>
            </a:pPr>
            <a:endParaRPr lang="ru-RU" dirty="0" smtClean="0"/>
          </a:p>
        </p:txBody>
      </p:sp>
    </p:spTree>
    <p:extLst>
      <p:ext uri="{BB962C8B-B14F-4D97-AF65-F5344CB8AC3E}">
        <p14:creationId xmlns:p14="http://schemas.microsoft.com/office/powerpoint/2010/main" val="25085228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normAutofit/>
          </a:bodyPr>
          <a:lstStyle/>
          <a:p>
            <a:r>
              <a:rPr lang="ru-RU" dirty="0" smtClean="0"/>
              <a:t>           Домашнее задание</a:t>
            </a:r>
            <a:endParaRPr lang="ru-RU" dirty="0"/>
          </a:p>
        </p:txBody>
      </p:sp>
      <p:sp>
        <p:nvSpPr>
          <p:cNvPr id="7" name="Объект 6"/>
          <p:cNvSpPr>
            <a:spLocks noGrp="1"/>
          </p:cNvSpPr>
          <p:nvPr>
            <p:ph sz="quarter" idx="14"/>
          </p:nvPr>
        </p:nvSpPr>
        <p:spPr>
          <a:xfrm>
            <a:off x="899592" y="1844824"/>
            <a:ext cx="6336704" cy="3134693"/>
          </a:xfrm>
        </p:spPr>
        <p:txBody>
          <a:bodyPr>
            <a:normAutofit fontScale="92500" lnSpcReduction="10000"/>
          </a:bodyPr>
          <a:lstStyle/>
          <a:p>
            <a:r>
              <a:rPr lang="ru-RU" b="1" dirty="0"/>
              <a:t>: </a:t>
            </a:r>
            <a:r>
              <a:rPr lang="ru-RU" dirty="0"/>
              <a:t>Давайте попробуем нарисовать модель идеальной семьи. Что, по-вашему, мнению, необходимо, чтобы семья стала источником счастья? Напишите об этом небольшое эссе.</a:t>
            </a:r>
          </a:p>
          <a:p>
            <a:r>
              <a:rPr lang="ru-RU" dirty="0"/>
              <a:t> </a:t>
            </a:r>
            <a:endParaRPr lang="ru-RU" i="1" dirty="0"/>
          </a:p>
          <a:p>
            <a:endParaRPr lang="ru-RU" dirty="0"/>
          </a:p>
        </p:txBody>
      </p:sp>
    </p:spTree>
    <p:extLst>
      <p:ext uri="{BB962C8B-B14F-4D97-AF65-F5344CB8AC3E}">
        <p14:creationId xmlns:p14="http://schemas.microsoft.com/office/powerpoint/2010/main" val="8960016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lstStyle/>
          <a:p>
            <a:endParaRPr lang="ru-RU" dirty="0"/>
          </a:p>
        </p:txBody>
      </p:sp>
      <p:sp>
        <p:nvSpPr>
          <p:cNvPr id="7" name="Объект 6"/>
          <p:cNvSpPr>
            <a:spLocks noGrp="1"/>
          </p:cNvSpPr>
          <p:nvPr>
            <p:ph sz="quarter" idx="14"/>
          </p:nvPr>
        </p:nvSpPr>
        <p:spPr>
          <a:xfrm>
            <a:off x="1043608" y="1484784"/>
            <a:ext cx="6696744" cy="4214813"/>
          </a:xfrm>
        </p:spPr>
        <p:txBody>
          <a:bodyPr>
            <a:normAutofit/>
          </a:bodyPr>
          <a:lstStyle/>
          <a:p>
            <a:pPr marL="0" indent="0">
              <a:buNone/>
            </a:pPr>
            <a:r>
              <a:rPr lang="ru-RU" sz="4800" dirty="0" smtClean="0"/>
              <a:t> Спасибо </a:t>
            </a:r>
          </a:p>
          <a:p>
            <a:pPr marL="0" indent="0">
              <a:buNone/>
            </a:pPr>
            <a:r>
              <a:rPr lang="ru-RU" sz="4800" dirty="0"/>
              <a:t> </a:t>
            </a:r>
            <a:r>
              <a:rPr lang="ru-RU" sz="4800" dirty="0" smtClean="0"/>
              <a:t>                  за </a:t>
            </a:r>
          </a:p>
          <a:p>
            <a:pPr marL="0" indent="0">
              <a:buNone/>
            </a:pPr>
            <a:r>
              <a:rPr lang="ru-RU" sz="4800" dirty="0"/>
              <a:t> </a:t>
            </a:r>
            <a:r>
              <a:rPr lang="ru-RU" sz="4800" dirty="0" smtClean="0"/>
              <a:t>                         урок!</a:t>
            </a:r>
            <a:endParaRPr lang="ru-RU" sz="4800" dirty="0"/>
          </a:p>
        </p:txBody>
      </p:sp>
    </p:spTree>
    <p:extLst>
      <p:ext uri="{BB962C8B-B14F-4D97-AF65-F5344CB8AC3E}">
        <p14:creationId xmlns:p14="http://schemas.microsoft.com/office/powerpoint/2010/main" val="15543661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2699792" y="332656"/>
            <a:ext cx="3168352" cy="584775"/>
          </a:xfrm>
          <a:prstGeom prst="rect">
            <a:avLst/>
          </a:prstGeom>
          <a:noFill/>
        </p:spPr>
        <p:txBody>
          <a:bodyPr wrap="square" rtlCol="0">
            <a:spAutoFit/>
          </a:bodyPr>
          <a:lstStyle/>
          <a:p>
            <a:r>
              <a:rPr lang="ru-RU" sz="32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latin typeface="Verdana" pitchFamily="34" charset="0"/>
                <a:ea typeface="Verdana" pitchFamily="34" charset="0"/>
                <a:cs typeface="Verdana" pitchFamily="34" charset="0"/>
              </a:rPr>
              <a:t>План урока</a:t>
            </a:r>
            <a:endParaRPr lang="ru-RU" sz="32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latin typeface="Verdana" pitchFamily="34" charset="0"/>
              <a:ea typeface="Verdana" pitchFamily="34" charset="0"/>
              <a:cs typeface="Verdana" pitchFamily="34" charset="0"/>
            </a:endParaRPr>
          </a:p>
        </p:txBody>
      </p:sp>
      <p:sp>
        <p:nvSpPr>
          <p:cNvPr id="7" name="Прямоугольник с двумя скругленными соседними углами 6"/>
          <p:cNvSpPr/>
          <p:nvPr/>
        </p:nvSpPr>
        <p:spPr>
          <a:xfrm rot="5400000">
            <a:off x="1852274" y="64559"/>
            <a:ext cx="4104456" cy="7809003"/>
          </a:xfrm>
          <a:prstGeom prst="round2SameRect">
            <a:avLst>
              <a:gd name="adj1" fmla="val 11437"/>
              <a:gd name="adj2" fmla="val 0"/>
            </a:avLst>
          </a:prstGeom>
          <a:ln w="57150">
            <a:solidFill>
              <a:srgbClr val="92D050"/>
            </a:solidFill>
          </a:ln>
        </p:spPr>
        <p:style>
          <a:lnRef idx="1">
            <a:schemeClr val="accent5"/>
          </a:lnRef>
          <a:fillRef idx="3">
            <a:schemeClr val="accent5"/>
          </a:fillRef>
          <a:effectRef idx="2">
            <a:schemeClr val="accent5"/>
          </a:effectRef>
          <a:fontRef idx="minor">
            <a:schemeClr val="lt1"/>
          </a:fontRef>
        </p:style>
        <p:txBody>
          <a:bodyPr vert="vert270" rtlCol="0" anchor="ctr"/>
          <a:lstStyle/>
          <a:p>
            <a:pPr marL="514350" indent="-514350">
              <a:buAutoNum type="arabicPeriod"/>
            </a:pPr>
            <a:r>
              <a:rPr lang="ru-RU" sz="3200" dirty="0" smtClean="0"/>
              <a:t>Понятие семьи и брака</a:t>
            </a:r>
          </a:p>
          <a:p>
            <a:pPr marL="514350" indent="-514350">
              <a:buAutoNum type="arabicPeriod"/>
            </a:pPr>
            <a:r>
              <a:rPr lang="ru-RU" sz="3200" dirty="0" smtClean="0"/>
              <a:t>Условия вступления в брак</a:t>
            </a:r>
          </a:p>
          <a:p>
            <a:pPr marL="514350" indent="-514350">
              <a:buAutoNum type="arabicPeriod"/>
            </a:pPr>
            <a:r>
              <a:rPr lang="ru-RU" sz="3200" dirty="0" smtClean="0"/>
              <a:t>Права и обязанности супругов</a:t>
            </a:r>
          </a:p>
          <a:p>
            <a:pPr marL="514350" indent="-514350">
              <a:buAutoNum type="arabicPeriod"/>
            </a:pPr>
            <a:r>
              <a:rPr lang="ru-RU" sz="3200" dirty="0" smtClean="0"/>
              <a:t>Брачный договор</a:t>
            </a:r>
          </a:p>
          <a:p>
            <a:pPr marL="514350" indent="-514350">
              <a:buAutoNum type="arabicPeriod"/>
            </a:pPr>
            <a:r>
              <a:rPr lang="ru-RU" sz="3200" dirty="0" smtClean="0"/>
              <a:t>Права и обязанности родителей и детей</a:t>
            </a:r>
          </a:p>
          <a:p>
            <a:pPr marL="514350" indent="-514350">
              <a:buAutoNum type="arabicPeriod"/>
            </a:pPr>
            <a:r>
              <a:rPr lang="ru-RU" sz="3200" dirty="0" smtClean="0"/>
              <a:t>Расторжение брака</a:t>
            </a:r>
            <a:endParaRPr lang="ru-RU" sz="3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lstStyle/>
          <a:p>
            <a:r>
              <a:rPr lang="ru-RU" dirty="0" smtClean="0"/>
              <a:t>Семья</a:t>
            </a:r>
            <a:endParaRPr lang="ru-RU" dirty="0"/>
          </a:p>
        </p:txBody>
      </p:sp>
      <p:sp>
        <p:nvSpPr>
          <p:cNvPr id="7" name="Объект 6"/>
          <p:cNvSpPr>
            <a:spLocks noGrp="1"/>
          </p:cNvSpPr>
          <p:nvPr>
            <p:ph sz="quarter" idx="14"/>
          </p:nvPr>
        </p:nvSpPr>
        <p:spPr>
          <a:xfrm>
            <a:off x="323528" y="1714500"/>
            <a:ext cx="8424935" cy="4594820"/>
          </a:xfrm>
        </p:spPr>
        <p:txBody>
          <a:bodyPr/>
          <a:lstStyle/>
          <a:p>
            <a:r>
              <a:rPr lang="ru-RU" dirty="0" smtClean="0"/>
              <a:t>Союз лиц, основанный на браке, родстве, принятии детей на воспитание, которых связывает </a:t>
            </a:r>
            <a:r>
              <a:rPr lang="ru-RU" dirty="0"/>
              <a:t>о</a:t>
            </a:r>
            <a:r>
              <a:rPr lang="ru-RU" dirty="0" smtClean="0"/>
              <a:t>бщность жизни и взаимная поддержка.</a:t>
            </a:r>
          </a:p>
          <a:p>
            <a:r>
              <a:rPr lang="ru-RU" dirty="0" smtClean="0"/>
              <a:t>Круг лиц, связанных между собой правами и обязанностями, вытекающими из зарегистрированного брака и из родства.</a:t>
            </a:r>
            <a:endParaRPr lang="ru-RU" dirty="0"/>
          </a:p>
        </p:txBody>
      </p:sp>
    </p:spTree>
    <p:extLst>
      <p:ext uri="{BB962C8B-B14F-4D97-AF65-F5344CB8AC3E}">
        <p14:creationId xmlns:p14="http://schemas.microsoft.com/office/powerpoint/2010/main" val="12902917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lstStyle/>
          <a:p>
            <a:r>
              <a:rPr lang="ru-RU" dirty="0" smtClean="0"/>
              <a:t>Признаки семьи</a:t>
            </a:r>
            <a:endParaRPr lang="ru-RU" dirty="0"/>
          </a:p>
        </p:txBody>
      </p:sp>
      <p:sp>
        <p:nvSpPr>
          <p:cNvPr id="7" name="Объект 6"/>
          <p:cNvSpPr>
            <a:spLocks noGrp="1"/>
          </p:cNvSpPr>
          <p:nvPr>
            <p:ph sz="quarter" idx="14"/>
          </p:nvPr>
        </p:nvSpPr>
        <p:spPr>
          <a:xfrm>
            <a:off x="755576" y="1772816"/>
            <a:ext cx="6696744" cy="4214813"/>
          </a:xfrm>
        </p:spPr>
        <p:txBody>
          <a:bodyPr/>
          <a:lstStyle/>
          <a:p>
            <a:r>
              <a:rPr lang="ru-RU" dirty="0" smtClean="0"/>
              <a:t>Объединение лиц, связанных браком или родством.</a:t>
            </a:r>
          </a:p>
          <a:p>
            <a:r>
              <a:rPr lang="ru-RU" dirty="0" smtClean="0"/>
              <a:t>Объединение лиц, связанных материальной и моральной поддержкой.</a:t>
            </a:r>
          </a:p>
          <a:p>
            <a:r>
              <a:rPr lang="ru-RU" dirty="0" smtClean="0"/>
              <a:t>Объединение лиц, связанных общими правами и обязанностями</a:t>
            </a:r>
          </a:p>
          <a:p>
            <a:endParaRPr lang="ru-RU" dirty="0"/>
          </a:p>
        </p:txBody>
      </p:sp>
    </p:spTree>
    <p:extLst>
      <p:ext uri="{BB962C8B-B14F-4D97-AF65-F5344CB8AC3E}">
        <p14:creationId xmlns:p14="http://schemas.microsoft.com/office/powerpoint/2010/main" val="19088551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Овал 10"/>
          <p:cNvSpPr/>
          <p:nvPr/>
        </p:nvSpPr>
        <p:spPr>
          <a:xfrm>
            <a:off x="1979712" y="260648"/>
            <a:ext cx="4824536" cy="9864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Заголовок 5"/>
          <p:cNvSpPr>
            <a:spLocks noGrp="1"/>
          </p:cNvSpPr>
          <p:nvPr>
            <p:ph type="title"/>
          </p:nvPr>
        </p:nvSpPr>
        <p:spPr>
          <a:xfrm>
            <a:off x="755576" y="332656"/>
            <a:ext cx="6192688" cy="864096"/>
          </a:xfrm>
        </p:spPr>
        <p:txBody>
          <a:bodyPr>
            <a:normAutofit fontScale="90000"/>
          </a:bodyPr>
          <a:lstStyle/>
          <a:p>
            <a:r>
              <a:rPr lang="ru-RU" dirty="0" smtClean="0"/>
              <a:t>         Функции семьи</a:t>
            </a:r>
            <a:endParaRPr lang="ru-RU" dirty="0"/>
          </a:p>
        </p:txBody>
      </p:sp>
      <p:sp>
        <p:nvSpPr>
          <p:cNvPr id="10" name="Стрелка вниз 9"/>
          <p:cNvSpPr/>
          <p:nvPr/>
        </p:nvSpPr>
        <p:spPr>
          <a:xfrm>
            <a:off x="4204335" y="1571991"/>
            <a:ext cx="360040"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26" name="Picture 2"/>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rot="1170549">
            <a:off x="2343030" y="1536943"/>
            <a:ext cx="428432" cy="1012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240790">
            <a:off x="5686068" y="1553183"/>
            <a:ext cx="434951" cy="1011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Выгнутая влево стрелка 12"/>
          <p:cNvSpPr/>
          <p:nvPr/>
        </p:nvSpPr>
        <p:spPr>
          <a:xfrm>
            <a:off x="1185371" y="834213"/>
            <a:ext cx="731520" cy="332541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6873684" y="887694"/>
            <a:ext cx="836074" cy="34034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1553384" y="2924944"/>
            <a:ext cx="1684820" cy="369332"/>
          </a:xfrm>
          <a:prstGeom prst="rect">
            <a:avLst/>
          </a:prstGeom>
          <a:noFill/>
        </p:spPr>
        <p:txBody>
          <a:bodyPr wrap="none" rtlCol="0">
            <a:spAutoFit/>
          </a:bodyPr>
          <a:lstStyle/>
          <a:p>
            <a:r>
              <a:rPr lang="ru-RU" dirty="0" smtClean="0"/>
              <a:t>экономическая</a:t>
            </a:r>
            <a:endParaRPr lang="ru-RU" dirty="0"/>
          </a:p>
        </p:txBody>
      </p:sp>
      <p:sp>
        <p:nvSpPr>
          <p:cNvPr id="15" name="TextBox 14"/>
          <p:cNvSpPr txBox="1"/>
          <p:nvPr/>
        </p:nvSpPr>
        <p:spPr>
          <a:xfrm>
            <a:off x="3571723" y="2909389"/>
            <a:ext cx="1640514" cy="369332"/>
          </a:xfrm>
          <a:prstGeom prst="rect">
            <a:avLst/>
          </a:prstGeom>
          <a:noFill/>
        </p:spPr>
        <p:txBody>
          <a:bodyPr wrap="none" rtlCol="0">
            <a:spAutoFit/>
          </a:bodyPr>
          <a:lstStyle/>
          <a:p>
            <a:r>
              <a:rPr lang="ru-RU" dirty="0" smtClean="0"/>
              <a:t>биологическая</a:t>
            </a:r>
            <a:endParaRPr lang="ru-RU" dirty="0"/>
          </a:p>
        </p:txBody>
      </p:sp>
      <p:sp>
        <p:nvSpPr>
          <p:cNvPr id="16" name="TextBox 15"/>
          <p:cNvSpPr txBox="1"/>
          <p:nvPr/>
        </p:nvSpPr>
        <p:spPr>
          <a:xfrm>
            <a:off x="5539664" y="2924944"/>
            <a:ext cx="1334020" cy="369332"/>
          </a:xfrm>
          <a:prstGeom prst="rect">
            <a:avLst/>
          </a:prstGeom>
          <a:noFill/>
        </p:spPr>
        <p:txBody>
          <a:bodyPr wrap="none" rtlCol="0">
            <a:spAutoFit/>
          </a:bodyPr>
          <a:lstStyle/>
          <a:p>
            <a:r>
              <a:rPr lang="ru-RU" dirty="0" smtClean="0"/>
              <a:t>социальная</a:t>
            </a:r>
            <a:endParaRPr lang="ru-RU" dirty="0"/>
          </a:p>
        </p:txBody>
      </p:sp>
      <p:sp>
        <p:nvSpPr>
          <p:cNvPr id="17" name="TextBox 16"/>
          <p:cNvSpPr txBox="1"/>
          <p:nvPr/>
        </p:nvSpPr>
        <p:spPr>
          <a:xfrm>
            <a:off x="1024018" y="4291178"/>
            <a:ext cx="1785745" cy="369332"/>
          </a:xfrm>
          <a:prstGeom prst="rect">
            <a:avLst/>
          </a:prstGeom>
          <a:noFill/>
        </p:spPr>
        <p:txBody>
          <a:bodyPr wrap="none" rtlCol="0">
            <a:spAutoFit/>
          </a:bodyPr>
          <a:lstStyle/>
          <a:p>
            <a:r>
              <a:rPr lang="ru-RU" dirty="0" smtClean="0"/>
              <a:t>репродуктивная</a:t>
            </a:r>
            <a:endParaRPr lang="ru-RU" dirty="0"/>
          </a:p>
        </p:txBody>
      </p:sp>
      <p:sp>
        <p:nvSpPr>
          <p:cNvPr id="19" name="TextBox 18"/>
          <p:cNvSpPr txBox="1"/>
          <p:nvPr/>
        </p:nvSpPr>
        <p:spPr>
          <a:xfrm>
            <a:off x="5724128" y="4252446"/>
            <a:ext cx="1830886" cy="369332"/>
          </a:xfrm>
          <a:prstGeom prst="rect">
            <a:avLst/>
          </a:prstGeom>
          <a:noFill/>
        </p:spPr>
        <p:txBody>
          <a:bodyPr wrap="none" rtlCol="0">
            <a:spAutoFit/>
          </a:bodyPr>
          <a:lstStyle/>
          <a:p>
            <a:r>
              <a:rPr lang="ru-RU" dirty="0" smtClean="0"/>
              <a:t>психологическая</a:t>
            </a:r>
            <a:endParaRPr lang="ru-RU" dirty="0"/>
          </a:p>
        </p:txBody>
      </p:sp>
    </p:spTree>
    <p:extLst>
      <p:ext uri="{BB962C8B-B14F-4D97-AF65-F5344CB8AC3E}">
        <p14:creationId xmlns:p14="http://schemas.microsoft.com/office/powerpoint/2010/main" val="3614695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lstStyle/>
          <a:p>
            <a:r>
              <a:rPr lang="ru-RU" dirty="0" smtClean="0"/>
              <a:t>Брак</a:t>
            </a:r>
            <a:endParaRPr lang="ru-RU" dirty="0"/>
          </a:p>
        </p:txBody>
      </p:sp>
      <p:sp>
        <p:nvSpPr>
          <p:cNvPr id="7" name="Объект 6"/>
          <p:cNvSpPr>
            <a:spLocks noGrp="1"/>
          </p:cNvSpPr>
          <p:nvPr>
            <p:ph sz="quarter" idx="14"/>
          </p:nvPr>
        </p:nvSpPr>
        <p:spPr>
          <a:xfrm>
            <a:off x="899592" y="1628800"/>
            <a:ext cx="6336704" cy="4214813"/>
          </a:xfrm>
        </p:spPr>
        <p:txBody>
          <a:bodyPr/>
          <a:lstStyle/>
          <a:p>
            <a:r>
              <a:rPr lang="ru-RU" dirty="0" smtClean="0"/>
              <a:t>Основная предпосылка семьи</a:t>
            </a:r>
          </a:p>
          <a:p>
            <a:r>
              <a:rPr lang="ru-RU" dirty="0" smtClean="0"/>
              <a:t>Юридически оформленный, добровольный и свободный союз мужчины и женщины, имеющий целью создание семьи и порождающий взаимные права и обязанности.</a:t>
            </a:r>
            <a:endParaRPr lang="ru-RU" dirty="0"/>
          </a:p>
        </p:txBody>
      </p:sp>
    </p:spTree>
    <p:extLst>
      <p:ext uri="{BB962C8B-B14F-4D97-AF65-F5344CB8AC3E}">
        <p14:creationId xmlns:p14="http://schemas.microsoft.com/office/powerpoint/2010/main" val="11089697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a:xfrm>
            <a:off x="323528" y="1844824"/>
            <a:ext cx="2376264" cy="3439855"/>
          </a:xfrm>
        </p:spPr>
      </p:sp>
      <p:sp>
        <p:nvSpPr>
          <p:cNvPr id="6" name="Заголовок 5"/>
          <p:cNvSpPr>
            <a:spLocks noGrp="1"/>
          </p:cNvSpPr>
          <p:nvPr>
            <p:ph type="title"/>
          </p:nvPr>
        </p:nvSpPr>
        <p:spPr/>
        <p:txBody>
          <a:bodyPr/>
          <a:lstStyle/>
          <a:p>
            <a:r>
              <a:rPr lang="ru-RU" dirty="0" smtClean="0"/>
              <a:t>Признаки брака</a:t>
            </a:r>
            <a:endParaRPr lang="ru-RU" dirty="0"/>
          </a:p>
        </p:txBody>
      </p:sp>
      <p:sp>
        <p:nvSpPr>
          <p:cNvPr id="7" name="Объект 6"/>
          <p:cNvSpPr>
            <a:spLocks noGrp="1"/>
          </p:cNvSpPr>
          <p:nvPr>
            <p:ph sz="quarter" idx="14"/>
          </p:nvPr>
        </p:nvSpPr>
        <p:spPr/>
        <p:txBody>
          <a:bodyPr>
            <a:normAutofit fontScale="92500" lnSpcReduction="20000"/>
          </a:bodyPr>
          <a:lstStyle/>
          <a:p>
            <a:r>
              <a:rPr lang="ru-RU" dirty="0" smtClean="0"/>
              <a:t>Союз мужчины и женщины</a:t>
            </a:r>
          </a:p>
          <a:p>
            <a:r>
              <a:rPr lang="ru-RU" dirty="0" smtClean="0"/>
              <a:t>Единобрачный договор</a:t>
            </a:r>
          </a:p>
          <a:p>
            <a:r>
              <a:rPr lang="ru-RU" dirty="0" smtClean="0"/>
              <a:t>Свободный союз</a:t>
            </a:r>
          </a:p>
          <a:p>
            <a:r>
              <a:rPr lang="ru-RU" dirty="0" smtClean="0"/>
              <a:t>Равноправный союз</a:t>
            </a:r>
          </a:p>
          <a:p>
            <a:r>
              <a:rPr lang="ru-RU" dirty="0" smtClean="0"/>
              <a:t>Союз зарегистрированный в органах </a:t>
            </a:r>
            <a:r>
              <a:rPr lang="ru-RU" dirty="0" err="1" smtClean="0"/>
              <a:t>ЗАГСа</a:t>
            </a:r>
            <a:endParaRPr lang="ru-RU" dirty="0"/>
          </a:p>
        </p:txBody>
      </p:sp>
    </p:spTree>
    <p:extLst>
      <p:ext uri="{BB962C8B-B14F-4D97-AF65-F5344CB8AC3E}">
        <p14:creationId xmlns:p14="http://schemas.microsoft.com/office/powerpoint/2010/main" val="2957427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323528" y="-16"/>
            <a:ext cx="6624736" cy="1143000"/>
          </a:xfrm>
        </p:spPr>
        <p:txBody>
          <a:bodyPr>
            <a:normAutofit fontScale="90000"/>
          </a:bodyPr>
          <a:lstStyle/>
          <a:p>
            <a:r>
              <a:rPr lang="ru-RU" dirty="0" smtClean="0"/>
              <a:t>Условия вступления в брак</a:t>
            </a:r>
            <a:endParaRPr lang="ru-RU" dirty="0"/>
          </a:p>
        </p:txBody>
      </p:sp>
      <p:sp>
        <p:nvSpPr>
          <p:cNvPr id="7" name="Объект 6"/>
          <p:cNvSpPr>
            <a:spLocks noGrp="1"/>
          </p:cNvSpPr>
          <p:nvPr>
            <p:ph sz="quarter" idx="14"/>
          </p:nvPr>
        </p:nvSpPr>
        <p:spPr>
          <a:xfrm>
            <a:off x="539552" y="1700808"/>
            <a:ext cx="7848872" cy="4214813"/>
          </a:xfrm>
        </p:spPr>
        <p:txBody>
          <a:bodyPr/>
          <a:lstStyle/>
          <a:p>
            <a:r>
              <a:rPr lang="ru-RU" dirty="0" smtClean="0"/>
              <a:t>Взаимное добровольное согласие вступающих в брак лиц</a:t>
            </a:r>
          </a:p>
          <a:p>
            <a:r>
              <a:rPr lang="ru-RU" dirty="0" smtClean="0"/>
              <a:t>Достижение брачного возраста</a:t>
            </a:r>
          </a:p>
          <a:p>
            <a:r>
              <a:rPr lang="ru-RU" dirty="0" smtClean="0"/>
              <a:t>Отсутствие обстоятельств препятствующих заключению брака</a:t>
            </a:r>
          </a:p>
          <a:p>
            <a:pPr marL="0" indent="0">
              <a:buNone/>
            </a:pPr>
            <a:endParaRPr lang="ru-RU" dirty="0"/>
          </a:p>
        </p:txBody>
      </p:sp>
      <p:cxnSp>
        <p:nvCxnSpPr>
          <p:cNvPr id="9" name="Прямая со стрелкой 8"/>
          <p:cNvCxnSpPr/>
          <p:nvPr/>
        </p:nvCxnSpPr>
        <p:spPr>
          <a:xfrm>
            <a:off x="6228184" y="4653136"/>
            <a:ext cx="9144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Прямая со стрелкой 12"/>
          <p:cNvCxnSpPr/>
          <p:nvPr/>
        </p:nvCxnSpPr>
        <p:spPr>
          <a:xfrm flipH="1">
            <a:off x="2051720" y="4560113"/>
            <a:ext cx="936104" cy="8314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p:cNvCxnSpPr/>
          <p:nvPr/>
        </p:nvCxnSpPr>
        <p:spPr>
          <a:xfrm>
            <a:off x="4646568" y="4378177"/>
            <a:ext cx="0" cy="119527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320536" y="5415812"/>
            <a:ext cx="1199236" cy="1477328"/>
          </a:xfrm>
          <a:prstGeom prst="rect">
            <a:avLst/>
          </a:prstGeom>
          <a:noFill/>
        </p:spPr>
        <p:txBody>
          <a:bodyPr wrap="square" rtlCol="0">
            <a:spAutoFit/>
          </a:bodyPr>
          <a:lstStyle/>
          <a:p>
            <a:r>
              <a:rPr lang="ru-RU" dirty="0" smtClean="0"/>
              <a:t>Наличие другого зарегистрированного брака</a:t>
            </a:r>
            <a:endParaRPr lang="ru-RU" dirty="0"/>
          </a:p>
        </p:txBody>
      </p:sp>
      <p:sp>
        <p:nvSpPr>
          <p:cNvPr id="19" name="TextBox 18"/>
          <p:cNvSpPr txBox="1"/>
          <p:nvPr/>
        </p:nvSpPr>
        <p:spPr>
          <a:xfrm>
            <a:off x="4283969" y="5877272"/>
            <a:ext cx="1396600" cy="923330"/>
          </a:xfrm>
          <a:prstGeom prst="rect">
            <a:avLst/>
          </a:prstGeom>
          <a:noFill/>
        </p:spPr>
        <p:txBody>
          <a:bodyPr wrap="square" rtlCol="0">
            <a:spAutoFit/>
          </a:bodyPr>
          <a:lstStyle/>
          <a:p>
            <a:r>
              <a:rPr lang="ru-RU" dirty="0" smtClean="0"/>
              <a:t>Наличие близкого родства</a:t>
            </a:r>
            <a:endParaRPr lang="ru-RU" dirty="0"/>
          </a:p>
        </p:txBody>
      </p:sp>
      <p:sp>
        <p:nvSpPr>
          <p:cNvPr id="20" name="TextBox 19"/>
          <p:cNvSpPr txBox="1"/>
          <p:nvPr/>
        </p:nvSpPr>
        <p:spPr>
          <a:xfrm>
            <a:off x="6260580" y="5831310"/>
            <a:ext cx="2869166" cy="646331"/>
          </a:xfrm>
          <a:prstGeom prst="rect">
            <a:avLst/>
          </a:prstGeom>
          <a:noFill/>
        </p:spPr>
        <p:txBody>
          <a:bodyPr wrap="square" rtlCol="0">
            <a:spAutoFit/>
          </a:bodyPr>
          <a:lstStyle/>
          <a:p>
            <a:r>
              <a:rPr lang="ru-RU" dirty="0" smtClean="0"/>
              <a:t>Недееспособность одного из супругов</a:t>
            </a:r>
            <a:endParaRPr lang="ru-RU" dirty="0"/>
          </a:p>
        </p:txBody>
      </p:sp>
    </p:spTree>
    <p:extLst>
      <p:ext uri="{BB962C8B-B14F-4D97-AF65-F5344CB8AC3E}">
        <p14:creationId xmlns:p14="http://schemas.microsoft.com/office/powerpoint/2010/main" val="7224421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normAutofit fontScale="90000"/>
          </a:bodyPr>
          <a:lstStyle/>
          <a:p>
            <a:r>
              <a:rPr lang="ru-RU" dirty="0" smtClean="0"/>
              <a:t>Права и обязанности супругов</a:t>
            </a:r>
            <a:endParaRPr lang="ru-RU" dirty="0"/>
          </a:p>
        </p:txBody>
      </p:sp>
      <p:graphicFrame>
        <p:nvGraphicFramePr>
          <p:cNvPr id="10" name="Объект 9"/>
          <p:cNvGraphicFramePr>
            <a:graphicFrameLocks noGrp="1"/>
          </p:cNvGraphicFramePr>
          <p:nvPr>
            <p:ph sz="quarter" idx="14"/>
            <p:extLst>
              <p:ext uri="{D42A27DB-BD31-4B8C-83A1-F6EECF244321}">
                <p14:modId xmlns:p14="http://schemas.microsoft.com/office/powerpoint/2010/main" val="4137146695"/>
              </p:ext>
            </p:extLst>
          </p:nvPr>
        </p:nvGraphicFramePr>
        <p:xfrm>
          <a:off x="539552" y="1700808"/>
          <a:ext cx="8064896" cy="4032448"/>
        </p:xfrm>
        <a:graphic>
          <a:graphicData uri="http://schemas.openxmlformats.org/drawingml/2006/table">
            <a:tbl>
              <a:tblPr firstRow="1" bandRow="1">
                <a:tableStyleId>{5C22544A-7EE6-4342-B048-85BDC9FD1C3A}</a:tableStyleId>
              </a:tblPr>
              <a:tblGrid>
                <a:gridCol w="4032448"/>
                <a:gridCol w="4032448"/>
              </a:tblGrid>
              <a:tr h="4032448">
                <a:tc>
                  <a:txBody>
                    <a:bodyPr/>
                    <a:lstStyle/>
                    <a:p>
                      <a:r>
                        <a:rPr lang="ru-RU" dirty="0" smtClean="0"/>
                        <a:t>Личные права и обязанности</a:t>
                      </a:r>
                    </a:p>
                    <a:p>
                      <a:pPr marL="285750" indent="-285750">
                        <a:buFontTx/>
                        <a:buChar char="-"/>
                      </a:pPr>
                      <a:endParaRPr lang="ru-RU" dirty="0" smtClean="0"/>
                    </a:p>
                    <a:p>
                      <a:pPr marL="285750" indent="-285750">
                        <a:buFontTx/>
                        <a:buChar char="-"/>
                      </a:pPr>
                      <a:r>
                        <a:rPr lang="ru-RU" dirty="0" smtClean="0"/>
                        <a:t>Равенство супругов</a:t>
                      </a:r>
                      <a:r>
                        <a:rPr lang="ru-RU" baseline="0" dirty="0" smtClean="0"/>
                        <a:t> в семье</a:t>
                      </a:r>
                    </a:p>
                    <a:p>
                      <a:pPr marL="285750" indent="-285750">
                        <a:buFontTx/>
                        <a:buChar char="-"/>
                      </a:pPr>
                      <a:r>
                        <a:rPr lang="ru-RU" baseline="0" dirty="0" smtClean="0"/>
                        <a:t> право выбора фамилии, рода занятия, места жительства</a:t>
                      </a:r>
                    </a:p>
                    <a:p>
                      <a:pPr marL="285750" indent="-285750">
                        <a:buFontTx/>
                        <a:buChar char="-"/>
                      </a:pPr>
                      <a:r>
                        <a:rPr lang="ru-RU" baseline="0" dirty="0" smtClean="0"/>
                        <a:t>Расторжение брака</a:t>
                      </a:r>
                    </a:p>
                    <a:p>
                      <a:pPr marL="285750" indent="-285750">
                        <a:buFontTx/>
                        <a:buChar char="-"/>
                      </a:pPr>
                      <a:endParaRPr lang="ru-RU" baseline="0" dirty="0" smtClean="0"/>
                    </a:p>
                    <a:p>
                      <a:pPr marL="0" indent="0">
                        <a:buFontTx/>
                        <a:buNone/>
                      </a:pPr>
                      <a:r>
                        <a:rPr lang="ru-RU" baseline="0" dirty="0" smtClean="0"/>
                        <a:t>Ст. 31, 32 СК РФ</a:t>
                      </a:r>
                      <a:endParaRPr lang="ru-RU" dirty="0"/>
                    </a:p>
                  </a:txBody>
                  <a:tcPr/>
                </a:tc>
                <a:tc>
                  <a:txBody>
                    <a:bodyPr/>
                    <a:lstStyle/>
                    <a:p>
                      <a:r>
                        <a:rPr lang="ru-RU" dirty="0" smtClean="0"/>
                        <a:t> Имущественные права и обязанности</a:t>
                      </a:r>
                    </a:p>
                    <a:p>
                      <a:endParaRPr lang="ru-RU" dirty="0" smtClean="0"/>
                    </a:p>
                    <a:p>
                      <a:pPr marL="285750" indent="-285750">
                        <a:buFontTx/>
                        <a:buChar char="-"/>
                      </a:pPr>
                      <a:r>
                        <a:rPr lang="ru-RU" dirty="0" smtClean="0"/>
                        <a:t>Добрачное имущество</a:t>
                      </a:r>
                    </a:p>
                    <a:p>
                      <a:pPr marL="285750" indent="-285750">
                        <a:buFontTx/>
                        <a:buChar char="-"/>
                      </a:pPr>
                      <a:r>
                        <a:rPr lang="ru-RU" dirty="0" smtClean="0"/>
                        <a:t>Совместное имущество</a:t>
                      </a:r>
                    </a:p>
                    <a:p>
                      <a:pPr marL="285750" indent="-285750">
                        <a:buFontTx/>
                        <a:buChar char="-"/>
                      </a:pPr>
                      <a:endParaRPr lang="ru-RU" dirty="0" smtClean="0"/>
                    </a:p>
                    <a:p>
                      <a:pPr marL="285750" indent="-285750">
                        <a:buFontTx/>
                        <a:buChar char="-"/>
                      </a:pPr>
                      <a:endParaRPr lang="ru-RU" dirty="0" smtClean="0"/>
                    </a:p>
                    <a:p>
                      <a:pPr marL="285750" indent="-285750">
                        <a:buFontTx/>
                        <a:buChar char="-"/>
                      </a:pPr>
                      <a:endParaRPr lang="ru-RU" dirty="0" smtClean="0"/>
                    </a:p>
                    <a:p>
                      <a:pPr marL="0" indent="0">
                        <a:buFontTx/>
                        <a:buNone/>
                      </a:pPr>
                      <a:r>
                        <a:rPr lang="ru-RU" dirty="0" smtClean="0"/>
                        <a:t>Ст. 33-36 СК РФ</a:t>
                      </a:r>
                      <a:endParaRPr lang="ru-RU" dirty="0"/>
                    </a:p>
                  </a:txBody>
                  <a:tcPr/>
                </a:tc>
              </a:tr>
            </a:tbl>
          </a:graphicData>
        </a:graphic>
      </p:graphicFrame>
      <p:cxnSp>
        <p:nvCxnSpPr>
          <p:cNvPr id="12" name="Прямая со стрелкой 11"/>
          <p:cNvCxnSpPr/>
          <p:nvPr/>
        </p:nvCxnSpPr>
        <p:spPr>
          <a:xfrm>
            <a:off x="5364088" y="2348880"/>
            <a:ext cx="9144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7445540"/>
      </p:ext>
    </p:extLst>
  </p:cSld>
  <p:clrMapOvr>
    <a:masterClrMapping/>
  </p:clrMapOvr>
</p:sld>
</file>

<file path=ppt/theme/theme1.xml><?xml version="1.0" encoding="utf-8"?>
<a:theme xmlns:a="http://schemas.openxmlformats.org/drawingml/2006/main" name="nature-0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nature-02</Template>
  <TotalTime>133</TotalTime>
  <Words>970</Words>
  <Application>Microsoft Office PowerPoint</Application>
  <PresentationFormat>Экран (4:3)</PresentationFormat>
  <Paragraphs>107</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nature-02</vt:lpstr>
      <vt:lpstr>Презентация PowerPoint</vt:lpstr>
      <vt:lpstr>Презентация PowerPoint</vt:lpstr>
      <vt:lpstr>Семья</vt:lpstr>
      <vt:lpstr>Признаки семьи</vt:lpstr>
      <vt:lpstr>         Функции семьи</vt:lpstr>
      <vt:lpstr>Брак</vt:lpstr>
      <vt:lpstr>Признаки брака</vt:lpstr>
      <vt:lpstr>Условия вступления в брак</vt:lpstr>
      <vt:lpstr>Права и обязанности супругов</vt:lpstr>
      <vt:lpstr>       Брачный договор</vt:lpstr>
      <vt:lpstr>Права и обязанности родителей</vt:lpstr>
      <vt:lpstr>      Права и обязанности детей</vt:lpstr>
      <vt:lpstr>Расторжение брака</vt:lpstr>
      <vt:lpstr>             Закрепление изученного</vt:lpstr>
      <vt:lpstr>               Закрепление изученного</vt:lpstr>
      <vt:lpstr>           Домашнее задание</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Олег</dc:creator>
  <cp:lastModifiedBy>эвм 6</cp:lastModifiedBy>
  <cp:revision>15</cp:revision>
  <dcterms:created xsi:type="dcterms:W3CDTF">2012-07-31T15:45:01Z</dcterms:created>
  <dcterms:modified xsi:type="dcterms:W3CDTF">2020-03-26T10:13:12Z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303400</vt:lpwstr>
  </property>
  <property fmtid="{D5CDD505-2E9C-101B-9397-08002B2CF9AE}" pid="3" name="NXPowerLiteSettings">
    <vt:lpwstr>F7000400038000</vt:lpwstr>
  </property>
  <property fmtid="{D5CDD505-2E9C-101B-9397-08002B2CF9AE}" pid="4" name="NXPowerLiteVersion">
    <vt:lpwstr>D5.0.3</vt:lpwstr>
  </property>
</Properties>
</file>