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61A"/>
    <a:srgbClr val="D97EF6"/>
    <a:srgbClr val="5B0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432" y="-270"/>
      </p:cViewPr>
      <p:guideLst>
        <p:guide orient="horz" pos="1620"/>
        <p:guide pos="2653"/>
        <p:guide pos="5556"/>
        <p:guide pos="204"/>
        <p:guide pos="2880"/>
        <p:guide pos="31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3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87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50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08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39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62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73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02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8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1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BB040-CB1D-447C-9C6C-D60DA87651A9}" type="datetimeFigureOut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F8585-F1DA-4EEB-BF11-328D320C1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59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210.png"/><Relationship Id="rId10" Type="http://schemas.openxmlformats.org/officeDocument/2006/relationships/image" Target="../media/image45.png"/><Relationship Id="rId4" Type="http://schemas.openxmlformats.org/officeDocument/2006/relationships/image" Target="../media/image1.png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8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6.png"/><Relationship Id="rId5" Type="http://schemas.openxmlformats.org/officeDocument/2006/relationships/image" Target="../media/image52.png"/><Relationship Id="rId10" Type="http://schemas.openxmlformats.org/officeDocument/2006/relationships/image" Target="../media/image55.png"/><Relationship Id="rId4" Type="http://schemas.openxmlformats.org/officeDocument/2006/relationships/image" Target="../media/image51.png"/><Relationship Id="rId9" Type="http://schemas.openxmlformats.org/officeDocument/2006/relationships/image" Target="../media/image48.png"/><Relationship Id="rId1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.png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6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2.wdp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39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1.png"/><Relationship Id="rId2" Type="http://schemas.openxmlformats.org/officeDocument/2006/relationships/image" Target="../media/image21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11510"/>
            <a:ext cx="6622504" cy="11025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Строение атомного ядра. Ядерные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силы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2283718"/>
            <a:ext cx="5184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Другого ничего в природе нет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здесь, 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 —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космических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глубинах.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от песчинок малых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планет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элементов состоит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единых.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3939902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Степан Щипачёв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60986" y="2067694"/>
            <a:ext cx="2271600" cy="2272318"/>
            <a:chOff x="860986" y="2067694"/>
            <a:chExt cx="2271600" cy="2272318"/>
          </a:xfrm>
        </p:grpSpPr>
        <p:sp>
          <p:nvSpPr>
            <p:cNvPr id="24" name="Овал 23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28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463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64"/>
            <a:ext cx="9144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0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4" t="30551" r="84028" b="63714"/>
          <a:stretch/>
        </p:blipFill>
        <p:spPr>
          <a:xfrm>
            <a:off x="1261436" y="483518"/>
            <a:ext cx="1871662" cy="92275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899592" y="1847786"/>
            <a:ext cx="2595351" cy="2596172"/>
            <a:chOff x="860986" y="2067694"/>
            <a:chExt cx="2271600" cy="2272318"/>
          </a:xfrm>
        </p:grpSpPr>
        <p:sp>
          <p:nvSpPr>
            <p:cNvPr id="8" name="Овал 7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78615" y="2492674"/>
                <a:ext cx="2097241" cy="1222129"/>
              </a:xfrm>
              <a:prstGeom prst="rect">
                <a:avLst/>
              </a:prstGeom>
              <a:gradFill>
                <a:gsLst>
                  <a:gs pos="25000">
                    <a:srgbClr val="5B06A2">
                      <a:alpha val="80000"/>
                    </a:srgbClr>
                  </a:gs>
                  <a:gs pos="50000">
                    <a:srgbClr val="FF7A00">
                      <a:alpha val="80000"/>
                    </a:srgbClr>
                  </a:gs>
                  <a:gs pos="85000">
                    <a:srgbClr val="D7E61A">
                      <a:alpha val="80000"/>
                    </a:srgbClr>
                  </a:gs>
                </a:gsLst>
                <a:lin ang="5400000" scaled="0"/>
              </a:gradFill>
              <a:effectLst>
                <a:softEdge rad="63500"/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7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sub>
                        <m:sup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  <m:e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𝑁𝑎</m:t>
                          </m:r>
                        </m:e>
                      </m:sPre>
                    </m:oMath>
                  </m:oMathPara>
                </a14:m>
                <a:endParaRPr lang="ru-RU" sz="7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615" y="2492674"/>
                <a:ext cx="2097241" cy="1222129"/>
              </a:xfrm>
              <a:prstGeom prst="rect">
                <a:avLst/>
              </a:prstGeom>
              <a:blipFill rotWithShape="1">
                <a:blip r:embed="rId3"/>
                <a:stretch>
                  <a:fillRect t="-17000" r="-26453" b="-41000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Прямоугольник 22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25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4974167" y="269235"/>
                <a:ext cx="403244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700" b="1" dirty="0" smtClean="0">
                    <a:latin typeface="Times New Roman" pitchFamily="18" charset="0"/>
                    <a:cs typeface="Times New Roman" pitchFamily="18" charset="0"/>
                  </a:rPr>
                  <a:t>Зарядовое число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натрия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𝑍</m:t>
                    </m:r>
                    <m:r>
                      <a:rPr lang="en-US" sz="17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=11</m:t>
                    </m:r>
                  </m:oMath>
                </a14:m>
                <a:r>
                  <a:rPr lang="en-US" sz="17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это </a:t>
                </a:r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число протонов и электронов </a:t>
                </a:r>
                <a:r>
                  <a:rPr lang="ru-RU" sz="1700" dirty="0"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ядре.</a:t>
                </a:r>
                <a:endParaRPr lang="ru-RU" sz="17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167" y="269235"/>
                <a:ext cx="4032448" cy="615553"/>
              </a:xfrm>
              <a:prstGeom prst="rect">
                <a:avLst/>
              </a:prstGeom>
              <a:blipFill rotWithShape="1">
                <a:blip r:embed="rId5"/>
                <a:stretch>
                  <a:fillRect l="-1059" t="-1980" b="-13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71600" y="2504313"/>
                <a:ext cx="2424062" cy="1219565"/>
              </a:xfrm>
              <a:prstGeom prst="rect">
                <a:avLst/>
              </a:prstGeom>
              <a:gradFill>
                <a:gsLst>
                  <a:gs pos="25000">
                    <a:srgbClr val="5B06A2">
                      <a:alpha val="80000"/>
                    </a:srgbClr>
                  </a:gs>
                  <a:gs pos="50000">
                    <a:srgbClr val="FF7A00">
                      <a:alpha val="80000"/>
                    </a:srgbClr>
                  </a:gs>
                  <a:gs pos="85000">
                    <a:srgbClr val="D7E61A">
                      <a:alpha val="80000"/>
                    </a:srgbClr>
                  </a:gs>
                </a:gsLst>
                <a:lin ang="5400000" scaled="0"/>
              </a:gradFill>
              <a:effectLst>
                <a:softEdge rad="63500"/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7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11</m:t>
                          </m:r>
                        </m:sub>
                        <m:sup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  <m:e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𝑁𝑎</m:t>
                          </m:r>
                        </m:e>
                      </m:sPre>
                    </m:oMath>
                  </m:oMathPara>
                </a14:m>
                <a:endParaRPr lang="ru-RU" sz="7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504313"/>
                <a:ext cx="2424062" cy="1219565"/>
              </a:xfrm>
              <a:prstGeom prst="rect">
                <a:avLst/>
              </a:prstGeom>
              <a:blipFill rotWithShape="1">
                <a:blip r:embed="rId6"/>
                <a:stretch>
                  <a:fillRect t="-17000" r="-22864" b="-41000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985236" y="2427734"/>
                <a:ext cx="2424062" cy="1219565"/>
              </a:xfrm>
              <a:prstGeom prst="rect">
                <a:avLst/>
              </a:prstGeom>
              <a:gradFill>
                <a:gsLst>
                  <a:gs pos="25000">
                    <a:srgbClr val="5B06A2">
                      <a:alpha val="80000"/>
                    </a:srgbClr>
                  </a:gs>
                  <a:gs pos="50000">
                    <a:srgbClr val="FF7A00">
                      <a:alpha val="80000"/>
                    </a:srgbClr>
                  </a:gs>
                  <a:gs pos="85000">
                    <a:srgbClr val="D7E61A">
                      <a:alpha val="80000"/>
                    </a:srgbClr>
                  </a:gs>
                </a:gsLst>
                <a:lin ang="5400000" scaled="0"/>
              </a:gradFill>
              <a:effectLst>
                <a:softEdge rad="63500"/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7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11</m:t>
                          </m:r>
                        </m:sub>
                        <m:sup>
                          <m:r>
                            <a:rPr lang="ru-RU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23</m:t>
                          </m:r>
                        </m:sup>
                        <m:e>
                          <m:r>
                            <a:rPr lang="en-US" sz="7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𝑁𝑎</m:t>
                          </m:r>
                        </m:e>
                      </m:sPre>
                    </m:oMath>
                  </m:oMathPara>
                </a14:m>
                <a:endParaRPr lang="ru-RU" sz="72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236" y="2427734"/>
                <a:ext cx="2424062" cy="1219565"/>
              </a:xfrm>
              <a:prstGeom prst="rect">
                <a:avLst/>
              </a:prstGeom>
              <a:blipFill rotWithShape="1">
                <a:blip r:embed="rId7"/>
                <a:stretch>
                  <a:fillRect t="-17000" r="-22922" b="-41000"/>
                </a:stretch>
              </a:blipFill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Прямоугольник 29"/>
              <p:cNvSpPr/>
              <p:nvPr/>
            </p:nvSpPr>
            <p:spPr>
              <a:xfrm>
                <a:off x="4974167" y="939694"/>
                <a:ext cx="403244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700" b="1" dirty="0" smtClean="0">
                    <a:latin typeface="Times New Roman" pitchFamily="18" charset="0"/>
                    <a:cs typeface="Times New Roman" pitchFamily="18" charset="0"/>
                  </a:rPr>
                  <a:t>Массовое число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натрия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𝐴</m:t>
                    </m:r>
                    <m:r>
                      <a:rPr lang="en-US" sz="17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=23</m:t>
                    </m:r>
                  </m:oMath>
                </a14:m>
                <a:r>
                  <a:rPr lang="en-US" sz="1700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это </a:t>
                </a:r>
                <a:r>
                  <a:rPr lang="en-US" sz="17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число нуклонов в ядре.</a:t>
                </a:r>
                <a:endParaRPr lang="ru-RU" sz="17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" name="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167" y="939694"/>
                <a:ext cx="4032448" cy="615553"/>
              </a:xfrm>
              <a:prstGeom prst="rect">
                <a:avLst/>
              </a:prstGeom>
              <a:blipFill rotWithShape="1">
                <a:blip r:embed="rId8"/>
                <a:stretch>
                  <a:fillRect l="-1059" t="-1980" b="-13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4974142" y="1709395"/>
                <a:ext cx="4032448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700" b="1" dirty="0" smtClean="0">
                    <a:latin typeface="Times New Roman" pitchFamily="18" charset="0"/>
                    <a:cs typeface="Times New Roman" pitchFamily="18" charset="0"/>
                  </a:rPr>
                  <a:t>Число нейтронов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в ядре</a:t>
                </a:r>
                <a:r>
                  <a:rPr lang="ru-RU" sz="17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700" dirty="0" smtClean="0">
                    <a:latin typeface="Times New Roman" pitchFamily="18" charset="0"/>
                    <a:cs typeface="Times New Roman" pitchFamily="18" charset="0"/>
                  </a:rPr>
                  <a:t>натрия:</a:t>
                </a:r>
                <a:endParaRPr lang="ru-RU" sz="1700" b="0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cs typeface="Times New Roman" pitchFamily="18" charset="0"/>
                        </a:rPr>
                        <m:t>𝑁</m:t>
                      </m:r>
                      <m:r>
                        <a:rPr lang="en-US" sz="17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cs typeface="Times New Roman" pitchFamily="18" charset="0"/>
                        </a:rPr>
                        <m:t>=23−11=12</m:t>
                      </m:r>
                    </m:oMath>
                  </m:oMathPara>
                </a14:m>
                <a:endParaRPr lang="ru-RU" sz="17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142" y="1709395"/>
                <a:ext cx="4032448" cy="615553"/>
              </a:xfrm>
              <a:prstGeom prst="rect">
                <a:avLst/>
              </a:prstGeom>
              <a:blipFill rotWithShape="1">
                <a:blip r:embed="rId9"/>
                <a:stretch>
                  <a:fillRect l="-1059" t="-2970" b="-13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Прямоугольник 31"/>
          <p:cNvSpPr/>
          <p:nvPr/>
        </p:nvSpPr>
        <p:spPr>
          <a:xfrm>
            <a:off x="4830150" y="262265"/>
            <a:ext cx="4164200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Для определения числа протонов, нейтронов и электронов в любом ядре:</a:t>
            </a:r>
          </a:p>
          <a:p>
            <a:endParaRPr lang="ru-RU" sz="17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0" dirty="0" smtClean="0">
                <a:latin typeface="Times New Roman" pitchFamily="18" charset="0"/>
                <a:cs typeface="Times New Roman" pitchFamily="18" charset="0"/>
              </a:rPr>
              <a:t>1) Посмотреть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таблице Менделеева </a:t>
            </a:r>
            <a:r>
              <a:rPr lang="ru-RU" sz="1700" b="0" dirty="0" smtClean="0">
                <a:latin typeface="Times New Roman" pitchFamily="18" charset="0"/>
                <a:cs typeface="Times New Roman" pitchFamily="18" charset="0"/>
              </a:rPr>
              <a:t>порядковый номер элемента — это зарядовое число </a:t>
            </a:r>
            <a:r>
              <a:rPr lang="ru-RU" sz="1700" b="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700" b="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Z)</a:t>
            </a:r>
            <a:r>
              <a:rPr lang="ru-RU" sz="17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700" b="0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6251170" y="4137778"/>
                <a:ext cx="12786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𝑍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1170" y="4137778"/>
                <a:ext cx="1278620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333" r="-571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Скругленный прямоугольник 33"/>
          <p:cNvSpPr/>
          <p:nvPr/>
        </p:nvSpPr>
        <p:spPr>
          <a:xfrm>
            <a:off x="6170400" y="4083918"/>
            <a:ext cx="1440160" cy="4616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00"/>
          </a:p>
        </p:txBody>
      </p:sp>
      <p:sp>
        <p:nvSpPr>
          <p:cNvPr id="35" name="Прямоугольник 34"/>
          <p:cNvSpPr/>
          <p:nvPr/>
        </p:nvSpPr>
        <p:spPr>
          <a:xfrm>
            <a:off x="4830150" y="2067694"/>
            <a:ext cx="406233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2) Посмотреть в таблице Менделеева массу элемента и округлить её до целых </a:t>
            </a:r>
            <a:r>
              <a:rPr lang="ru-RU" sz="1700" b="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это массовое число </a:t>
            </a:r>
            <a:r>
              <a:rPr lang="ru-RU" sz="17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7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A).</a:t>
            </a:r>
            <a:endParaRPr lang="ru-RU" sz="17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30151" y="3099613"/>
            <a:ext cx="406233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0" dirty="0" smtClean="0">
                <a:latin typeface="Times New Roman" pitchFamily="18" charset="0"/>
                <a:cs typeface="Times New Roman" pitchFamily="18" charset="0"/>
              </a:rPr>
              <a:t>3) Найти разность между массовым и зарядовым числом — это число нейтронов в ядре</a:t>
            </a:r>
            <a:r>
              <a:rPr lang="ru-RU" sz="17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7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N)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084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7" grpId="0"/>
      <p:bldP spid="27" grpId="1"/>
      <p:bldP spid="28" grpId="0" animBg="1"/>
      <p:bldP spid="28" grpId="1" animBg="1"/>
      <p:bldP spid="29" grpId="0" animBg="1"/>
      <p:bldP spid="30" grpId="0"/>
      <p:bldP spid="30" grpId="1"/>
      <p:bldP spid="31" grpId="0"/>
      <p:bldP spid="31" grpId="1"/>
      <p:bldP spid="32" grpId="0"/>
      <p:bldP spid="33" grpId="0"/>
      <p:bldP spid="34" grpId="0" animBg="1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uclphys.sinp.msu.ru/persons/images/soddy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78" y="431239"/>
            <a:ext cx="2730318" cy="381303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Прямоугольник 4"/>
          <p:cNvSpPr/>
          <p:nvPr/>
        </p:nvSpPr>
        <p:spPr>
          <a:xfrm>
            <a:off x="1010436" y="4290650"/>
            <a:ext cx="2520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dirty="0">
                <a:latin typeface="Times New Roman" pitchFamily="18" charset="0"/>
                <a:cs typeface="Times New Roman" pitchFamily="18" charset="0"/>
              </a:rPr>
              <a:t>Фредерик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дди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80268"/>
            <a:ext cx="40321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это химические элементы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атомы которых обладают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одинаковыми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химическими свойствами,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при этом обладают разным массовым числом.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41937" y="1540985"/>
            <a:ext cx="4032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одинаково вступают в химические реакции и образуют одинаковые соединения.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41937" y="2512516"/>
            <a:ext cx="40321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одного и того же элемента обладают одинаковым зарядовым числом, то есть, одинаковым количеством протонов в ядре.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1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Прямоугольник 12"/>
          <p:cNvSpPr/>
          <p:nvPr/>
        </p:nvSpPr>
        <p:spPr>
          <a:xfrm>
            <a:off x="4860032" y="3808660"/>
            <a:ext cx="4032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ядрах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изотопов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одного и того же элемента содержится различное число нейтронов.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11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Группа 80"/>
          <p:cNvGrpSpPr/>
          <p:nvPr/>
        </p:nvGrpSpPr>
        <p:grpSpPr>
          <a:xfrm>
            <a:off x="520581" y="1207815"/>
            <a:ext cx="2271600" cy="2272318"/>
            <a:chOff x="683568" y="1207815"/>
            <a:chExt cx="2271600" cy="2272318"/>
          </a:xfrm>
        </p:grpSpPr>
        <p:sp>
          <p:nvSpPr>
            <p:cNvPr id="4" name="Овал 3"/>
            <p:cNvSpPr/>
            <p:nvPr/>
          </p:nvSpPr>
          <p:spPr>
            <a:xfrm>
              <a:off x="683568" y="1207815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6" name="Группа 35"/>
            <p:cNvGrpSpPr/>
            <p:nvPr/>
          </p:nvGrpSpPr>
          <p:grpSpPr>
            <a:xfrm>
              <a:off x="1421490" y="1941837"/>
              <a:ext cx="795756" cy="795756"/>
              <a:chOff x="4981366" y="3387703"/>
              <a:chExt cx="486000" cy="486000"/>
            </a:xfrm>
          </p:grpSpPr>
          <p:sp>
            <p:nvSpPr>
              <p:cNvPr id="37" name="Овал 36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38" name="TextBox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 t="-5000" r="-21649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82" name="Группа 81"/>
          <p:cNvGrpSpPr/>
          <p:nvPr/>
        </p:nvGrpSpPr>
        <p:grpSpPr>
          <a:xfrm>
            <a:off x="3436200" y="1209600"/>
            <a:ext cx="2271600" cy="2272318"/>
            <a:chOff x="3436200" y="1203555"/>
            <a:chExt cx="2271600" cy="2272318"/>
          </a:xfrm>
        </p:grpSpPr>
        <p:sp>
          <p:nvSpPr>
            <p:cNvPr id="53" name="Овал 52"/>
            <p:cNvSpPr/>
            <p:nvPr/>
          </p:nvSpPr>
          <p:spPr>
            <a:xfrm>
              <a:off x="3436200" y="1203555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4" name="Группа 53"/>
            <p:cNvGrpSpPr/>
            <p:nvPr/>
          </p:nvGrpSpPr>
          <p:grpSpPr>
            <a:xfrm>
              <a:off x="3920260" y="2139702"/>
              <a:ext cx="795756" cy="795756"/>
              <a:chOff x="4981366" y="3387703"/>
              <a:chExt cx="486000" cy="486000"/>
            </a:xfrm>
          </p:grpSpPr>
          <p:sp>
            <p:nvSpPr>
              <p:cNvPr id="55" name="Овал 54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56" name="TextBox 5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t="-5000" r="-20619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" name="Группа 12"/>
            <p:cNvGrpSpPr/>
            <p:nvPr/>
          </p:nvGrpSpPr>
          <p:grpSpPr>
            <a:xfrm>
              <a:off x="4499992" y="1775994"/>
              <a:ext cx="795756" cy="795756"/>
              <a:chOff x="4306003" y="3844396"/>
              <a:chExt cx="486000" cy="486000"/>
            </a:xfrm>
          </p:grpSpPr>
          <p:sp>
            <p:nvSpPr>
              <p:cNvPr id="17" name="Овал 16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5000" r="-20202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83" name="Группа 82"/>
          <p:cNvGrpSpPr/>
          <p:nvPr/>
        </p:nvGrpSpPr>
        <p:grpSpPr>
          <a:xfrm>
            <a:off x="6372200" y="1209600"/>
            <a:ext cx="2271600" cy="2272318"/>
            <a:chOff x="6372200" y="1116908"/>
            <a:chExt cx="2271600" cy="2272318"/>
          </a:xfrm>
        </p:grpSpPr>
        <p:sp>
          <p:nvSpPr>
            <p:cNvPr id="57" name="Овал 56"/>
            <p:cNvSpPr/>
            <p:nvPr/>
          </p:nvSpPr>
          <p:spPr>
            <a:xfrm>
              <a:off x="6372200" y="1116908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1" name="Группа 60"/>
            <p:cNvGrpSpPr/>
            <p:nvPr/>
          </p:nvGrpSpPr>
          <p:grpSpPr>
            <a:xfrm>
              <a:off x="6732240" y="1654991"/>
              <a:ext cx="795756" cy="795756"/>
              <a:chOff x="4306003" y="3844396"/>
              <a:chExt cx="486000" cy="486000"/>
            </a:xfrm>
          </p:grpSpPr>
          <p:sp>
            <p:nvSpPr>
              <p:cNvPr id="62" name="Овал 61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63" name="TextBox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5000" r="-20202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7" name="Группа 66"/>
            <p:cNvGrpSpPr/>
            <p:nvPr/>
          </p:nvGrpSpPr>
          <p:grpSpPr>
            <a:xfrm>
              <a:off x="7497097" y="1654991"/>
              <a:ext cx="795756" cy="795756"/>
              <a:chOff x="4306003" y="3844396"/>
              <a:chExt cx="486000" cy="486000"/>
            </a:xfrm>
          </p:grpSpPr>
          <p:sp>
            <p:nvSpPr>
              <p:cNvPr id="68" name="Овал 67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69" name="TextBox 6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65848" y="3938605"/>
                    <a:ext cx="366310" cy="29758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5000" r="-20408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8" name="Группа 57"/>
            <p:cNvGrpSpPr/>
            <p:nvPr/>
          </p:nvGrpSpPr>
          <p:grpSpPr>
            <a:xfrm>
              <a:off x="7151028" y="2211710"/>
              <a:ext cx="795756" cy="795756"/>
              <a:chOff x="4981366" y="3387703"/>
              <a:chExt cx="486000" cy="486000"/>
            </a:xfrm>
          </p:grpSpPr>
          <p:sp>
            <p:nvSpPr>
              <p:cNvPr id="59" name="Овал 58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sz="2400" b="1" dirty="0"/>
                  </a:p>
                </p:txBody>
              </p:sp>
            </mc:Choice>
            <mc:Fallback xmlns="">
              <p:sp>
                <p:nvSpPr>
                  <p:cNvPr id="60" name="TextBox 5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43658" y="3482440"/>
                    <a:ext cx="361415" cy="296525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t="-5000" r="-20619" b="-275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1191433" y="3689593"/>
                <a:ext cx="92198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𝑞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433" y="3689593"/>
                <a:ext cx="921984" cy="430887"/>
              </a:xfrm>
              <a:prstGeom prst="rect">
                <a:avLst/>
              </a:prstGeom>
              <a:blipFill rotWithShape="1">
                <a:blip r:embed="rId8"/>
                <a:stretch>
                  <a:fillRect t="-8451" r="-11184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758993" y="4138063"/>
                <a:ext cx="18075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𝑚</m:t>
                      </m:r>
                      <m:r>
                        <a:rPr lang="en-US" sz="2200" b="0" i="1" smtClean="0">
                          <a:latin typeface="Cambria Math"/>
                        </a:rPr>
                        <m:t>=1 а. е. м.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93" y="4138063"/>
                <a:ext cx="1807546" cy="430887"/>
              </a:xfrm>
              <a:prstGeom prst="rect">
                <a:avLst/>
              </a:prstGeom>
              <a:blipFill rotWithShape="1">
                <a:blip r:embed="rId9"/>
                <a:stretch>
                  <a:fillRect t="-8571" r="-5743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/>
              <p:cNvSpPr txBox="1"/>
              <p:nvPr/>
            </p:nvSpPr>
            <p:spPr>
              <a:xfrm>
                <a:off x="3669197" y="4150847"/>
                <a:ext cx="18075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𝑚</m:t>
                      </m:r>
                      <m:r>
                        <a:rPr lang="en-US" sz="2200" b="0" i="1" smtClean="0">
                          <a:latin typeface="Cambria Math"/>
                        </a:rPr>
                        <m:t>=2 а. е. м.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9197" y="4150847"/>
                <a:ext cx="1807546" cy="430887"/>
              </a:xfrm>
              <a:prstGeom prst="rect">
                <a:avLst/>
              </a:prstGeom>
              <a:blipFill rotWithShape="1">
                <a:blip r:embed="rId10"/>
                <a:stretch>
                  <a:fillRect t="-8451" r="-5743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/>
              <p:cNvSpPr txBox="1"/>
              <p:nvPr/>
            </p:nvSpPr>
            <p:spPr>
              <a:xfrm>
                <a:off x="6645133" y="4138063"/>
                <a:ext cx="18075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𝑚</m:t>
                      </m:r>
                      <m:r>
                        <a:rPr lang="en-US" sz="2200" b="0" i="1" smtClean="0">
                          <a:latin typeface="Cambria Math"/>
                        </a:rPr>
                        <m:t>=3 а. е. м.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133" y="4138063"/>
                <a:ext cx="1807546" cy="430887"/>
              </a:xfrm>
              <a:prstGeom prst="rect">
                <a:avLst/>
              </a:prstGeom>
              <a:blipFill rotWithShape="1">
                <a:blip r:embed="rId11"/>
                <a:stretch>
                  <a:fillRect t="-8571" r="-5724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TextBox 83"/>
              <p:cNvSpPr txBox="1"/>
              <p:nvPr/>
            </p:nvSpPr>
            <p:spPr>
              <a:xfrm>
                <a:off x="4101630" y="3681343"/>
                <a:ext cx="92198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𝑞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630" y="3681343"/>
                <a:ext cx="921984" cy="430887"/>
              </a:xfrm>
              <a:prstGeom prst="rect">
                <a:avLst/>
              </a:prstGeom>
              <a:blipFill rotWithShape="1">
                <a:blip r:embed="rId12"/>
                <a:stretch>
                  <a:fillRect t="-8451" r="-11258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7043053" y="3681343"/>
                <a:ext cx="92198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𝑞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053" y="3681343"/>
                <a:ext cx="921984" cy="430887"/>
              </a:xfrm>
              <a:prstGeom prst="rect">
                <a:avLst/>
              </a:prstGeom>
              <a:blipFill rotWithShape="1">
                <a:blip r:embed="rId13"/>
                <a:stretch>
                  <a:fillRect t="-8451" r="-11184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/>
          <p:cNvSpPr txBox="1"/>
          <p:nvPr/>
        </p:nvSpPr>
        <p:spPr>
          <a:xfrm>
            <a:off x="897268" y="360000"/>
            <a:ext cx="1530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Протий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614045" y="360000"/>
            <a:ext cx="1915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Дейтерий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758436" y="360000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Тритий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90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1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6478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8" grpId="0"/>
      <p:bldP spid="80" grpId="0"/>
      <p:bldP spid="84" grpId="0"/>
      <p:bldP spid="85" grpId="0"/>
      <p:bldP spid="86" grpId="0"/>
      <p:bldP spid="87" grpId="0"/>
      <p:bldP spid="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1892689" y="3914188"/>
                <a:ext cx="1046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=92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689" y="3914188"/>
                <a:ext cx="1046312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197" r="-697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1509822" y="4362658"/>
                <a:ext cx="1774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=235 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822" y="4362658"/>
                <a:ext cx="1774012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412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/>
              <p:cNvSpPr txBox="1"/>
              <p:nvPr/>
            </p:nvSpPr>
            <p:spPr>
              <a:xfrm>
                <a:off x="5851791" y="4362658"/>
                <a:ext cx="1774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=238 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791" y="4362658"/>
                <a:ext cx="1774012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412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6189984" y="3913200"/>
                <a:ext cx="1046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=92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9984" y="3913200"/>
                <a:ext cx="1046312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697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/>
          <p:cNvSpPr txBox="1"/>
          <p:nvPr/>
        </p:nvSpPr>
        <p:spPr>
          <a:xfrm>
            <a:off x="1910957" y="36000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U-235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252926" y="359999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U-238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051780" y="998045"/>
            <a:ext cx="2728132" cy="2728995"/>
            <a:chOff x="1437331" y="1317568"/>
            <a:chExt cx="2728132" cy="2728995"/>
          </a:xfrm>
        </p:grpSpPr>
        <p:sp>
          <p:nvSpPr>
            <p:cNvPr id="39" name="Овал 38"/>
            <p:cNvSpPr/>
            <p:nvPr/>
          </p:nvSpPr>
          <p:spPr>
            <a:xfrm>
              <a:off x="1437331" y="1317568"/>
              <a:ext cx="2728132" cy="2728995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 bwMode="auto">
            <a:xfrm>
              <a:off x="2772272" y="148794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 bwMode="auto">
            <a:xfrm>
              <a:off x="2796813" y="1665221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 bwMode="auto">
            <a:xfrm rot="15907305">
              <a:off x="2605100" y="1943989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 bwMode="auto">
            <a:xfrm>
              <a:off x="2516322" y="2153200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Овал 45"/>
            <p:cNvSpPr/>
            <p:nvPr/>
          </p:nvSpPr>
          <p:spPr bwMode="auto">
            <a:xfrm>
              <a:off x="3048157" y="2117449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 bwMode="auto">
            <a:xfrm>
              <a:off x="2516322" y="161714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 bwMode="auto">
            <a:xfrm>
              <a:off x="3225436" y="2091063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 bwMode="auto">
            <a:xfrm>
              <a:off x="2379748" y="1990063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 bwMode="auto">
            <a:xfrm>
              <a:off x="3259488" y="1806504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 bwMode="auto">
            <a:xfrm>
              <a:off x="3048158" y="171351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 bwMode="auto">
            <a:xfrm>
              <a:off x="2798197" y="206806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Овал 63"/>
            <p:cNvSpPr/>
            <p:nvPr/>
          </p:nvSpPr>
          <p:spPr bwMode="auto">
            <a:xfrm>
              <a:off x="2307776" y="1784609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 bwMode="auto">
            <a:xfrm rot="7596956">
              <a:off x="2965804" y="2029767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Овал 65"/>
            <p:cNvSpPr/>
            <p:nvPr/>
          </p:nvSpPr>
          <p:spPr bwMode="auto">
            <a:xfrm rot="7596956">
              <a:off x="2990345" y="2207046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Овал 69"/>
            <p:cNvSpPr/>
            <p:nvPr/>
          </p:nvSpPr>
          <p:spPr bwMode="auto">
            <a:xfrm rot="1904261">
              <a:off x="2798632" y="2485814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Овал 70"/>
            <p:cNvSpPr/>
            <p:nvPr/>
          </p:nvSpPr>
          <p:spPr bwMode="auto">
            <a:xfrm rot="7596956">
              <a:off x="2709854" y="2695025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Овал 71"/>
            <p:cNvSpPr/>
            <p:nvPr/>
          </p:nvSpPr>
          <p:spPr bwMode="auto">
            <a:xfrm rot="7596956">
              <a:off x="3241689" y="2659274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Овал 72"/>
            <p:cNvSpPr/>
            <p:nvPr/>
          </p:nvSpPr>
          <p:spPr bwMode="auto">
            <a:xfrm rot="7596956">
              <a:off x="2709854" y="215897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Овал 73"/>
            <p:cNvSpPr/>
            <p:nvPr/>
          </p:nvSpPr>
          <p:spPr bwMode="auto">
            <a:xfrm rot="7596956">
              <a:off x="3418968" y="263288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Овал 76"/>
            <p:cNvSpPr/>
            <p:nvPr/>
          </p:nvSpPr>
          <p:spPr bwMode="auto">
            <a:xfrm rot="7596956">
              <a:off x="2573280" y="253188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Овал 78"/>
            <p:cNvSpPr/>
            <p:nvPr/>
          </p:nvSpPr>
          <p:spPr bwMode="auto">
            <a:xfrm rot="7596956">
              <a:off x="3453020" y="2348329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9" name="Овал 88"/>
            <p:cNvSpPr/>
            <p:nvPr/>
          </p:nvSpPr>
          <p:spPr bwMode="auto">
            <a:xfrm rot="7596956">
              <a:off x="3241690" y="225533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0" name="Овал 89"/>
            <p:cNvSpPr/>
            <p:nvPr/>
          </p:nvSpPr>
          <p:spPr bwMode="auto">
            <a:xfrm rot="7596956">
              <a:off x="2057063" y="2950903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Овал 90"/>
            <p:cNvSpPr/>
            <p:nvPr/>
          </p:nvSpPr>
          <p:spPr bwMode="auto">
            <a:xfrm rot="7596956">
              <a:off x="2501308" y="2326434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Овал 91"/>
            <p:cNvSpPr/>
            <p:nvPr/>
          </p:nvSpPr>
          <p:spPr bwMode="auto">
            <a:xfrm rot="15907305">
              <a:off x="1853600" y="2035697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Овал 92"/>
            <p:cNvSpPr/>
            <p:nvPr/>
          </p:nvSpPr>
          <p:spPr bwMode="auto">
            <a:xfrm>
              <a:off x="1764822" y="2244908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Овал 93"/>
            <p:cNvSpPr/>
            <p:nvPr/>
          </p:nvSpPr>
          <p:spPr bwMode="auto">
            <a:xfrm>
              <a:off x="2296657" y="2209157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Овал 94"/>
            <p:cNvSpPr/>
            <p:nvPr/>
          </p:nvSpPr>
          <p:spPr bwMode="auto">
            <a:xfrm>
              <a:off x="2473936" y="218277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6" name="Овал 95"/>
            <p:cNvSpPr/>
            <p:nvPr/>
          </p:nvSpPr>
          <p:spPr bwMode="auto">
            <a:xfrm>
              <a:off x="2057064" y="187344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7" name="Овал 96"/>
            <p:cNvSpPr/>
            <p:nvPr/>
          </p:nvSpPr>
          <p:spPr bwMode="auto">
            <a:xfrm>
              <a:off x="2046697" y="2159777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8" name="Овал 97"/>
            <p:cNvSpPr/>
            <p:nvPr/>
          </p:nvSpPr>
          <p:spPr bwMode="auto">
            <a:xfrm rot="7596956">
              <a:off x="2214304" y="2121475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9" name="Овал 98"/>
            <p:cNvSpPr/>
            <p:nvPr/>
          </p:nvSpPr>
          <p:spPr bwMode="auto">
            <a:xfrm rot="7596956">
              <a:off x="2238845" y="2298754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0" name="Овал 99"/>
            <p:cNvSpPr/>
            <p:nvPr/>
          </p:nvSpPr>
          <p:spPr bwMode="auto">
            <a:xfrm rot="1904261">
              <a:off x="2047132" y="2577522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Овал 100"/>
            <p:cNvSpPr/>
            <p:nvPr/>
          </p:nvSpPr>
          <p:spPr bwMode="auto">
            <a:xfrm rot="7596956">
              <a:off x="1958354" y="2786733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Овал 101"/>
            <p:cNvSpPr/>
            <p:nvPr/>
          </p:nvSpPr>
          <p:spPr bwMode="auto">
            <a:xfrm rot="7596956">
              <a:off x="2490189" y="2750982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Овал 102"/>
            <p:cNvSpPr/>
            <p:nvPr/>
          </p:nvSpPr>
          <p:spPr bwMode="auto">
            <a:xfrm rot="7596956">
              <a:off x="1958354" y="225067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Овал 103"/>
            <p:cNvSpPr/>
            <p:nvPr/>
          </p:nvSpPr>
          <p:spPr bwMode="auto">
            <a:xfrm rot="7596956">
              <a:off x="2667468" y="272459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Овал 104"/>
            <p:cNvSpPr/>
            <p:nvPr/>
          </p:nvSpPr>
          <p:spPr bwMode="auto">
            <a:xfrm rot="7596956">
              <a:off x="1821780" y="262359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6" name="Овал 105"/>
            <p:cNvSpPr/>
            <p:nvPr/>
          </p:nvSpPr>
          <p:spPr bwMode="auto">
            <a:xfrm rot="7596956">
              <a:off x="2701520" y="2440037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7" name="Овал 106"/>
            <p:cNvSpPr/>
            <p:nvPr/>
          </p:nvSpPr>
          <p:spPr bwMode="auto">
            <a:xfrm rot="7596956">
              <a:off x="2490190" y="234704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8" name="Овал 107"/>
            <p:cNvSpPr/>
            <p:nvPr/>
          </p:nvSpPr>
          <p:spPr bwMode="auto">
            <a:xfrm rot="7596956">
              <a:off x="2240229" y="270160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9" name="Овал 108"/>
            <p:cNvSpPr/>
            <p:nvPr/>
          </p:nvSpPr>
          <p:spPr bwMode="auto">
            <a:xfrm rot="7596956">
              <a:off x="1749808" y="2418142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0" name="Овал 109"/>
            <p:cNvSpPr/>
            <p:nvPr/>
          </p:nvSpPr>
          <p:spPr bwMode="auto">
            <a:xfrm rot="15907305">
              <a:off x="2357069" y="2600191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Овал 110"/>
            <p:cNvSpPr/>
            <p:nvPr/>
          </p:nvSpPr>
          <p:spPr bwMode="auto">
            <a:xfrm>
              <a:off x="2800126" y="2773651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Овал 111"/>
            <p:cNvSpPr/>
            <p:nvPr/>
          </p:nvSpPr>
          <p:spPr bwMode="auto">
            <a:xfrm>
              <a:off x="2977405" y="2747265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Овал 112"/>
            <p:cNvSpPr/>
            <p:nvPr/>
          </p:nvSpPr>
          <p:spPr bwMode="auto">
            <a:xfrm>
              <a:off x="3011457" y="2462706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Овал 113"/>
            <p:cNvSpPr/>
            <p:nvPr/>
          </p:nvSpPr>
          <p:spPr bwMode="auto">
            <a:xfrm>
              <a:off x="2550166" y="272427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5" name="Овал 114"/>
            <p:cNvSpPr/>
            <p:nvPr/>
          </p:nvSpPr>
          <p:spPr bwMode="auto">
            <a:xfrm rot="7596956">
              <a:off x="2717773" y="268596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6" name="Овал 115"/>
            <p:cNvSpPr/>
            <p:nvPr/>
          </p:nvSpPr>
          <p:spPr bwMode="auto">
            <a:xfrm rot="7596956">
              <a:off x="2742314" y="2863248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Овал 116"/>
            <p:cNvSpPr/>
            <p:nvPr/>
          </p:nvSpPr>
          <p:spPr bwMode="auto">
            <a:xfrm rot="1904261">
              <a:off x="2911491" y="3075329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Овал 117"/>
            <p:cNvSpPr/>
            <p:nvPr/>
          </p:nvSpPr>
          <p:spPr bwMode="auto">
            <a:xfrm rot="7596956">
              <a:off x="2461823" y="3351227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Овал 118"/>
            <p:cNvSpPr/>
            <p:nvPr/>
          </p:nvSpPr>
          <p:spPr bwMode="auto">
            <a:xfrm rot="7596956">
              <a:off x="2993658" y="3315476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Овал 119"/>
            <p:cNvSpPr/>
            <p:nvPr/>
          </p:nvSpPr>
          <p:spPr bwMode="auto">
            <a:xfrm rot="7596956">
              <a:off x="2461823" y="2815173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1" name="Овал 120"/>
            <p:cNvSpPr/>
            <p:nvPr/>
          </p:nvSpPr>
          <p:spPr bwMode="auto">
            <a:xfrm rot="7596956">
              <a:off x="2553126" y="308093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2" name="Овал 121"/>
            <p:cNvSpPr/>
            <p:nvPr/>
          </p:nvSpPr>
          <p:spPr bwMode="auto">
            <a:xfrm rot="7596956">
              <a:off x="3204989" y="3004531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3" name="Овал 122"/>
            <p:cNvSpPr/>
            <p:nvPr/>
          </p:nvSpPr>
          <p:spPr bwMode="auto">
            <a:xfrm rot="7596956">
              <a:off x="3069343" y="311173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4" name="Овал 123"/>
            <p:cNvSpPr/>
            <p:nvPr/>
          </p:nvSpPr>
          <p:spPr bwMode="auto">
            <a:xfrm rot="7596956">
              <a:off x="2725084" y="3402103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5" name="Овал 124"/>
            <p:cNvSpPr/>
            <p:nvPr/>
          </p:nvSpPr>
          <p:spPr bwMode="auto">
            <a:xfrm rot="7596956">
              <a:off x="2215659" y="3132769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364088" y="997200"/>
            <a:ext cx="2728132" cy="2728995"/>
            <a:chOff x="5176694" y="1172831"/>
            <a:chExt cx="2728132" cy="2728995"/>
          </a:xfrm>
        </p:grpSpPr>
        <p:sp>
          <p:nvSpPr>
            <p:cNvPr id="126" name="Овал 125"/>
            <p:cNvSpPr/>
            <p:nvPr/>
          </p:nvSpPr>
          <p:spPr>
            <a:xfrm>
              <a:off x="5176694" y="1172831"/>
              <a:ext cx="2728132" cy="2728995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 bwMode="auto">
            <a:xfrm>
              <a:off x="6511635" y="1343205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8" name="Овал 127"/>
            <p:cNvSpPr/>
            <p:nvPr/>
          </p:nvSpPr>
          <p:spPr bwMode="auto">
            <a:xfrm>
              <a:off x="6536176" y="1520484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9" name="Овал 128"/>
            <p:cNvSpPr/>
            <p:nvPr/>
          </p:nvSpPr>
          <p:spPr bwMode="auto">
            <a:xfrm rot="15907305">
              <a:off x="6344463" y="1799252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0" name="Овал 129"/>
            <p:cNvSpPr/>
            <p:nvPr/>
          </p:nvSpPr>
          <p:spPr bwMode="auto">
            <a:xfrm>
              <a:off x="6255685" y="2008463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1" name="Овал 130"/>
            <p:cNvSpPr/>
            <p:nvPr/>
          </p:nvSpPr>
          <p:spPr bwMode="auto">
            <a:xfrm>
              <a:off x="6787520" y="1972712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2" name="Овал 131"/>
            <p:cNvSpPr/>
            <p:nvPr/>
          </p:nvSpPr>
          <p:spPr bwMode="auto">
            <a:xfrm>
              <a:off x="6255685" y="147240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" name="Овал 132"/>
            <p:cNvSpPr/>
            <p:nvPr/>
          </p:nvSpPr>
          <p:spPr bwMode="auto">
            <a:xfrm>
              <a:off x="6964799" y="194632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4" name="Овал 133"/>
            <p:cNvSpPr/>
            <p:nvPr/>
          </p:nvSpPr>
          <p:spPr bwMode="auto">
            <a:xfrm>
              <a:off x="6119111" y="184532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5" name="Овал 134"/>
            <p:cNvSpPr/>
            <p:nvPr/>
          </p:nvSpPr>
          <p:spPr bwMode="auto">
            <a:xfrm>
              <a:off x="6998851" y="1661767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6" name="Овал 135"/>
            <p:cNvSpPr/>
            <p:nvPr/>
          </p:nvSpPr>
          <p:spPr bwMode="auto">
            <a:xfrm>
              <a:off x="6787521" y="156877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7" name="Овал 136"/>
            <p:cNvSpPr/>
            <p:nvPr/>
          </p:nvSpPr>
          <p:spPr bwMode="auto">
            <a:xfrm>
              <a:off x="6537560" y="192333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8" name="Овал 137"/>
            <p:cNvSpPr/>
            <p:nvPr/>
          </p:nvSpPr>
          <p:spPr bwMode="auto">
            <a:xfrm>
              <a:off x="6047139" y="1639872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9" name="Овал 138"/>
            <p:cNvSpPr/>
            <p:nvPr/>
          </p:nvSpPr>
          <p:spPr bwMode="auto">
            <a:xfrm rot="7596956">
              <a:off x="6705167" y="1885030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0" name="Овал 139"/>
            <p:cNvSpPr/>
            <p:nvPr/>
          </p:nvSpPr>
          <p:spPr bwMode="auto">
            <a:xfrm rot="7596956">
              <a:off x="6729708" y="2062309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1" name="Овал 140"/>
            <p:cNvSpPr/>
            <p:nvPr/>
          </p:nvSpPr>
          <p:spPr bwMode="auto">
            <a:xfrm rot="1904261">
              <a:off x="6537995" y="2341077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2" name="Овал 141"/>
            <p:cNvSpPr/>
            <p:nvPr/>
          </p:nvSpPr>
          <p:spPr bwMode="auto">
            <a:xfrm rot="7596956">
              <a:off x="6449217" y="2550288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" name="Овал 142"/>
            <p:cNvSpPr/>
            <p:nvPr/>
          </p:nvSpPr>
          <p:spPr bwMode="auto">
            <a:xfrm rot="7596956">
              <a:off x="6981052" y="2514537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4" name="Овал 143"/>
            <p:cNvSpPr/>
            <p:nvPr/>
          </p:nvSpPr>
          <p:spPr bwMode="auto">
            <a:xfrm rot="7596956">
              <a:off x="6449217" y="201423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5" name="Овал 144"/>
            <p:cNvSpPr/>
            <p:nvPr/>
          </p:nvSpPr>
          <p:spPr bwMode="auto">
            <a:xfrm rot="7596956">
              <a:off x="7158331" y="248815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6" name="Овал 145"/>
            <p:cNvSpPr/>
            <p:nvPr/>
          </p:nvSpPr>
          <p:spPr bwMode="auto">
            <a:xfrm rot="7596956">
              <a:off x="6312643" y="238715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7" name="Овал 146"/>
            <p:cNvSpPr/>
            <p:nvPr/>
          </p:nvSpPr>
          <p:spPr bwMode="auto">
            <a:xfrm rot="7596956">
              <a:off x="7192383" y="2203592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8" name="Овал 147"/>
            <p:cNvSpPr/>
            <p:nvPr/>
          </p:nvSpPr>
          <p:spPr bwMode="auto">
            <a:xfrm rot="7596956">
              <a:off x="6981053" y="211059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9" name="Овал 148"/>
            <p:cNvSpPr/>
            <p:nvPr/>
          </p:nvSpPr>
          <p:spPr bwMode="auto">
            <a:xfrm rot="7596956">
              <a:off x="5796426" y="280616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0" name="Овал 149"/>
            <p:cNvSpPr/>
            <p:nvPr/>
          </p:nvSpPr>
          <p:spPr bwMode="auto">
            <a:xfrm rot="7596956">
              <a:off x="6240671" y="2181697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1" name="Овал 150"/>
            <p:cNvSpPr/>
            <p:nvPr/>
          </p:nvSpPr>
          <p:spPr bwMode="auto">
            <a:xfrm rot="15907305">
              <a:off x="5592963" y="1890960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2" name="Овал 151"/>
            <p:cNvSpPr/>
            <p:nvPr/>
          </p:nvSpPr>
          <p:spPr bwMode="auto">
            <a:xfrm>
              <a:off x="5504185" y="2100171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" name="Овал 152"/>
            <p:cNvSpPr/>
            <p:nvPr/>
          </p:nvSpPr>
          <p:spPr bwMode="auto">
            <a:xfrm>
              <a:off x="6036020" y="2064420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4" name="Овал 153"/>
            <p:cNvSpPr/>
            <p:nvPr/>
          </p:nvSpPr>
          <p:spPr bwMode="auto">
            <a:xfrm>
              <a:off x="6213299" y="203803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5" name="Овал 154"/>
            <p:cNvSpPr/>
            <p:nvPr/>
          </p:nvSpPr>
          <p:spPr bwMode="auto">
            <a:xfrm>
              <a:off x="5796427" y="1728707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6" name="Овал 155"/>
            <p:cNvSpPr/>
            <p:nvPr/>
          </p:nvSpPr>
          <p:spPr bwMode="auto">
            <a:xfrm>
              <a:off x="5786060" y="2015040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7" name="Овал 156"/>
            <p:cNvSpPr/>
            <p:nvPr/>
          </p:nvSpPr>
          <p:spPr bwMode="auto">
            <a:xfrm rot="7596956">
              <a:off x="5953667" y="197673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8" name="Овал 157"/>
            <p:cNvSpPr/>
            <p:nvPr/>
          </p:nvSpPr>
          <p:spPr bwMode="auto">
            <a:xfrm rot="7596956">
              <a:off x="5978208" y="2154017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9" name="Овал 158"/>
            <p:cNvSpPr/>
            <p:nvPr/>
          </p:nvSpPr>
          <p:spPr bwMode="auto">
            <a:xfrm rot="1904261">
              <a:off x="5786495" y="2432785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0" name="Овал 159"/>
            <p:cNvSpPr/>
            <p:nvPr/>
          </p:nvSpPr>
          <p:spPr bwMode="auto">
            <a:xfrm rot="7596956">
              <a:off x="5697717" y="2641996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1" name="Овал 160"/>
            <p:cNvSpPr/>
            <p:nvPr/>
          </p:nvSpPr>
          <p:spPr bwMode="auto">
            <a:xfrm rot="7596956">
              <a:off x="6229552" y="2606245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2" name="Овал 161"/>
            <p:cNvSpPr/>
            <p:nvPr/>
          </p:nvSpPr>
          <p:spPr bwMode="auto">
            <a:xfrm rot="7596956">
              <a:off x="5697717" y="210594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3" name="Овал 162"/>
            <p:cNvSpPr/>
            <p:nvPr/>
          </p:nvSpPr>
          <p:spPr bwMode="auto">
            <a:xfrm rot="7596956">
              <a:off x="6406831" y="257985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Овал 163"/>
            <p:cNvSpPr/>
            <p:nvPr/>
          </p:nvSpPr>
          <p:spPr bwMode="auto">
            <a:xfrm rot="7596956">
              <a:off x="5561143" y="2478859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5" name="Овал 164"/>
            <p:cNvSpPr/>
            <p:nvPr/>
          </p:nvSpPr>
          <p:spPr bwMode="auto">
            <a:xfrm rot="7596956">
              <a:off x="6440883" y="2295300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Овал 165"/>
            <p:cNvSpPr/>
            <p:nvPr/>
          </p:nvSpPr>
          <p:spPr bwMode="auto">
            <a:xfrm rot="7596956">
              <a:off x="6754216" y="2337057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Овал 166"/>
            <p:cNvSpPr/>
            <p:nvPr/>
          </p:nvSpPr>
          <p:spPr bwMode="auto">
            <a:xfrm rot="7596956">
              <a:off x="5979592" y="2556865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8" name="Овал 167"/>
            <p:cNvSpPr/>
            <p:nvPr/>
          </p:nvSpPr>
          <p:spPr bwMode="auto">
            <a:xfrm rot="7596956">
              <a:off x="5489171" y="2273405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9" name="Овал 168"/>
            <p:cNvSpPr/>
            <p:nvPr/>
          </p:nvSpPr>
          <p:spPr bwMode="auto">
            <a:xfrm rot="15907305">
              <a:off x="6096432" y="2455454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Овал 169"/>
            <p:cNvSpPr/>
            <p:nvPr/>
          </p:nvSpPr>
          <p:spPr bwMode="auto">
            <a:xfrm>
              <a:off x="6539489" y="2628914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Овал 170"/>
            <p:cNvSpPr/>
            <p:nvPr/>
          </p:nvSpPr>
          <p:spPr bwMode="auto">
            <a:xfrm>
              <a:off x="6716768" y="260252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Овал 171"/>
            <p:cNvSpPr/>
            <p:nvPr/>
          </p:nvSpPr>
          <p:spPr bwMode="auto">
            <a:xfrm>
              <a:off x="6603409" y="2670436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Овал 172"/>
            <p:cNvSpPr/>
            <p:nvPr/>
          </p:nvSpPr>
          <p:spPr bwMode="auto">
            <a:xfrm>
              <a:off x="6289529" y="2579534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" name="Овал 173"/>
            <p:cNvSpPr/>
            <p:nvPr/>
          </p:nvSpPr>
          <p:spPr bwMode="auto">
            <a:xfrm rot="7596956">
              <a:off x="6457136" y="254123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5" name="Овал 174"/>
            <p:cNvSpPr/>
            <p:nvPr/>
          </p:nvSpPr>
          <p:spPr bwMode="auto">
            <a:xfrm rot="7596956">
              <a:off x="6481677" y="2718511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Овал 175"/>
            <p:cNvSpPr/>
            <p:nvPr/>
          </p:nvSpPr>
          <p:spPr bwMode="auto">
            <a:xfrm rot="1904261">
              <a:off x="6650854" y="2930592"/>
              <a:ext cx="354558" cy="354557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Овал 176"/>
            <p:cNvSpPr/>
            <p:nvPr/>
          </p:nvSpPr>
          <p:spPr bwMode="auto">
            <a:xfrm rot="7596956">
              <a:off x="6201186" y="3206490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Овал 177"/>
            <p:cNvSpPr/>
            <p:nvPr/>
          </p:nvSpPr>
          <p:spPr bwMode="auto">
            <a:xfrm rot="7596956">
              <a:off x="6733021" y="3170739"/>
              <a:ext cx="354557" cy="3545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Овал 178"/>
            <p:cNvSpPr/>
            <p:nvPr/>
          </p:nvSpPr>
          <p:spPr bwMode="auto">
            <a:xfrm rot="7596956">
              <a:off x="6201186" y="267043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0" name="Овал 179"/>
            <p:cNvSpPr/>
            <p:nvPr/>
          </p:nvSpPr>
          <p:spPr bwMode="auto">
            <a:xfrm rot="7596956">
              <a:off x="6292489" y="293620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1" name="Овал 180"/>
            <p:cNvSpPr/>
            <p:nvPr/>
          </p:nvSpPr>
          <p:spPr bwMode="auto">
            <a:xfrm rot="7596956">
              <a:off x="6944352" y="2859794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2" name="Овал 181"/>
            <p:cNvSpPr/>
            <p:nvPr/>
          </p:nvSpPr>
          <p:spPr bwMode="auto">
            <a:xfrm rot="7596956">
              <a:off x="6808706" y="2967001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3" name="Овал 182"/>
            <p:cNvSpPr/>
            <p:nvPr/>
          </p:nvSpPr>
          <p:spPr bwMode="auto">
            <a:xfrm rot="7596956">
              <a:off x="6464447" y="3257366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" name="Овал 183"/>
            <p:cNvSpPr/>
            <p:nvPr/>
          </p:nvSpPr>
          <p:spPr bwMode="auto">
            <a:xfrm rot="7596956">
              <a:off x="5955022" y="2988032"/>
              <a:ext cx="354557" cy="354558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5" name="Овал 184"/>
            <p:cNvSpPr/>
            <p:nvPr/>
          </p:nvSpPr>
          <p:spPr bwMode="auto">
            <a:xfrm rot="7596956">
              <a:off x="6221736" y="2194358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6" name="Овал 185"/>
            <p:cNvSpPr/>
            <p:nvPr/>
          </p:nvSpPr>
          <p:spPr bwMode="auto">
            <a:xfrm rot="7596956">
              <a:off x="5735150" y="2822495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7" name="Овал 186"/>
            <p:cNvSpPr/>
            <p:nvPr/>
          </p:nvSpPr>
          <p:spPr bwMode="auto">
            <a:xfrm rot="7596956">
              <a:off x="7212828" y="1850982"/>
              <a:ext cx="354557" cy="3545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8" name="Группа 187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89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0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601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80" grpId="0"/>
      <p:bldP spid="85" grpId="0"/>
      <p:bldP spid="86" grpId="0"/>
      <p:bldP spid="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2026" y="269235"/>
            <a:ext cx="261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Изотопы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828941">
            <a:off x="2494178" y="1006899"/>
            <a:ext cx="1038401" cy="609989"/>
          </a:xfrm>
          <a:prstGeom prst="stripedRightArrow">
            <a:avLst>
              <a:gd name="adj1" fmla="val 50000"/>
              <a:gd name="adj2" fmla="val 101104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83952" y="1828048"/>
            <a:ext cx="2518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Стабильные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2010" y="1828047"/>
            <a:ext cx="3014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Нестабильные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1398" y="2355726"/>
            <a:ext cx="390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сохраняются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неизменными сколь угодно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долго, сохраняют свои свойства.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39469" y="2355726"/>
            <a:ext cx="38877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 временем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превращаются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ядра других химических элементов.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755576" y="4011910"/>
                <a:ext cx="2131481" cy="434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20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p>
                        <m:e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sPre>
                      <m:r>
                        <a:rPr lang="ru-RU" sz="2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 (99,9885%)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011910"/>
                <a:ext cx="2131481" cy="434221"/>
              </a:xfrm>
              <a:prstGeom prst="rect">
                <a:avLst/>
              </a:prstGeom>
              <a:blipFill rotWithShape="1">
                <a:blip r:embed="rId2"/>
                <a:stretch>
                  <a:fillRect t="-7042" r="-4571" b="-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594631" y="4010400"/>
                <a:ext cx="1913473" cy="4349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20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sz="2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  <m:e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sPre>
                      <m:r>
                        <a:rPr lang="ru-RU" sz="2200" b="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(0,0015%)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631" y="4010400"/>
                <a:ext cx="1913473" cy="434927"/>
              </a:xfrm>
              <a:prstGeom prst="rect">
                <a:avLst/>
              </a:prstGeom>
              <a:blipFill rotWithShape="1">
                <a:blip r:embed="rId3"/>
                <a:stretch>
                  <a:fillRect t="-7042" r="-5096" b="-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003738" y="4010400"/>
                <a:ext cx="592598" cy="434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20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sz="2200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ru-RU" sz="22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sPre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738" y="4010400"/>
                <a:ext cx="592598" cy="434221"/>
              </a:xfrm>
              <a:prstGeom prst="rect">
                <a:avLst/>
              </a:prstGeom>
              <a:blipFill rotWithShape="1">
                <a:blip r:embed="rId4"/>
                <a:stretch>
                  <a:fillRect t="-7042" r="-18557" b="-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Группа 14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6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Штриховая стрелка вправо 17"/>
          <p:cNvSpPr/>
          <p:nvPr/>
        </p:nvSpPr>
        <p:spPr>
          <a:xfrm rot="1980000">
            <a:off x="5518446" y="1008108"/>
            <a:ext cx="1038401" cy="609989"/>
          </a:xfrm>
          <a:prstGeom prst="stripedRightArrow">
            <a:avLst>
              <a:gd name="adj1" fmla="val 50000"/>
              <a:gd name="adj2" fmla="val 101104"/>
            </a:avLst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164"/>
            <a:ext cx="9144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72" y="481986"/>
            <a:ext cx="2170800" cy="4211465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2683086" y="483518"/>
            <a:ext cx="3617106" cy="1728192"/>
            <a:chOff x="2683086" y="628506"/>
            <a:chExt cx="3617106" cy="1728192"/>
          </a:xfrm>
        </p:grpSpPr>
        <p:sp>
          <p:nvSpPr>
            <p:cNvPr id="21" name="Выноска-облако 20"/>
            <p:cNvSpPr/>
            <p:nvPr/>
          </p:nvSpPr>
          <p:spPr>
            <a:xfrm>
              <a:off x="2683086" y="628506"/>
              <a:ext cx="3545098" cy="1728192"/>
            </a:xfrm>
            <a:prstGeom prst="cloudCallout">
              <a:avLst>
                <a:gd name="adj1" fmla="val -71121"/>
                <a:gd name="adj2" fmla="val 734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87824" y="844530"/>
              <a:ext cx="33123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И всё-таки, что удерживает нуклоны в ядре? Ведь между протонами существуют силы отталкивания!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4" name="Рисунок 23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83518"/>
            <a:ext cx="2671200" cy="4209942"/>
          </a:xfrm>
          <a:prstGeom prst="rect">
            <a:avLst/>
          </a:prstGeom>
        </p:spPr>
      </p:pic>
      <p:grpSp>
        <p:nvGrpSpPr>
          <p:cNvPr id="25" name="Группа 24"/>
          <p:cNvGrpSpPr/>
          <p:nvPr/>
        </p:nvGrpSpPr>
        <p:grpSpPr>
          <a:xfrm>
            <a:off x="2843809" y="2500714"/>
            <a:ext cx="3847536" cy="1727220"/>
            <a:chOff x="2323047" y="556498"/>
            <a:chExt cx="3847536" cy="1727220"/>
          </a:xfrm>
        </p:grpSpPr>
        <p:sp>
          <p:nvSpPr>
            <p:cNvPr id="26" name="Выноска-облако 25"/>
            <p:cNvSpPr/>
            <p:nvPr/>
          </p:nvSpPr>
          <p:spPr>
            <a:xfrm>
              <a:off x="2323047" y="556498"/>
              <a:ext cx="3847536" cy="1727220"/>
            </a:xfrm>
            <a:prstGeom prst="cloudCallout">
              <a:avLst>
                <a:gd name="adj1" fmla="val 71879"/>
                <a:gd name="adj2" fmla="val -99783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83086" y="843558"/>
              <a:ext cx="30963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Я склонен полагать, что это какие-то силы иной природы, которые во много раз мощнее кулоновских сил!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29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3443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02372" y="267494"/>
            <a:ext cx="4199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силы, удерживающие нуклоны в ядре.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2372" y="1154237"/>
            <a:ext cx="4199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самые мощные силы в природе.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2372" y="2067694"/>
            <a:ext cx="4234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действуют только в пределах атомных ядер.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2372" y="2954437"/>
            <a:ext cx="4234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являются центральными.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2372" y="3880062"/>
            <a:ext cx="4234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Ядерным силам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свойственна зарядовая независимость.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1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607205" y="950304"/>
            <a:ext cx="3330087" cy="3331140"/>
            <a:chOff x="860986" y="2067694"/>
            <a:chExt cx="2271600" cy="2272318"/>
          </a:xfrm>
        </p:grpSpPr>
        <p:sp>
          <p:nvSpPr>
            <p:cNvPr id="14" name="Овал 13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971600" y="2954437"/>
            <a:ext cx="2592288" cy="830997"/>
          </a:xfrm>
          <a:prstGeom prst="rect">
            <a:avLst/>
          </a:prstGeom>
          <a:gradFill>
            <a:gsLst>
              <a:gs pos="25000">
                <a:srgbClr val="5B06A2">
                  <a:alpha val="80000"/>
                </a:srgbClr>
              </a:gs>
              <a:gs pos="50000">
                <a:srgbClr val="FF7A00">
                  <a:alpha val="80000"/>
                </a:srgbClr>
              </a:gs>
              <a:gs pos="85000">
                <a:srgbClr val="D7E61A">
                  <a:alpha val="80000"/>
                </a:srgbClr>
              </a:gs>
            </a:gsLst>
            <a:lin ang="5400000" scaled="0"/>
          </a:gra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Сильное взаимодействие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31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4" presetClass="pat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9" dur="2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29" grpId="0" animBg="1"/>
      <p:bldP spid="29" grpId="1" animBg="1"/>
      <p:bldP spid="29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6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788024" y="86673"/>
            <a:ext cx="4114800" cy="70958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Главные выводы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361059" y="1131590"/>
            <a:ext cx="1530614" cy="1531098"/>
            <a:chOff x="860986" y="2067694"/>
            <a:chExt cx="2271600" cy="2272318"/>
          </a:xfrm>
        </p:grpSpPr>
        <p:sp>
          <p:nvSpPr>
            <p:cNvPr id="13" name="Овал 12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547664" y="1682919"/>
            <a:ext cx="513457" cy="486000"/>
            <a:chOff x="4981366" y="3387703"/>
            <a:chExt cx="513457" cy="486000"/>
          </a:xfrm>
        </p:grpSpPr>
        <p:sp>
          <p:nvSpPr>
            <p:cNvPr id="29" name="Овал 28"/>
            <p:cNvSpPr>
              <a:spLocks noChangeAspect="1"/>
            </p:cNvSpPr>
            <p:nvPr/>
          </p:nvSpPr>
          <p:spPr bwMode="auto">
            <a:xfrm>
              <a:off x="4981366" y="3387703"/>
              <a:ext cx="486000" cy="486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5004048" y="3446037"/>
                  <a:ext cx="490775" cy="387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</m:sPre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4048" y="3446037"/>
                  <a:ext cx="490775" cy="38715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3125" r="-16250" b="-234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Группа 30"/>
          <p:cNvGrpSpPr/>
          <p:nvPr/>
        </p:nvGrpSpPr>
        <p:grpSpPr>
          <a:xfrm>
            <a:off x="2205137" y="1684269"/>
            <a:ext cx="527738" cy="486000"/>
            <a:chOff x="4306003" y="3844396"/>
            <a:chExt cx="527738" cy="486000"/>
          </a:xfrm>
        </p:grpSpPr>
        <p:sp>
          <p:nvSpPr>
            <p:cNvPr id="32" name="Овал 31"/>
            <p:cNvSpPr>
              <a:spLocks noChangeAspect="1"/>
            </p:cNvSpPr>
            <p:nvPr/>
          </p:nvSpPr>
          <p:spPr bwMode="auto">
            <a:xfrm>
              <a:off x="4306003" y="3844396"/>
              <a:ext cx="486000" cy="486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4336554" y="3893817"/>
                  <a:ext cx="497187" cy="387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  <m:sup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𝒏</m:t>
                            </m:r>
                          </m:e>
                        </m:sPre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6554" y="3893817"/>
                  <a:ext cx="497187" cy="38715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3125" r="-16049" b="-234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TextBox 33"/>
          <p:cNvSpPr txBox="1"/>
          <p:nvPr/>
        </p:nvSpPr>
        <p:spPr>
          <a:xfrm>
            <a:off x="395536" y="2818341"/>
            <a:ext cx="87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51608" y="281834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нейтрон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6019" y="4033185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нуклоны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2493169" y="3538421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1053007" y="3538421"/>
            <a:ext cx="72008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4788025" y="701283"/>
            <a:ext cx="4176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Массовое 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общее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нуклонов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ядре. Численно равно массе ядра, выраженной в атомных единицах массы, округленной до целых.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788024" y="2030526"/>
            <a:ext cx="41764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Зарядовое 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протонов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ядре. Численно равно заряду ядра, выраженному в элементарных электрических зарядах.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88024" y="3435846"/>
            <a:ext cx="330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нейтронов в ядре (</a:t>
            </a:r>
            <a:r>
              <a:rPr lang="en-US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6084490" y="4054301"/>
                <a:ext cx="16421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𝑁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𝑍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490" y="4054301"/>
                <a:ext cx="1642181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10526" r="-7807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Скругленный прямоугольник 47"/>
          <p:cNvSpPr/>
          <p:nvPr/>
        </p:nvSpPr>
        <p:spPr>
          <a:xfrm>
            <a:off x="6185501" y="4054301"/>
            <a:ext cx="1440160" cy="4616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0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64198E-7 L -0.10678 0.2854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7" y="1425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10764 0.2851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  <p:bldP spid="35" grpId="0"/>
      <p:bldP spid="36" grpId="0"/>
      <p:bldP spid="43" grpId="0"/>
      <p:bldP spid="44" grpId="0"/>
      <p:bldP spid="46" grpId="0"/>
      <p:bldP spid="47" grpId="0"/>
      <p:bldP spid="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6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788024" y="86673"/>
            <a:ext cx="4114800" cy="70958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Главные выводы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86531" y="424317"/>
            <a:ext cx="1282931" cy="1283337"/>
            <a:chOff x="683568" y="1207815"/>
            <a:chExt cx="2271600" cy="2272318"/>
          </a:xfrm>
        </p:grpSpPr>
        <p:sp>
          <p:nvSpPr>
            <p:cNvPr id="10" name="Овал 9"/>
            <p:cNvSpPr/>
            <p:nvPr/>
          </p:nvSpPr>
          <p:spPr>
            <a:xfrm>
              <a:off x="683568" y="1207815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1421490" y="1941837"/>
              <a:ext cx="795756" cy="795756"/>
              <a:chOff x="4981366" y="3387703"/>
              <a:chExt cx="486000" cy="486000"/>
            </a:xfrm>
          </p:grpSpPr>
          <p:sp>
            <p:nvSpPr>
              <p:cNvPr id="12" name="Овал 11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991370" y="3454987"/>
                    <a:ext cx="456290" cy="35995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1370" y="3454987"/>
                    <a:ext cx="456290" cy="359953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t="-3704" r="-27536" b="-4629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" name="Группа 13"/>
          <p:cNvGrpSpPr/>
          <p:nvPr/>
        </p:nvGrpSpPr>
        <p:grpSpPr>
          <a:xfrm>
            <a:off x="486531" y="1915541"/>
            <a:ext cx="1282931" cy="1283337"/>
            <a:chOff x="3436200" y="1203555"/>
            <a:chExt cx="2271600" cy="2272318"/>
          </a:xfrm>
        </p:grpSpPr>
        <p:sp>
          <p:nvSpPr>
            <p:cNvPr id="15" name="Овал 14"/>
            <p:cNvSpPr/>
            <p:nvPr/>
          </p:nvSpPr>
          <p:spPr>
            <a:xfrm>
              <a:off x="3436200" y="1203555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3920257" y="2139702"/>
              <a:ext cx="830024" cy="795756"/>
              <a:chOff x="4981366" y="3387703"/>
              <a:chExt cx="506929" cy="486000"/>
            </a:xfrm>
          </p:grpSpPr>
          <p:sp>
            <p:nvSpPr>
              <p:cNvPr id="20" name="Овал 19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5032005" y="3440383"/>
                    <a:ext cx="456290" cy="35995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32005" y="3440383"/>
                    <a:ext cx="456290" cy="359953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3636" r="-27143" b="-4363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7" name="Группа 16"/>
            <p:cNvGrpSpPr/>
            <p:nvPr/>
          </p:nvGrpSpPr>
          <p:grpSpPr>
            <a:xfrm>
              <a:off x="4499991" y="1775994"/>
              <a:ext cx="795756" cy="795756"/>
              <a:chOff x="4306003" y="3844396"/>
              <a:chExt cx="486000" cy="486000"/>
            </a:xfrm>
          </p:grpSpPr>
          <p:sp>
            <p:nvSpPr>
              <p:cNvPr id="18" name="Овал 17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317877" y="3896548"/>
                    <a:ext cx="462252" cy="36120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17877" y="3896548"/>
                    <a:ext cx="462252" cy="361205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3636" r="-28571" b="-4363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2" name="Группа 21"/>
          <p:cNvGrpSpPr/>
          <p:nvPr/>
        </p:nvGrpSpPr>
        <p:grpSpPr>
          <a:xfrm>
            <a:off x="481984" y="3435846"/>
            <a:ext cx="1282931" cy="1283337"/>
            <a:chOff x="6372200" y="1116908"/>
            <a:chExt cx="2271600" cy="2272318"/>
          </a:xfrm>
        </p:grpSpPr>
        <p:sp>
          <p:nvSpPr>
            <p:cNvPr id="23" name="Овал 22"/>
            <p:cNvSpPr/>
            <p:nvPr/>
          </p:nvSpPr>
          <p:spPr>
            <a:xfrm>
              <a:off x="6372200" y="1116908"/>
              <a:ext cx="2271600" cy="2272318"/>
            </a:xfrm>
            <a:prstGeom prst="ellipse">
              <a:avLst/>
            </a:prstGeom>
            <a:gradFill flip="none" rotWithShape="1">
              <a:gsLst>
                <a:gs pos="77000">
                  <a:srgbClr val="D7E61A"/>
                </a:gs>
                <a:gs pos="0">
                  <a:srgbClr val="D97EF6">
                    <a:alpha val="80000"/>
                  </a:srgbClr>
                </a:gs>
                <a:gs pos="99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6732240" y="1654991"/>
              <a:ext cx="795756" cy="795756"/>
              <a:chOff x="4306003" y="3844396"/>
              <a:chExt cx="486000" cy="486000"/>
            </a:xfrm>
          </p:grpSpPr>
          <p:sp>
            <p:nvSpPr>
              <p:cNvPr id="31" name="Овал 30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4321076" y="3917940"/>
                    <a:ext cx="462252" cy="36120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32" name="TextBox 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21076" y="3917940"/>
                    <a:ext cx="462252" cy="36120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3704" r="-27143" b="-4629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5" name="Группа 24"/>
            <p:cNvGrpSpPr/>
            <p:nvPr/>
          </p:nvGrpSpPr>
          <p:grpSpPr>
            <a:xfrm>
              <a:off x="7497099" y="1654991"/>
              <a:ext cx="828117" cy="795756"/>
              <a:chOff x="4306003" y="3844396"/>
              <a:chExt cx="505764" cy="486000"/>
            </a:xfrm>
          </p:grpSpPr>
          <p:sp>
            <p:nvSpPr>
              <p:cNvPr id="29" name="Овал 28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4349515" y="3905786"/>
                    <a:ext cx="462252" cy="36120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30" name="Text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49515" y="3905786"/>
                    <a:ext cx="462252" cy="361205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t="-3636" r="-27143" b="-4363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Группа 25"/>
            <p:cNvGrpSpPr/>
            <p:nvPr/>
          </p:nvGrpSpPr>
          <p:grpSpPr>
            <a:xfrm>
              <a:off x="7151028" y="2211710"/>
              <a:ext cx="795756" cy="795756"/>
              <a:chOff x="4981366" y="3387703"/>
              <a:chExt cx="486000" cy="486000"/>
            </a:xfrm>
          </p:grpSpPr>
          <p:sp>
            <p:nvSpPr>
              <p:cNvPr id="27" name="Овал 26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4996221" y="3449914"/>
                    <a:ext cx="456290" cy="35995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28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6221" y="3449914"/>
                    <a:ext cx="456290" cy="359953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t="-3636" r="-27143" b="-4363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842254" y="673828"/>
                <a:ext cx="789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254" y="673828"/>
                <a:ext cx="789832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478405" y="1122298"/>
                <a:ext cx="1517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=1 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405" y="1122298"/>
                <a:ext cx="1517531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197" r="-4418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478405" y="2634466"/>
                <a:ext cx="1517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=2 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405" y="2634466"/>
                <a:ext cx="1517531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197" r="-4418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2478405" y="4180598"/>
                <a:ext cx="1517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=3 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405" y="4180598"/>
                <a:ext cx="1517531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333" r="-4418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842254" y="2169175"/>
                <a:ext cx="789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254" y="2169175"/>
                <a:ext cx="789832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333" r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841449" y="3723878"/>
                <a:ext cx="7898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1449" y="3723878"/>
                <a:ext cx="789832" cy="369332"/>
              </a:xfrm>
              <a:prstGeom prst="rect">
                <a:avLst/>
              </a:prstGeom>
              <a:blipFill rotWithShape="1">
                <a:blip r:embed="rId14"/>
                <a:stretch>
                  <a:fillRect t="-8333" r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Прямоугольник 40"/>
          <p:cNvSpPr/>
          <p:nvPr/>
        </p:nvSpPr>
        <p:spPr>
          <a:xfrm>
            <a:off x="4860032" y="795357"/>
            <a:ext cx="40321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это химические элементы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атомы которых обладают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одинаковыми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химическими свойствами,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при этом обладают разным массовым числом.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74381" y="2069435"/>
            <a:ext cx="4017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силы, удерживающие нуклоны в ядре.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74381" y="3003798"/>
            <a:ext cx="380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 мощные силы в природе.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74380" y="3939902"/>
            <a:ext cx="4234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Ядерные силы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действуют только в пределах атомных ядер.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16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41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3738" y="195486"/>
            <a:ext cx="579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Планетарная модель атома</a:t>
            </a: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0156" y="1043021"/>
            <a:ext cx="21052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Положительно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заряженное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ядро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8638" y="2931790"/>
            <a:ext cx="1397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Электроны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898" y="4126309"/>
            <a:ext cx="7632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Заряд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ядра равен модулю суммарного заряда электронов.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716016" y="1428914"/>
            <a:ext cx="1440160" cy="8548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3"/>
          </p:cNvCxnSpPr>
          <p:nvPr/>
        </p:nvCxnSpPr>
        <p:spPr>
          <a:xfrm flipV="1">
            <a:off x="1746328" y="1635647"/>
            <a:ext cx="1745552" cy="149619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 flipV="1">
            <a:off x="1746328" y="2535783"/>
            <a:ext cx="3509748" cy="59606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3"/>
          </p:cNvCxnSpPr>
          <p:nvPr/>
        </p:nvCxnSpPr>
        <p:spPr>
          <a:xfrm>
            <a:off x="1746328" y="3131845"/>
            <a:ext cx="1744711" cy="30400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4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49734"/>
            <a:ext cx="3779837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4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3451" y="4293311"/>
            <a:ext cx="2578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Эрнест Резерфорд</a:t>
            </a:r>
          </a:p>
        </p:txBody>
      </p:sp>
      <p:pic>
        <p:nvPicPr>
          <p:cNvPr id="5" name="Picture 6" descr="http://unnatural.ru/wp-content/uploads/2013/01/012813_1537_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1" y="339725"/>
            <a:ext cx="2836862" cy="395358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Прямоугольник 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28462" y="123478"/>
            <a:ext cx="156401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1913 год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363" y="627534"/>
            <a:ext cx="38877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одной из частиц, входящих в состав атомных ядер всех химических элементов, является ядро атома водорода.</a:t>
            </a:r>
          </a:p>
          <a:p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2408" y="3562673"/>
            <a:ext cx="202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атома водорода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>
            <a:spLocks noChangeAspect="1"/>
          </p:cNvSpPr>
          <p:nvPr/>
        </p:nvSpPr>
        <p:spPr bwMode="auto">
          <a:xfrm>
            <a:off x="7806453" y="3290948"/>
            <a:ext cx="262800" cy="262800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7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7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208" y="2355726"/>
            <a:ext cx="217011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03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L 0.13455 0.0021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6.63376E-7 L -0.22222 -6.63376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2" grpId="0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Овал 121"/>
          <p:cNvSpPr>
            <a:spLocks noChangeAspect="1"/>
          </p:cNvSpPr>
          <p:nvPr/>
        </p:nvSpPr>
        <p:spPr bwMode="auto">
          <a:xfrm>
            <a:off x="6225912" y="1327469"/>
            <a:ext cx="262800" cy="262800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7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985" y="4293311"/>
            <a:ext cx="2578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Эрнест Резерфорд</a:t>
            </a:r>
          </a:p>
        </p:txBody>
      </p:sp>
      <p:pic>
        <p:nvPicPr>
          <p:cNvPr id="5" name="Picture 6" descr="http://unnatural.ru/wp-content/uploads/2013/01/012813_1537_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25" y="339725"/>
            <a:ext cx="2836862" cy="395358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Прямоугольник 6"/>
          <p:cNvSpPr/>
          <p:nvPr/>
        </p:nvSpPr>
        <p:spPr>
          <a:xfrm>
            <a:off x="7328462" y="123478"/>
            <a:ext cx="156401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1919 </a:t>
            </a:r>
            <a:r>
              <a:rPr lang="ru-RU" sz="28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664844" y="812200"/>
            <a:ext cx="959425" cy="959728"/>
            <a:chOff x="860986" y="2067694"/>
            <a:chExt cx="2271600" cy="2272318"/>
          </a:xfrm>
        </p:grpSpPr>
        <p:sp>
          <p:nvSpPr>
            <p:cNvPr id="13" name="Овал 12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4133419" y="1047096"/>
            <a:ext cx="531751" cy="531919"/>
            <a:chOff x="4211960" y="877015"/>
            <a:chExt cx="531751" cy="531919"/>
          </a:xfrm>
        </p:grpSpPr>
        <p:sp>
          <p:nvSpPr>
            <p:cNvPr id="30" name="Овал 29"/>
            <p:cNvSpPr/>
            <p:nvPr/>
          </p:nvSpPr>
          <p:spPr>
            <a:xfrm>
              <a:off x="4211960" y="877015"/>
              <a:ext cx="531751" cy="531919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 bwMode="auto">
            <a:xfrm>
              <a:off x="4262235" y="921369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Овал 34"/>
            <p:cNvSpPr/>
            <p:nvPr/>
          </p:nvSpPr>
          <p:spPr bwMode="auto">
            <a:xfrm rot="15907305">
              <a:off x="4471985" y="933390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 bwMode="auto">
            <a:xfrm>
              <a:off x="4279560" y="1112294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 bwMode="auto">
            <a:xfrm>
              <a:off x="4461764" y="1090097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580112" y="385088"/>
            <a:ext cx="1207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азота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255622" y="2962594"/>
            <a:ext cx="170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кислорода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72127" y="991374"/>
            <a:ext cx="87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Прямоугольник 89"/>
              <p:cNvSpPr/>
              <p:nvPr/>
            </p:nvSpPr>
            <p:spPr>
              <a:xfrm>
                <a:off x="4777918" y="3403150"/>
                <a:ext cx="3860865" cy="4957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40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7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14</m:t>
                          </m:r>
                        </m:sup>
                        <m:e>
                          <m:r>
                            <a:rPr lang="en-US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</m:sPre>
                      <m:r>
                        <a:rPr lang="ru-RU" sz="2400" i="1">
                          <a:solidFill>
                            <a:schemeClr val="tx2"/>
                          </a:solidFill>
                          <a:latin typeface="Cambria Math"/>
                        </a:rPr>
                        <m:t>+</m:t>
                      </m:r>
                      <m:sPre>
                        <m:sPrePr>
                          <m:ctrlP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4</m:t>
                          </m:r>
                        </m:sup>
                        <m:e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𝐻𝑒</m:t>
                          </m:r>
                        </m:e>
                      </m:sPre>
                      <m:r>
                        <a:rPr lang="ru-RU" sz="2400" i="1">
                          <a:solidFill>
                            <a:schemeClr val="tx2"/>
                          </a:solidFill>
                          <a:latin typeface="Cambria Math"/>
                        </a:rPr>
                        <m:t>→</m:t>
                      </m:r>
                      <m:sPre>
                        <m:sPrePr>
                          <m:ctrlP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8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17</m:t>
                          </m:r>
                        </m:sup>
                        <m:e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𝑂</m:t>
                          </m:r>
                        </m:e>
                      </m:sPre>
                      <m:r>
                        <a:rPr lang="ru-RU" sz="2400" i="1">
                          <a:solidFill>
                            <a:schemeClr val="tx2"/>
                          </a:solidFill>
                          <a:latin typeface="Cambria Math"/>
                        </a:rPr>
                        <m:t>+</m:t>
                      </m:r>
                      <m:sPre>
                        <m:sPrePr>
                          <m:ctrlP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p>
                        <m:e>
                          <m:r>
                            <a:rPr lang="ru-RU" sz="2400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sPre>
                    </m:oMath>
                  </m:oMathPara>
                </a14:m>
                <a:endParaRPr lang="ru-RU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0" name="Прямоугольник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7918" y="3403150"/>
                <a:ext cx="3860865" cy="495713"/>
              </a:xfrm>
              <a:prstGeom prst="rect">
                <a:avLst/>
              </a:prstGeom>
              <a:blipFill rotWithShape="1">
                <a:blip r:embed="rId3"/>
                <a:stretch>
                  <a:fillRect t="-8537" b="-207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4763182" y="3904389"/>
                <a:ext cx="519950" cy="371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p>
                        <m:e>
                          <m:r>
                            <a:rPr lang="ru-RU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</m:sPre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182" y="3904389"/>
                <a:ext cx="519950" cy="371961"/>
              </a:xfrm>
              <a:prstGeom prst="rect">
                <a:avLst/>
              </a:prstGeom>
              <a:blipFill rotWithShape="1">
                <a:blip r:embed="rId4"/>
                <a:stretch>
                  <a:fillRect t="-6452" r="-15116" b="-24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6416537" y="4328552"/>
                <a:ext cx="2223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=1,6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−19</m:t>
                          </m:r>
                        </m:sup>
                      </m:sSup>
                      <m:r>
                        <a:rPr lang="ru-RU" b="0" i="1" smtClean="0">
                          <a:latin typeface="Cambria Math"/>
                          <a:ea typeface="Cambria Math"/>
                        </a:rPr>
                        <m:t> Кл.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537" y="4328552"/>
                <a:ext cx="2223557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32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>
              <a:xfrm>
                <a:off x="4767366" y="4328552"/>
                <a:ext cx="16542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=1 </m:t>
                      </m:r>
                      <m:r>
                        <a:rPr lang="ru-RU" b="0" i="1" smtClean="0">
                          <a:latin typeface="Cambria Math"/>
                        </a:rPr>
                        <m:t>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366" y="4328552"/>
                <a:ext cx="1654234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47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Прямоугольник 93"/>
          <p:cNvSpPr/>
          <p:nvPr/>
        </p:nvSpPr>
        <p:spPr>
          <a:xfrm>
            <a:off x="5097037" y="3907018"/>
            <a:ext cx="3513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протон (ядро атома водорода).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4793275" y="3878647"/>
                <a:ext cx="475963" cy="3719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PrePr>
                        <m:sub>
                          <m:r>
                            <a:rPr lang="ru-RU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ru-RU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1</m:t>
                          </m:r>
                        </m:sup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sPre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275" y="3878647"/>
                <a:ext cx="475963" cy="371961"/>
              </a:xfrm>
              <a:prstGeom prst="rect">
                <a:avLst/>
              </a:prstGeom>
              <a:blipFill rotWithShape="1">
                <a:blip r:embed="rId7"/>
                <a:stretch>
                  <a:fillRect t="-6557" r="-17949" b="-26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2" name="Группа 101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03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4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/>
              <p:cNvSpPr txBox="1"/>
              <p:nvPr/>
            </p:nvSpPr>
            <p:spPr>
              <a:xfrm>
                <a:off x="3841261" y="1729282"/>
                <a:ext cx="11775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-частица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261" y="1729282"/>
                <a:ext cx="1177502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9326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6" name="Группа 105"/>
          <p:cNvGrpSpPr/>
          <p:nvPr/>
        </p:nvGrpSpPr>
        <p:grpSpPr>
          <a:xfrm>
            <a:off x="5660188" y="786300"/>
            <a:ext cx="959425" cy="959728"/>
            <a:chOff x="860986" y="2067694"/>
            <a:chExt cx="2271600" cy="2272318"/>
          </a:xfrm>
        </p:grpSpPr>
        <p:sp>
          <p:nvSpPr>
            <p:cNvPr id="107" name="Овал 106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9" name="Овал 108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0" name="Овал 109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Овал 110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Овал 111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4" name="Овал 113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5" name="Овал 114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6" name="Овал 115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Овал 116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Овал 117"/>
            <p:cNvSpPr/>
            <p:nvPr/>
          </p:nvSpPr>
          <p:spPr bwMode="auto">
            <a:xfrm>
              <a:off x="2332354" y="3263748"/>
              <a:ext cx="720001" cy="720001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9" name="Овал 118"/>
            <p:cNvSpPr/>
            <p:nvPr/>
          </p:nvSpPr>
          <p:spPr bwMode="auto">
            <a:xfrm>
              <a:off x="1704839" y="3556806"/>
              <a:ext cx="720001" cy="720001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0" name="Овал 119"/>
            <p:cNvSpPr/>
            <p:nvPr/>
          </p:nvSpPr>
          <p:spPr bwMode="auto">
            <a:xfrm>
              <a:off x="2264999" y="3004715"/>
              <a:ext cx="720001" cy="720001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1" name="Овал 120"/>
            <p:cNvSpPr/>
            <p:nvPr/>
          </p:nvSpPr>
          <p:spPr bwMode="auto">
            <a:xfrm>
              <a:off x="2017481" y="2677139"/>
              <a:ext cx="720001" cy="720001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3" name="Овал 112"/>
            <p:cNvSpPr/>
            <p:nvPr/>
          </p:nvSpPr>
          <p:spPr bwMode="auto">
            <a:xfrm>
              <a:off x="1543289" y="2975240"/>
              <a:ext cx="720001" cy="720001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9" name="Рисунок 13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r="7554"/>
          <a:stretch/>
        </p:blipFill>
        <p:spPr>
          <a:xfrm>
            <a:off x="683568" y="350670"/>
            <a:ext cx="2836862" cy="44533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4763182" y="1275606"/>
            <a:ext cx="816930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/>
          <p:nvPr/>
        </p:nvCxnSpPr>
        <p:spPr>
          <a:xfrm flipV="1">
            <a:off x="6691345" y="991374"/>
            <a:ext cx="1227550" cy="351134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>
            <a:off x="6588224" y="1584514"/>
            <a:ext cx="1019980" cy="699204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51" name="Рисунок 150"/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305" y="764803"/>
            <a:ext cx="2590586" cy="105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86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4.16667E-6 2.34568E-6 L 0.2066 0.2540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1268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11111E-6 -1.97531E-6 L 0.19861 -0.105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1" y="-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1" animBg="1"/>
      <p:bldP spid="122" grpId="2" animBg="1"/>
      <p:bldP spid="4" grpId="0"/>
      <p:bldP spid="4" grpId="1"/>
      <p:bldP spid="4" grpId="2"/>
      <p:bldP spid="7" grpId="0"/>
      <p:bldP spid="87" grpId="0"/>
      <p:bldP spid="88" grpId="0"/>
      <p:bldP spid="89" grpId="0"/>
      <p:bldP spid="90" grpId="0"/>
      <p:bldP spid="91" grpId="0"/>
      <p:bldP spid="91" grpId="1"/>
      <p:bldP spid="92" grpId="0"/>
      <p:bldP spid="93" grpId="0"/>
      <p:bldP spid="94" grpId="0"/>
      <p:bldP spid="95" grpId="0"/>
      <p:bldP spid="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116824" y="875496"/>
            <a:ext cx="2271600" cy="2272318"/>
          </a:xfrm>
          <a:prstGeom prst="ellipse">
            <a:avLst/>
          </a:prstGeom>
          <a:gradFill flip="none" rotWithShape="1">
            <a:gsLst>
              <a:gs pos="77000">
                <a:srgbClr val="D7E61A"/>
              </a:gs>
              <a:gs pos="0">
                <a:srgbClr val="D97EF6">
                  <a:alpha val="80000"/>
                </a:srgbClr>
              </a:gs>
              <a:gs pos="99000">
                <a:srgbClr val="5B06A2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 bwMode="auto">
          <a:xfrm>
            <a:off x="6892624" y="932534"/>
            <a:ext cx="720000" cy="720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 bwMode="auto">
          <a:xfrm>
            <a:off x="6172624" y="1651655"/>
            <a:ext cx="720000" cy="720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 bwMode="auto">
          <a:xfrm>
            <a:off x="6456800" y="1207815"/>
            <a:ext cx="720000" cy="720000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 bwMode="auto">
          <a:xfrm>
            <a:off x="7362097" y="2131226"/>
            <a:ext cx="720000" cy="720000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 bwMode="auto">
          <a:xfrm>
            <a:off x="6456800" y="2064963"/>
            <a:ext cx="720000" cy="720000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 bwMode="auto">
          <a:xfrm>
            <a:off x="6906458" y="1651655"/>
            <a:ext cx="720000" cy="720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 bwMode="auto">
          <a:xfrm>
            <a:off x="7592600" y="1638382"/>
            <a:ext cx="720000" cy="720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 bwMode="auto">
          <a:xfrm>
            <a:off x="7362097" y="1207815"/>
            <a:ext cx="720000" cy="720000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7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 bwMode="auto">
          <a:xfrm>
            <a:off x="6906458" y="2299995"/>
            <a:ext cx="720000" cy="720000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460692" y="355779"/>
            <a:ext cx="161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бериллия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453714" y="1107868"/>
                <a:ext cx="11263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𝐵𝑒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=4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714" y="1107868"/>
                <a:ext cx="1126398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333" r="-6522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431089" y="1880297"/>
                <a:ext cx="1733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𝐵𝑒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=9 </m:t>
                      </m:r>
                      <m:r>
                        <a:rPr lang="ru-RU" b="0" i="1" smtClean="0">
                          <a:latin typeface="Cambria Math"/>
                        </a:rPr>
                        <m:t>а. е. м.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089" y="1880297"/>
                <a:ext cx="173336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422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Группа 23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25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TextBox 26"/>
          <p:cNvSpPr txBox="1"/>
          <p:nvPr/>
        </p:nvSpPr>
        <p:spPr>
          <a:xfrm>
            <a:off x="943451" y="4293311"/>
            <a:ext cx="2578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Эрнест Резерфорд</a:t>
            </a:r>
          </a:p>
        </p:txBody>
      </p:sp>
      <p:pic>
        <p:nvPicPr>
          <p:cNvPr id="28" name="Picture 6" descr="http://unnatural.ru/wp-content/uploads/2013/01/012813_1537_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91" y="339725"/>
            <a:ext cx="2836862" cy="3953586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33" name="Группа 32"/>
          <p:cNvGrpSpPr/>
          <p:nvPr/>
        </p:nvGrpSpPr>
        <p:grpSpPr>
          <a:xfrm>
            <a:off x="3929730" y="3219822"/>
            <a:ext cx="4242669" cy="1535154"/>
            <a:chOff x="3929730" y="3219822"/>
            <a:chExt cx="4242669" cy="1535154"/>
          </a:xfrm>
        </p:grpSpPr>
        <p:sp>
          <p:nvSpPr>
            <p:cNvPr id="29" name="Выноска-облако 28"/>
            <p:cNvSpPr/>
            <p:nvPr/>
          </p:nvSpPr>
          <p:spPr>
            <a:xfrm>
              <a:off x="3929730" y="3219822"/>
              <a:ext cx="4242669" cy="1535154"/>
            </a:xfrm>
            <a:prstGeom prst="cloudCallout">
              <a:avLst>
                <a:gd name="adj1" fmla="val -55206"/>
                <a:gd name="adj2" fmla="val -76480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91849" y="3363838"/>
              <a:ext cx="320448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Существует электрически нейтральная частица с массой приблизительно равной массе протона!</a:t>
              </a:r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80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2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4133419" y="1736256"/>
            <a:ext cx="531751" cy="531919"/>
            <a:chOff x="4211960" y="877015"/>
            <a:chExt cx="531751" cy="531919"/>
          </a:xfrm>
        </p:grpSpPr>
        <p:sp>
          <p:nvSpPr>
            <p:cNvPr id="22" name="Овал 21"/>
            <p:cNvSpPr/>
            <p:nvPr/>
          </p:nvSpPr>
          <p:spPr>
            <a:xfrm>
              <a:off x="4211960" y="877015"/>
              <a:ext cx="531751" cy="531919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4262235" y="921369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 rot="15907305">
              <a:off x="4471985" y="933390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4279560" y="1112294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4461764" y="1090097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973017" y="4370589"/>
            <a:ext cx="2519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Вальтер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Боте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upload.wikimedia.org/wikipedia/commons/thumb/e/ea/Bothe.jpg/162px-Bothe.jp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996" y="411510"/>
            <a:ext cx="2916000" cy="3959079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6" name="Группа 5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7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Овал 8"/>
          <p:cNvSpPr/>
          <p:nvPr/>
        </p:nvSpPr>
        <p:spPr>
          <a:xfrm>
            <a:off x="6116824" y="1440065"/>
            <a:ext cx="1149633" cy="1149997"/>
          </a:xfrm>
          <a:prstGeom prst="ellipse">
            <a:avLst/>
          </a:prstGeom>
          <a:gradFill flip="none" rotWithShape="1">
            <a:gsLst>
              <a:gs pos="77000">
                <a:srgbClr val="D7E61A"/>
              </a:gs>
              <a:gs pos="0">
                <a:srgbClr val="D97EF6">
                  <a:alpha val="80000"/>
                </a:srgbClr>
              </a:gs>
              <a:gs pos="99000">
                <a:srgbClr val="5B06A2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 bwMode="auto">
          <a:xfrm>
            <a:off x="6509448" y="1468931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 bwMode="auto">
          <a:xfrm>
            <a:off x="6145064" y="1832871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 bwMode="auto">
          <a:xfrm>
            <a:off x="6288882" y="1608248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 bwMode="auto">
          <a:xfrm>
            <a:off x="6747044" y="2075577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 bwMode="auto">
          <a:xfrm>
            <a:off x="6288882" y="2042042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 bwMode="auto">
          <a:xfrm>
            <a:off x="6516450" y="1832871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 bwMode="auto">
          <a:xfrm>
            <a:off x="6863699" y="1826154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 bwMode="auto">
          <a:xfrm>
            <a:off x="6747044" y="1608248"/>
            <a:ext cx="364384" cy="364385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7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 bwMode="auto">
          <a:xfrm>
            <a:off x="6516450" y="2160989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885579" y="964402"/>
            <a:ext cx="161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бериллия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841262" y="2418442"/>
                <a:ext cx="11775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-частица</a:t>
                </a:r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262" y="2418442"/>
                <a:ext cx="1177502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9326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697119" y="3171621"/>
            <a:ext cx="4123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Излучение, исходящее из ядра бериллия имело высокую проникающую способность и не отклонялось в электромагнитных полях.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28462" y="123478"/>
            <a:ext cx="156401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1930 </a:t>
            </a:r>
            <a:r>
              <a:rPr lang="ru-RU" sz="28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92337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88889E-6 -3.95062E-6 L 0.14687 -0.1283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44" y="-642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  <p:bldP spid="19" grpId="0"/>
      <p:bldP spid="27" grpId="0"/>
      <p:bldP spid="27" grpId="1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045" y="4362658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Джеймс Чедвик</a:t>
            </a:r>
          </a:p>
        </p:txBody>
      </p:sp>
      <p:pic>
        <p:nvPicPr>
          <p:cNvPr id="5" name="Picture 2" descr="File:Chadwi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50" y="483141"/>
            <a:ext cx="2713614" cy="383782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Прямоугольник 5"/>
          <p:cNvSpPr/>
          <p:nvPr/>
        </p:nvSpPr>
        <p:spPr>
          <a:xfrm>
            <a:off x="7328462" y="123478"/>
            <a:ext cx="156401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1932 </a:t>
            </a:r>
            <a:r>
              <a:rPr lang="ru-RU" sz="2800" b="1" spc="50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4133419" y="1615412"/>
            <a:ext cx="531751" cy="531919"/>
            <a:chOff x="4211960" y="877015"/>
            <a:chExt cx="531751" cy="531919"/>
          </a:xfrm>
        </p:grpSpPr>
        <p:sp>
          <p:nvSpPr>
            <p:cNvPr id="8" name="Овал 7"/>
            <p:cNvSpPr/>
            <p:nvPr/>
          </p:nvSpPr>
          <p:spPr>
            <a:xfrm>
              <a:off x="4211960" y="877015"/>
              <a:ext cx="531751" cy="531919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4262235" y="921369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 bwMode="auto">
            <a:xfrm rot="15907305">
              <a:off x="4471985" y="933390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4279560" y="1112294"/>
              <a:ext cx="251058" cy="251058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Овал 11"/>
            <p:cNvSpPr/>
            <p:nvPr/>
          </p:nvSpPr>
          <p:spPr bwMode="auto">
            <a:xfrm>
              <a:off x="4461764" y="1090097"/>
              <a:ext cx="251058" cy="251058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3" name="Овал 12"/>
          <p:cNvSpPr/>
          <p:nvPr/>
        </p:nvSpPr>
        <p:spPr>
          <a:xfrm>
            <a:off x="5955373" y="1319221"/>
            <a:ext cx="1149633" cy="1149997"/>
          </a:xfrm>
          <a:prstGeom prst="ellipse">
            <a:avLst/>
          </a:prstGeom>
          <a:gradFill flip="none" rotWithShape="1">
            <a:gsLst>
              <a:gs pos="77000">
                <a:srgbClr val="D7E61A"/>
              </a:gs>
              <a:gs pos="0">
                <a:srgbClr val="D97EF6">
                  <a:alpha val="80000"/>
                </a:srgbClr>
              </a:gs>
              <a:gs pos="99000">
                <a:srgbClr val="5B06A2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 bwMode="auto">
          <a:xfrm>
            <a:off x="6347997" y="1348087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 bwMode="auto">
          <a:xfrm>
            <a:off x="5983613" y="1712027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 bwMode="auto">
          <a:xfrm>
            <a:off x="6127431" y="1487404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 bwMode="auto">
          <a:xfrm>
            <a:off x="6585593" y="1954733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 bwMode="auto">
          <a:xfrm>
            <a:off x="6127431" y="1921198"/>
            <a:ext cx="364384" cy="364385"/>
          </a:xfrm>
          <a:prstGeom prst="ellipse">
            <a:avLst/>
          </a:prstGeom>
          <a:gradFill>
            <a:gsLst>
              <a:gs pos="0">
                <a:srgbClr val="FFC0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 bwMode="auto">
          <a:xfrm>
            <a:off x="6354999" y="1712027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 bwMode="auto">
          <a:xfrm>
            <a:off x="6702248" y="1705310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 bwMode="auto">
          <a:xfrm>
            <a:off x="6585593" y="1487404"/>
            <a:ext cx="364384" cy="364385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7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5400000" scaled="0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 bwMode="auto">
          <a:xfrm>
            <a:off x="6354999" y="2040145"/>
            <a:ext cx="364384" cy="364385"/>
          </a:xfrm>
          <a:prstGeom prst="ellipse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724128" y="843558"/>
            <a:ext cx="161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ядро бериллия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55977" y="2297598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-частица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6446074" y="3049200"/>
                <a:ext cx="10798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=0;</m:t>
                      </m:r>
                    </m:oMath>
                  </m:oMathPara>
                </a14:m>
                <a:endParaRPr lang="ru-RU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074" y="3049200"/>
                <a:ext cx="1079847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526" r="-10674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7419895" y="3049200"/>
                <a:ext cx="1328569" cy="490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895" y="3049200"/>
                <a:ext cx="1328569" cy="490199"/>
              </a:xfrm>
              <a:prstGeom prst="rect">
                <a:avLst/>
              </a:prstGeom>
              <a:blipFill rotWithShape="1">
                <a:blip r:embed="rId4"/>
                <a:stretch>
                  <a:fillRect t="-8642" r="-9633" b="-2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4089453" y="3049200"/>
                <a:ext cx="1850699" cy="487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</a:t>
                </a:r>
                <a:r>
                  <a:rPr lang="ru-RU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ейтрон: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  <m:sPre>
                      <m:sPrePr>
                        <m:ctrlPr>
                          <a:rPr lang="en-US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PrePr>
                      <m:sub>
                        <m:r>
                          <a:rPr lang="en-US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p>
                      <m:e>
                        <m:r>
                          <a:rPr lang="en-US" sz="2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𝒏</m:t>
                        </m:r>
                      </m:e>
                    </m:sPre>
                  </m:oMath>
                </a14:m>
                <a:endParaRPr lang="ru-RU" sz="240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453" y="3049200"/>
                <a:ext cx="1850699" cy="487249"/>
              </a:xfrm>
              <a:prstGeom prst="rect">
                <a:avLst/>
              </a:prstGeom>
              <a:blipFill rotWithShape="1">
                <a:blip r:embed="rId5"/>
                <a:stretch>
                  <a:fillRect l="-5281" t="-5000" r="-8911" b="-2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Прямоугольник 27"/>
              <p:cNvSpPr/>
              <p:nvPr/>
            </p:nvSpPr>
            <p:spPr>
              <a:xfrm>
                <a:off x="4059927" y="3693170"/>
                <a:ext cx="41942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latin typeface="Cambria Math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  <a:ea typeface="Cambria Math" pitchFamily="18" charset="0"/>
                        </a:rPr>
                        <m:t>1,67</m:t>
                      </m:r>
                      <m:r>
                        <a:rPr lang="en-US" sz="2400" b="0" i="0" smtClean="0">
                          <a:latin typeface="Cambria Math"/>
                          <a:ea typeface="Cambria Math" pitchFamily="18" charset="0"/>
                        </a:rPr>
                        <m:t>4927</m:t>
                      </m:r>
                      <m:r>
                        <a:rPr lang="ru-RU" sz="2400" b="0" i="0" smtClean="0">
                          <a:latin typeface="Cambria Math"/>
                          <a:ea typeface="Cambria Math" pitchFamily="18" charset="0"/>
                        </a:rPr>
                        <m:t>3</m:t>
                      </m:r>
                      <m:r>
                        <a:rPr lang="en-US" sz="2400" b="0" i="0" smtClean="0">
                          <a:latin typeface="Cambria Math"/>
                          <a:ea typeface="Cambria Math" pitchFamily="18" charset="0"/>
                        </a:rPr>
                        <m:t>51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−27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кг</m:t>
                      </m:r>
                    </m:oMath>
                  </m:oMathPara>
                </a14:m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9927" y="3693170"/>
                <a:ext cx="4194290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10526" r="-2471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Прямоугольник 28"/>
              <p:cNvSpPr/>
              <p:nvPr/>
            </p:nvSpPr>
            <p:spPr>
              <a:xfrm>
                <a:off x="4060699" y="4119704"/>
                <a:ext cx="4255717" cy="497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itchFamily="18" charset="0"/>
                              <a:ea typeface="Cambria Math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400" b="0" i="1" smtClean="0">
                          <a:latin typeface="Cambria Math" pitchFamily="18" charset="0"/>
                          <a:ea typeface="Cambria Math" pitchFamily="18" charset="0"/>
                        </a:rPr>
                        <m:t>= </m:t>
                      </m:r>
                      <m:r>
                        <a:rPr lang="en-US" sz="2400" b="0" i="1" smtClean="0">
                          <a:latin typeface="Cambria Math"/>
                          <a:ea typeface="Cambria Math" pitchFamily="18" charset="0"/>
                        </a:rPr>
                        <m:t>1,67</m:t>
                      </m:r>
                      <m:r>
                        <a:rPr lang="ru-RU" sz="2400" b="0" i="0" smtClean="0">
                          <a:latin typeface="Cambria Math"/>
                          <a:ea typeface="Cambria Math" pitchFamily="18" charset="0"/>
                        </a:rPr>
                        <m:t>2621777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−27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 кг</m:t>
                      </m:r>
                    </m:oMath>
                  </m:oMathPara>
                </a14:m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0699" y="4119704"/>
                <a:ext cx="4255717" cy="497637"/>
              </a:xfrm>
              <a:prstGeom prst="rect">
                <a:avLst/>
              </a:prstGeom>
              <a:blipFill rotWithShape="1">
                <a:blip r:embed="rId7"/>
                <a:stretch>
                  <a:fillRect t="-9877" r="-2579" b="-209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Группа 31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33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4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741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88889E-6 -3.95062E-6 L 0.14687 -0.1283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44" y="-642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87 -0.1284 L -0.0717 0.2731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38" y="200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0" grpId="1" animBg="1"/>
      <p:bldP spid="20" grpId="2" animBg="1"/>
      <p:bldP spid="21" grpId="0" animBg="1"/>
      <p:bldP spid="22" grpId="0" animBg="1"/>
      <p:bldP spid="23" grpId="0"/>
      <p:bldP spid="24" grpId="0"/>
      <p:bldP spid="24" grpId="1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znanie.podelise.ru/tw_files2/urls_926/1/d-564/564_html_660e995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52" y="1429808"/>
            <a:ext cx="1876613" cy="264481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Прямоугольник 4"/>
          <p:cNvSpPr/>
          <p:nvPr/>
        </p:nvSpPr>
        <p:spPr>
          <a:xfrm>
            <a:off x="401347" y="4074626"/>
            <a:ext cx="2082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Дмитрий Иваненко</a:t>
            </a:r>
          </a:p>
        </p:txBody>
      </p:sp>
      <p:pic>
        <p:nvPicPr>
          <p:cNvPr id="6" name="Picture 2" descr="http://img0.liveinternet.ru/images/attach/c/0/52/49/52049124_Heisenberg.jpg"/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7" t="6429" r="-1"/>
          <a:stretch/>
        </p:blipFill>
        <p:spPr bwMode="auto">
          <a:xfrm>
            <a:off x="6804249" y="1429808"/>
            <a:ext cx="1875600" cy="264481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Прямоугольник 6"/>
          <p:cNvSpPr/>
          <p:nvPr/>
        </p:nvSpPr>
        <p:spPr>
          <a:xfrm>
            <a:off x="6589760" y="4074626"/>
            <a:ext cx="230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йзенберг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346348"/>
            <a:ext cx="8229600" cy="8572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Протонно-нейтронная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ядра атома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99930" y="1533071"/>
            <a:ext cx="1530614" cy="1531098"/>
            <a:chOff x="860986" y="2067694"/>
            <a:chExt cx="2271600" cy="2272318"/>
          </a:xfrm>
        </p:grpSpPr>
        <p:sp>
          <p:nvSpPr>
            <p:cNvPr id="13" name="Овал 12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3986535" y="2084400"/>
            <a:ext cx="513457" cy="486000"/>
            <a:chOff x="4981366" y="3387703"/>
            <a:chExt cx="513457" cy="486000"/>
          </a:xfrm>
        </p:grpSpPr>
        <p:sp>
          <p:nvSpPr>
            <p:cNvPr id="28" name="Овал 27"/>
            <p:cNvSpPr>
              <a:spLocks noChangeAspect="1"/>
            </p:cNvSpPr>
            <p:nvPr/>
          </p:nvSpPr>
          <p:spPr bwMode="auto">
            <a:xfrm>
              <a:off x="4981366" y="3387703"/>
              <a:ext cx="486000" cy="486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5004048" y="3446037"/>
                  <a:ext cx="490775" cy="387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  <m:sup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𝒑</m:t>
                            </m:r>
                          </m:e>
                        </m:sPre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4048" y="3446037"/>
                  <a:ext cx="490775" cy="38715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3125" r="-16250" b="-234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Группа 32"/>
          <p:cNvGrpSpPr/>
          <p:nvPr/>
        </p:nvGrpSpPr>
        <p:grpSpPr>
          <a:xfrm>
            <a:off x="4644008" y="2085750"/>
            <a:ext cx="527738" cy="486000"/>
            <a:chOff x="4306003" y="3844396"/>
            <a:chExt cx="527738" cy="486000"/>
          </a:xfrm>
        </p:grpSpPr>
        <p:sp>
          <p:nvSpPr>
            <p:cNvPr id="29" name="Овал 28"/>
            <p:cNvSpPr>
              <a:spLocks noChangeAspect="1"/>
            </p:cNvSpPr>
            <p:nvPr/>
          </p:nvSpPr>
          <p:spPr bwMode="auto">
            <a:xfrm>
              <a:off x="4306003" y="3844396"/>
              <a:ext cx="486000" cy="486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336554" y="3893817"/>
                  <a:ext cx="497187" cy="3871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  <m:sup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  <m:e>
                            <m:r>
                              <a:rPr lang="en-US" b="1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𝒏</m:t>
                            </m:r>
                          </m:e>
                        </m:sPre>
                      </m:oMath>
                    </m:oMathPara>
                  </a14:m>
                  <a:endParaRPr lang="ru-RU" b="1" dirty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6554" y="3893817"/>
                  <a:ext cx="497187" cy="38715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3125" r="-16049" b="-2343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/>
          <p:cNvSpPr txBox="1"/>
          <p:nvPr/>
        </p:nvSpPr>
        <p:spPr>
          <a:xfrm>
            <a:off x="2834407" y="3219822"/>
            <a:ext cx="87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0479" y="321982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нейтрон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54890" y="4434666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нуклоны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4932040" y="3939902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3491878" y="3939902"/>
            <a:ext cx="72008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53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4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779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64198E-7 L -0.10678 0.2854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7" y="1425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10764 0.2851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Прямая со стрелкой 85"/>
          <p:cNvCxnSpPr/>
          <p:nvPr/>
        </p:nvCxnSpPr>
        <p:spPr>
          <a:xfrm>
            <a:off x="2628501" y="2101032"/>
            <a:ext cx="719363" cy="528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 flipH="1">
            <a:off x="1255259" y="2101175"/>
            <a:ext cx="720000" cy="52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5" y="195486"/>
            <a:ext cx="4176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Массовое 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общее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нуклонов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5" y="957600"/>
            <a:ext cx="4176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Массовое число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численно равно массе ядра, выраженной в атомных единицах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011260"/>
            <a:ext cx="4176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Зарядовое 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протонов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ядре.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5" y="2800548"/>
            <a:ext cx="4176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Зарядовое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равно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заряду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ядра, выраженному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элементарных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электрических зарядах.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8024" y="3867894"/>
            <a:ext cx="330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нейтронов в ядре.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6084168" y="4270325"/>
                <a:ext cx="16421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𝑁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𝑍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270325"/>
                <a:ext cx="1642181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10667" r="-780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Скругленный прямоугольник 10"/>
          <p:cNvSpPr/>
          <p:nvPr/>
        </p:nvSpPr>
        <p:spPr>
          <a:xfrm>
            <a:off x="6185179" y="4270325"/>
            <a:ext cx="1440160" cy="4616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524845" y="665484"/>
            <a:ext cx="1530614" cy="1531098"/>
            <a:chOff x="860986" y="2067694"/>
            <a:chExt cx="2271600" cy="2272318"/>
          </a:xfrm>
        </p:grpSpPr>
        <p:sp>
          <p:nvSpPr>
            <p:cNvPr id="13" name="Овал 12"/>
            <p:cNvSpPr/>
            <p:nvPr/>
          </p:nvSpPr>
          <p:spPr>
            <a:xfrm>
              <a:off x="860986" y="2067694"/>
              <a:ext cx="2271600" cy="2272318"/>
            </a:xfrm>
            <a:prstGeom prst="ellipse">
              <a:avLst/>
            </a:prstGeom>
            <a:gradFill flip="none" rotWithShape="1">
              <a:gsLst>
                <a:gs pos="76000">
                  <a:srgbClr val="D7E61A"/>
                </a:gs>
                <a:gs pos="0">
                  <a:srgbClr val="D97EF6"/>
                </a:gs>
                <a:gs pos="100000">
                  <a:srgbClr val="5B06A2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 bwMode="auto">
            <a:xfrm>
              <a:off x="2047725" y="2981985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 bwMode="auto">
            <a:xfrm>
              <a:off x="1513267" y="220480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Овал 15"/>
            <p:cNvSpPr/>
            <p:nvPr/>
          </p:nvSpPr>
          <p:spPr bwMode="auto">
            <a:xfrm>
              <a:off x="1137559" y="23171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 bwMode="auto">
            <a:xfrm>
              <a:off x="1547663" y="2782531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 bwMode="auto">
            <a:xfrm rot="15907305">
              <a:off x="975854" y="3100805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 bwMode="auto">
            <a:xfrm>
              <a:off x="1690538" y="3513862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Овал 19"/>
            <p:cNvSpPr/>
            <p:nvPr/>
          </p:nvSpPr>
          <p:spPr bwMode="auto">
            <a:xfrm>
              <a:off x="2050371" y="2255239"/>
              <a:ext cx="720000" cy="720000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 bwMode="auto">
            <a:xfrm>
              <a:off x="1636786" y="2397378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Овал 21"/>
            <p:cNvSpPr/>
            <p:nvPr/>
          </p:nvSpPr>
          <p:spPr bwMode="auto">
            <a:xfrm>
              <a:off x="1344840" y="3364716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 bwMode="auto">
            <a:xfrm>
              <a:off x="1052895" y="2811951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 bwMode="auto">
            <a:xfrm>
              <a:off x="2316107" y="2922461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 bwMode="auto">
            <a:xfrm>
              <a:off x="2058779" y="2616759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 bwMode="auto">
            <a:xfrm>
              <a:off x="1985763" y="3238792"/>
              <a:ext cx="720000" cy="720000"/>
            </a:xfrm>
            <a:prstGeom prst="ellipse">
              <a:avLst/>
            </a:prstGeom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scene3d>
              <a:camera prst="orthographicFront" fov="0">
                <a:rot lat="0" lon="0" rev="0"/>
              </a:camera>
              <a:lightRig rig="contrasting" dir="t">
                <a:rot lat="0" lon="0" rev="1500000"/>
              </a:lightRig>
            </a:scene3d>
            <a:sp3d extrusionH="127000" prstMaterial="powder">
              <a:bevelT w="50800" h="635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 bwMode="auto">
            <a:xfrm>
              <a:off x="1547664" y="2754990"/>
              <a:ext cx="720000" cy="720000"/>
            </a:xfrm>
            <a:prstGeom prst="ellipse">
              <a:avLst/>
            </a:prstGeom>
            <a:gradFill flip="none" rotWithShape="1">
              <a:gsLst>
                <a:gs pos="0">
                  <a:srgbClr val="FFF200"/>
                </a:gs>
                <a:gs pos="47000">
                  <a:srgbClr val="FF7A00"/>
                </a:gs>
                <a:gs pos="100000">
                  <a:srgbClr val="FF0300"/>
                </a:gs>
                <a:gs pos="100000">
                  <a:srgbClr val="4D0808"/>
                </a:gs>
              </a:gsLst>
              <a:lin ang="5400000" scaled="0"/>
              <a:tileRect/>
            </a:gra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1" name="Овал 40"/>
          <p:cNvSpPr/>
          <p:nvPr/>
        </p:nvSpPr>
        <p:spPr>
          <a:xfrm>
            <a:off x="1544483" y="665484"/>
            <a:ext cx="1507932" cy="15310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107446" y="222488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5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500" b="1" dirty="0"/>
          </a:p>
        </p:txBody>
      </p:sp>
      <p:grpSp>
        <p:nvGrpSpPr>
          <p:cNvPr id="83" name="Группа 82"/>
          <p:cNvGrpSpPr/>
          <p:nvPr/>
        </p:nvGrpSpPr>
        <p:grpSpPr>
          <a:xfrm>
            <a:off x="2851978" y="2663646"/>
            <a:ext cx="1431990" cy="1165578"/>
            <a:chOff x="2756648" y="2663168"/>
            <a:chExt cx="1431990" cy="1165578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2756648" y="3047047"/>
              <a:ext cx="527738" cy="486000"/>
              <a:chOff x="4306003" y="3844396"/>
              <a:chExt cx="527738" cy="486000"/>
            </a:xfrm>
          </p:grpSpPr>
          <p:sp>
            <p:nvSpPr>
              <p:cNvPr id="39" name="Овал 38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40" name="TextBox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9" name="Группа 58"/>
            <p:cNvGrpSpPr/>
            <p:nvPr/>
          </p:nvGrpSpPr>
          <p:grpSpPr>
            <a:xfrm>
              <a:off x="3419872" y="2663168"/>
              <a:ext cx="527738" cy="486000"/>
              <a:chOff x="4306003" y="3844396"/>
              <a:chExt cx="527738" cy="486000"/>
            </a:xfrm>
          </p:grpSpPr>
          <p:sp>
            <p:nvSpPr>
              <p:cNvPr id="60" name="Овал 59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61" name="TextBox 6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2" name="Группа 61"/>
            <p:cNvGrpSpPr/>
            <p:nvPr/>
          </p:nvGrpSpPr>
          <p:grpSpPr>
            <a:xfrm>
              <a:off x="3269111" y="3072544"/>
              <a:ext cx="527738" cy="486000"/>
              <a:chOff x="4306003" y="3844396"/>
              <a:chExt cx="527738" cy="486000"/>
            </a:xfrm>
          </p:grpSpPr>
          <p:sp>
            <p:nvSpPr>
              <p:cNvPr id="63" name="Овал 62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64" name="TextBox 6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5" name="Группа 64"/>
            <p:cNvGrpSpPr/>
            <p:nvPr/>
          </p:nvGrpSpPr>
          <p:grpSpPr>
            <a:xfrm>
              <a:off x="3049489" y="2780324"/>
              <a:ext cx="527738" cy="486000"/>
              <a:chOff x="4306003" y="3844396"/>
              <a:chExt cx="527738" cy="486000"/>
            </a:xfrm>
          </p:grpSpPr>
          <p:sp>
            <p:nvSpPr>
              <p:cNvPr id="66" name="Овал 65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67" name="TextBox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8" name="Группа 67"/>
            <p:cNvGrpSpPr/>
            <p:nvPr/>
          </p:nvGrpSpPr>
          <p:grpSpPr>
            <a:xfrm>
              <a:off x="3550628" y="3149168"/>
              <a:ext cx="527738" cy="486000"/>
              <a:chOff x="4306003" y="3844396"/>
              <a:chExt cx="527738" cy="486000"/>
            </a:xfrm>
          </p:grpSpPr>
          <p:sp>
            <p:nvSpPr>
              <p:cNvPr id="69" name="Овал 68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70" name="TextBox 6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t="-3175" r="-15854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1" name="Группа 70"/>
            <p:cNvGrpSpPr/>
            <p:nvPr/>
          </p:nvGrpSpPr>
          <p:grpSpPr>
            <a:xfrm>
              <a:off x="3660900" y="2898859"/>
              <a:ext cx="527738" cy="486000"/>
              <a:chOff x="4306003" y="3844396"/>
              <a:chExt cx="527738" cy="486000"/>
            </a:xfrm>
          </p:grpSpPr>
          <p:sp>
            <p:nvSpPr>
              <p:cNvPr id="72" name="Овал 71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73" name="TextBox 7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t="-3175" r="-15854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4" name="Группа 73"/>
            <p:cNvGrpSpPr/>
            <p:nvPr/>
          </p:nvGrpSpPr>
          <p:grpSpPr>
            <a:xfrm>
              <a:off x="3005242" y="3342746"/>
              <a:ext cx="527738" cy="486000"/>
              <a:chOff x="4306003" y="3844396"/>
              <a:chExt cx="527738" cy="486000"/>
            </a:xfrm>
          </p:grpSpPr>
          <p:sp>
            <p:nvSpPr>
              <p:cNvPr id="75" name="Овал 74"/>
              <p:cNvSpPr>
                <a:spLocks noChangeAspect="1"/>
              </p:cNvSpPr>
              <p:nvPr/>
            </p:nvSpPr>
            <p:spPr bwMode="auto">
              <a:xfrm>
                <a:off x="4306003" y="3844396"/>
                <a:ext cx="486000" cy="486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76" name="TextBox 7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36554" y="3893817"/>
                    <a:ext cx="497187" cy="387157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 t="-3175" r="-16049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84" name="Группа 83"/>
          <p:cNvGrpSpPr/>
          <p:nvPr/>
        </p:nvGrpSpPr>
        <p:grpSpPr>
          <a:xfrm>
            <a:off x="395536" y="2727955"/>
            <a:ext cx="1299544" cy="1083572"/>
            <a:chOff x="530151" y="2613834"/>
            <a:chExt cx="1299544" cy="1083572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11560" y="2613834"/>
              <a:ext cx="513457" cy="486000"/>
              <a:chOff x="4981366" y="3387703"/>
              <a:chExt cx="513457" cy="486000"/>
            </a:xfrm>
          </p:grpSpPr>
          <p:sp>
            <p:nvSpPr>
              <p:cNvPr id="36" name="Овал 35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37" name="TextBox 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t="-3125" r="-16250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Группа 43"/>
            <p:cNvGrpSpPr/>
            <p:nvPr/>
          </p:nvGrpSpPr>
          <p:grpSpPr>
            <a:xfrm>
              <a:off x="897795" y="3149167"/>
              <a:ext cx="513457" cy="486000"/>
              <a:chOff x="4981366" y="3387703"/>
              <a:chExt cx="513457" cy="486000"/>
            </a:xfrm>
          </p:grpSpPr>
          <p:sp>
            <p:nvSpPr>
              <p:cNvPr id="45" name="Овал 44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46" name="TextBox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t="-3175" r="-16250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Группа 46"/>
            <p:cNvGrpSpPr/>
            <p:nvPr/>
          </p:nvGrpSpPr>
          <p:grpSpPr>
            <a:xfrm>
              <a:off x="584103" y="3211406"/>
              <a:ext cx="513457" cy="486000"/>
              <a:chOff x="4981366" y="3387703"/>
              <a:chExt cx="513457" cy="486000"/>
            </a:xfrm>
          </p:grpSpPr>
          <p:sp>
            <p:nvSpPr>
              <p:cNvPr id="48" name="Овал 47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49" name="Text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2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0" name="Группа 49"/>
            <p:cNvGrpSpPr/>
            <p:nvPr/>
          </p:nvGrpSpPr>
          <p:grpSpPr>
            <a:xfrm>
              <a:off x="954771" y="2847834"/>
              <a:ext cx="513457" cy="486000"/>
              <a:chOff x="4981366" y="3387703"/>
              <a:chExt cx="513457" cy="486000"/>
            </a:xfrm>
          </p:grpSpPr>
          <p:sp>
            <p:nvSpPr>
              <p:cNvPr id="51" name="Овал 50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52" name="TextBox 5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 t="-3125" r="-16049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3" name="Группа 52"/>
            <p:cNvGrpSpPr/>
            <p:nvPr/>
          </p:nvGrpSpPr>
          <p:grpSpPr>
            <a:xfrm>
              <a:off x="530151" y="2957602"/>
              <a:ext cx="513457" cy="486000"/>
              <a:chOff x="4981366" y="3387703"/>
              <a:chExt cx="513457" cy="486000"/>
            </a:xfrm>
          </p:grpSpPr>
          <p:sp>
            <p:nvSpPr>
              <p:cNvPr id="54" name="Овал 53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 t="-3125" r="-16250" b="-2343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6" name="Группа 55"/>
            <p:cNvGrpSpPr/>
            <p:nvPr/>
          </p:nvGrpSpPr>
          <p:grpSpPr>
            <a:xfrm>
              <a:off x="1197771" y="2672168"/>
              <a:ext cx="513457" cy="486000"/>
              <a:chOff x="4981366" y="3387703"/>
              <a:chExt cx="513457" cy="486000"/>
            </a:xfrm>
          </p:grpSpPr>
          <p:sp>
            <p:nvSpPr>
              <p:cNvPr id="57" name="Овал 56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58" name="TextBox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5"/>
                    <a:stretch>
                      <a:fillRect t="-3175" r="-16049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0" name="Группа 79"/>
            <p:cNvGrpSpPr/>
            <p:nvPr/>
          </p:nvGrpSpPr>
          <p:grpSpPr>
            <a:xfrm>
              <a:off x="1316238" y="3092035"/>
              <a:ext cx="513457" cy="486000"/>
              <a:chOff x="4981366" y="3387703"/>
              <a:chExt cx="513457" cy="486000"/>
            </a:xfrm>
          </p:grpSpPr>
          <p:sp>
            <p:nvSpPr>
              <p:cNvPr id="81" name="Овал 80"/>
              <p:cNvSpPr>
                <a:spLocks noChangeAspect="1"/>
              </p:cNvSpPr>
              <p:nvPr/>
            </p:nvSpPr>
            <p:spPr bwMode="auto">
              <a:xfrm>
                <a:off x="4981366" y="3387703"/>
                <a:ext cx="486000" cy="48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Pre>
                            <m:sPrePr>
                              <m:ctrlP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PrePr>
                            <m:sub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  <m:e>
                              <m:r>
                                <a:rPr lang="en-US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</m:sPre>
                        </m:oMath>
                      </m:oMathPara>
                    </a14:m>
                    <a:endParaRPr lang="ru-RU" b="1" dirty="0"/>
                  </a:p>
                </p:txBody>
              </p:sp>
            </mc:Choice>
            <mc:Fallback xmlns="">
              <p:sp>
                <p:nvSpPr>
                  <p:cNvPr id="82" name="TextBox 8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04048" y="3446037"/>
                    <a:ext cx="490775" cy="387157"/>
                  </a:xfrm>
                  <a:prstGeom prst="rect">
                    <a:avLst/>
                  </a:prstGeom>
                  <a:blipFill rotWithShape="1">
                    <a:blip r:embed="rId16"/>
                    <a:stretch>
                      <a:fillRect t="-3175" r="-16250" b="-2539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99" name="Овал 98"/>
          <p:cNvSpPr/>
          <p:nvPr/>
        </p:nvSpPr>
        <p:spPr>
          <a:xfrm>
            <a:off x="250502" y="2631872"/>
            <a:ext cx="1504800" cy="13173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832316" y="4038912"/>
            <a:ext cx="38023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endParaRPr lang="ru-RU" sz="2500" b="1" dirty="0"/>
          </a:p>
        </p:txBody>
      </p:sp>
      <p:sp>
        <p:nvSpPr>
          <p:cNvPr id="101" name="Овал 100"/>
          <p:cNvSpPr/>
          <p:nvPr/>
        </p:nvSpPr>
        <p:spPr>
          <a:xfrm>
            <a:off x="2834342" y="2613637"/>
            <a:ext cx="1504460" cy="13173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3378823" y="4013164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500" b="1" dirty="0"/>
          </a:p>
        </p:txBody>
      </p:sp>
      <p:grpSp>
        <p:nvGrpSpPr>
          <p:cNvPr id="103" name="Группа 102"/>
          <p:cNvGrpSpPr/>
          <p:nvPr/>
        </p:nvGrpSpPr>
        <p:grpSpPr>
          <a:xfrm>
            <a:off x="6691345" y="4796378"/>
            <a:ext cx="2455100" cy="347122"/>
            <a:chOff x="6691345" y="4796378"/>
            <a:chExt cx="2455100" cy="347122"/>
          </a:xfrm>
        </p:grpSpPr>
        <p:sp>
          <p:nvSpPr>
            <p:cNvPr id="104" name="Прямоугольник 7"/>
            <p:cNvSpPr/>
            <p:nvPr/>
          </p:nvSpPr>
          <p:spPr>
            <a:xfrm>
              <a:off x="6691345" y="4796378"/>
              <a:ext cx="2455100" cy="347122"/>
            </a:xfrm>
            <a:custGeom>
              <a:avLst/>
              <a:gdLst>
                <a:gd name="connsiteX0" fmla="*/ 0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0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345688 w 9144000"/>
                <a:gd name="connsiteY0" fmla="*/ 0 h 339502"/>
                <a:gd name="connsiteX1" fmla="*/ 9144000 w 9144000"/>
                <a:gd name="connsiteY1" fmla="*/ 0 h 339502"/>
                <a:gd name="connsiteX2" fmla="*/ 9144000 w 9144000"/>
                <a:gd name="connsiteY2" fmla="*/ 339502 h 339502"/>
                <a:gd name="connsiteX3" fmla="*/ 0 w 9144000"/>
                <a:gd name="connsiteY3" fmla="*/ 339502 h 339502"/>
                <a:gd name="connsiteX4" fmla="*/ 345688 w 9144000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078075 w 10876387"/>
                <a:gd name="connsiteY0" fmla="*/ 0 h 339502"/>
                <a:gd name="connsiteX1" fmla="*/ 10876387 w 10876387"/>
                <a:gd name="connsiteY1" fmla="*/ 0 h 339502"/>
                <a:gd name="connsiteX2" fmla="*/ 10876387 w 10876387"/>
                <a:gd name="connsiteY2" fmla="*/ 339502 h 339502"/>
                <a:gd name="connsiteX3" fmla="*/ 0 w 10876387"/>
                <a:gd name="connsiteY3" fmla="*/ 339502 h 339502"/>
                <a:gd name="connsiteX4" fmla="*/ 2078075 w 10876387"/>
                <a:gd name="connsiteY4" fmla="*/ 0 h 339502"/>
                <a:gd name="connsiteX0" fmla="*/ 2621569 w 10876387"/>
                <a:gd name="connsiteY0" fmla="*/ 0 h 347122"/>
                <a:gd name="connsiteX1" fmla="*/ 10876387 w 10876387"/>
                <a:gd name="connsiteY1" fmla="*/ 7620 h 347122"/>
                <a:gd name="connsiteX2" fmla="*/ 10876387 w 10876387"/>
                <a:gd name="connsiteY2" fmla="*/ 347122 h 347122"/>
                <a:gd name="connsiteX3" fmla="*/ 0 w 10876387"/>
                <a:gd name="connsiteY3" fmla="*/ 347122 h 347122"/>
                <a:gd name="connsiteX4" fmla="*/ 2621569 w 10876387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876387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  <a:gd name="connsiteX0" fmla="*/ 2621569 w 10944324"/>
                <a:gd name="connsiteY0" fmla="*/ 0 h 347122"/>
                <a:gd name="connsiteX1" fmla="*/ 10944324 w 10944324"/>
                <a:gd name="connsiteY1" fmla="*/ 0 h 347122"/>
                <a:gd name="connsiteX2" fmla="*/ 10910356 w 10944324"/>
                <a:gd name="connsiteY2" fmla="*/ 347122 h 347122"/>
                <a:gd name="connsiteX3" fmla="*/ 0 w 10944324"/>
                <a:gd name="connsiteY3" fmla="*/ 347122 h 347122"/>
                <a:gd name="connsiteX4" fmla="*/ 2621569 w 10944324"/>
                <a:gd name="connsiteY4" fmla="*/ 0 h 34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324" h="347122">
                  <a:moveTo>
                    <a:pt x="2621569" y="0"/>
                  </a:moveTo>
                  <a:lnTo>
                    <a:pt x="10944324" y="0"/>
                  </a:lnTo>
                  <a:lnTo>
                    <a:pt x="10910356" y="347122"/>
                  </a:lnTo>
                  <a:lnTo>
                    <a:pt x="0" y="347122"/>
                  </a:lnTo>
                  <a:cubicBezTo>
                    <a:pt x="479275" y="107203"/>
                    <a:pt x="1637400" y="1654"/>
                    <a:pt x="26215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5" name="Picture 4" descr="E:\РАБОЧИЕ ПРОЕКТЫ\FREE-LANCE\2013\октябрь\Логотип_варианты_цвета3.png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2110" y="4863870"/>
              <a:ext cx="1872260" cy="224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0" name="Группа 139"/>
          <p:cNvGrpSpPr/>
          <p:nvPr/>
        </p:nvGrpSpPr>
        <p:grpSpPr>
          <a:xfrm>
            <a:off x="950402" y="1275606"/>
            <a:ext cx="2595351" cy="2596172"/>
            <a:chOff x="1398893" y="2665340"/>
            <a:chExt cx="2595351" cy="2596172"/>
          </a:xfrm>
        </p:grpSpPr>
        <p:grpSp>
          <p:nvGrpSpPr>
            <p:cNvPr id="123" name="Группа 122"/>
            <p:cNvGrpSpPr/>
            <p:nvPr/>
          </p:nvGrpSpPr>
          <p:grpSpPr>
            <a:xfrm>
              <a:off x="1398893" y="2665340"/>
              <a:ext cx="2595351" cy="2596172"/>
              <a:chOff x="860986" y="2067694"/>
              <a:chExt cx="2271600" cy="2272318"/>
            </a:xfrm>
          </p:grpSpPr>
          <p:sp>
            <p:nvSpPr>
              <p:cNvPr id="124" name="Овал 123"/>
              <p:cNvSpPr/>
              <p:nvPr/>
            </p:nvSpPr>
            <p:spPr>
              <a:xfrm>
                <a:off x="860986" y="2067694"/>
                <a:ext cx="2271600" cy="2272318"/>
              </a:xfrm>
              <a:prstGeom prst="ellipse">
                <a:avLst/>
              </a:prstGeom>
              <a:gradFill flip="none" rotWithShape="1">
                <a:gsLst>
                  <a:gs pos="76000">
                    <a:srgbClr val="D7E61A"/>
                  </a:gs>
                  <a:gs pos="0">
                    <a:srgbClr val="D97EF6"/>
                  </a:gs>
                  <a:gs pos="100000">
                    <a:srgbClr val="5B06A2"/>
                  </a:gs>
                </a:gsLst>
                <a:path path="shape">
                  <a:fillToRect l="50000" t="50000" r="50000" b="50000"/>
                </a:path>
                <a:tileRect/>
              </a:gradFill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/>
              <p:cNvSpPr/>
              <p:nvPr/>
            </p:nvSpPr>
            <p:spPr bwMode="auto">
              <a:xfrm>
                <a:off x="2047725" y="2981985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 bwMode="auto">
              <a:xfrm>
                <a:off x="1513267" y="2204802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Овал 126"/>
              <p:cNvSpPr/>
              <p:nvPr/>
            </p:nvSpPr>
            <p:spPr bwMode="auto">
              <a:xfrm>
                <a:off x="1137559" y="2317139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Овал 127"/>
              <p:cNvSpPr/>
              <p:nvPr/>
            </p:nvSpPr>
            <p:spPr bwMode="auto">
              <a:xfrm>
                <a:off x="1547663" y="2782531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Овал 128"/>
              <p:cNvSpPr/>
              <p:nvPr/>
            </p:nvSpPr>
            <p:spPr bwMode="auto">
              <a:xfrm rot="15907305">
                <a:off x="975854" y="3100805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Овал 129"/>
              <p:cNvSpPr/>
              <p:nvPr/>
            </p:nvSpPr>
            <p:spPr bwMode="auto">
              <a:xfrm>
                <a:off x="1690538" y="3513862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Овал 130"/>
              <p:cNvSpPr/>
              <p:nvPr/>
            </p:nvSpPr>
            <p:spPr bwMode="auto">
              <a:xfrm>
                <a:off x="2050371" y="2255239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Овал 131"/>
              <p:cNvSpPr/>
              <p:nvPr/>
            </p:nvSpPr>
            <p:spPr bwMode="auto">
              <a:xfrm>
                <a:off x="1636786" y="2397378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Овал 132"/>
              <p:cNvSpPr/>
              <p:nvPr/>
            </p:nvSpPr>
            <p:spPr bwMode="auto">
              <a:xfrm>
                <a:off x="1344840" y="3364716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Овал 133"/>
              <p:cNvSpPr/>
              <p:nvPr/>
            </p:nvSpPr>
            <p:spPr bwMode="auto">
              <a:xfrm>
                <a:off x="1052895" y="2811951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Овал 134"/>
              <p:cNvSpPr/>
              <p:nvPr/>
            </p:nvSpPr>
            <p:spPr bwMode="auto">
              <a:xfrm>
                <a:off x="2316107" y="2922461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Овал 135"/>
              <p:cNvSpPr/>
              <p:nvPr/>
            </p:nvSpPr>
            <p:spPr bwMode="auto">
              <a:xfrm>
                <a:off x="2058779" y="2616759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Овал 136"/>
              <p:cNvSpPr/>
              <p:nvPr/>
            </p:nvSpPr>
            <p:spPr bwMode="auto">
              <a:xfrm>
                <a:off x="1985763" y="3238792"/>
                <a:ext cx="720000" cy="720000"/>
              </a:xfrm>
              <a:prstGeom prst="ellipse">
                <a:avLst/>
              </a:prstGeom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scene3d>
                <a:camera prst="orthographicFront" fov="0">
                  <a:rot lat="0" lon="0" rev="0"/>
                </a:camera>
                <a:lightRig rig="contrasting" dir="t">
                  <a:rot lat="0" lon="0" rev="1500000"/>
                </a:lightRig>
              </a:scene3d>
              <a:sp3d extrusionH="127000" prstMaterial="powder">
                <a:bevelT w="50800" h="63500"/>
              </a:sp3d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 bwMode="auto">
              <a:xfrm>
                <a:off x="1547664" y="2754990"/>
                <a:ext cx="720000" cy="72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200"/>
                  </a:gs>
                  <a:gs pos="47000">
                    <a:srgbClr val="FF7A00"/>
                  </a:gs>
                  <a:gs pos="10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ln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/>
                <p:cNvSpPr txBox="1"/>
                <p:nvPr/>
              </p:nvSpPr>
              <p:spPr>
                <a:xfrm>
                  <a:off x="1974957" y="3310228"/>
                  <a:ext cx="1502527" cy="1222129"/>
                </a:xfrm>
                <a:prstGeom prst="rect">
                  <a:avLst/>
                </a:prstGeom>
                <a:gradFill>
                  <a:gsLst>
                    <a:gs pos="25000">
                      <a:srgbClr val="5B06A2">
                        <a:alpha val="80000"/>
                      </a:srgbClr>
                    </a:gs>
                    <a:gs pos="50000">
                      <a:srgbClr val="FF7A00">
                        <a:alpha val="80000"/>
                      </a:srgbClr>
                    </a:gs>
                    <a:gs pos="85000">
                      <a:srgbClr val="D7E61A">
                        <a:alpha val="80000"/>
                      </a:srgbClr>
                    </a:gs>
                  </a:gsLst>
                  <a:lin ang="5400000" scaled="0"/>
                </a:gradFill>
                <a:effectLst>
                  <a:softEdge rad="63500"/>
                </a:effectLst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72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PrePr>
                          <m:sub>
                            <m:r>
                              <a:rPr lang="en-US" sz="7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𝑍</m:t>
                            </m:r>
                          </m:sub>
                          <m:sup>
                            <m:r>
                              <a:rPr lang="en-US" sz="7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𝐴</m:t>
                            </m:r>
                          </m:sup>
                          <m:e>
                            <m:r>
                              <a:rPr lang="en-US" sz="7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</m:sPre>
                      </m:oMath>
                    </m:oMathPara>
                  </a14:m>
                  <a:endParaRPr lang="ru-RU" sz="7200" dirty="0"/>
                </a:p>
              </p:txBody>
            </p:sp>
          </mc:Choice>
          <mc:Fallback xmlns="">
            <p:sp>
              <p:nvSpPr>
                <p:cNvPr id="139" name="TextBox 1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4957" y="3310228"/>
                  <a:ext cx="1502527" cy="1222129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t="-16915" r="-36842" b="-40299"/>
                  </a:stretch>
                </a:blipFill>
                <a:effectLst>
                  <a:softEdge rad="63500"/>
                </a:effectLst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2828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41" grpId="0" animBg="1"/>
      <p:bldP spid="41" grpId="1" animBg="1"/>
      <p:bldP spid="43" grpId="0"/>
      <p:bldP spid="43" grpId="1"/>
      <p:bldP spid="99" grpId="0" animBg="1"/>
      <p:bldP spid="99" grpId="1" animBg="1"/>
      <p:bldP spid="100" grpId="0"/>
      <p:bldP spid="100" grpId="1"/>
      <p:bldP spid="101" grpId="0" animBg="1"/>
      <p:bldP spid="101" grpId="1" animBg="1"/>
      <p:bldP spid="102" grpId="0"/>
      <p:bldP spid="10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1126</Words>
  <Application>Microsoft Office PowerPoint</Application>
  <PresentationFormat>Экран (16:9)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Строение атомного ядра. Ядерные силы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Протонно-нейтронная модель ядра атома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выводы</vt:lpstr>
      <vt:lpstr>Главные выводы</vt:lpstr>
    </vt:vector>
  </TitlesOfParts>
  <Company>CompEdu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атомного ядра. Ядерные силы</dc:title>
  <dc:creator>User</dc:creator>
  <cp:lastModifiedBy>User</cp:lastModifiedBy>
  <cp:revision>65</cp:revision>
  <dcterms:created xsi:type="dcterms:W3CDTF">2014-10-20T08:07:22Z</dcterms:created>
  <dcterms:modified xsi:type="dcterms:W3CDTF">2014-10-31T10:27:05Z</dcterms:modified>
</cp:coreProperties>
</file>