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6" r:id="rId3"/>
    <p:sldId id="265" r:id="rId4"/>
    <p:sldId id="257" r:id="rId5"/>
    <p:sldId id="25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8" r:id="rId25"/>
    <p:sldId id="264" r:id="rId2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84" y="-8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0719A0F-AD51-49BF-8CE4-A66032CAB231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08DF77-C945-49B0-9782-1D4D097ED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6E0A4B3-307E-4E6A-B6B6-D8BD2ADBC9A3}" type="slidenum">
              <a:rPr lang="ru-RU" sz="1200">
                <a:latin typeface="Calibri" pitchFamily="34" charset="0"/>
              </a:rPr>
              <a:pPr algn="r"/>
              <a:t>9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57971-5D9D-4547-B526-0E44AFDF1397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44521-81D3-4176-BE58-0465F8754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C5186-E02B-4462-8275-D1882A36CE59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90BBF-9ED4-4A0D-8542-6A8EB0CF6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85072-DC0F-4366-A073-F24192189377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98816-5E83-439A-9751-B3B110463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0B5A4-BE33-473A-B4A4-175EA919D8C2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A8B24-1CD8-43D0-94D8-EE9E3E81A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89085-51EF-4659-9056-71F8C9585F4F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6E4EB-F97B-4C20-8D0B-1439381ED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D8443-868F-486B-B8A6-3768B0CCE3AA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0C670-007D-426E-BCF6-6B41427DC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1CE73-E696-4D7D-A91A-222C8080904E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EDA7B-9599-46E3-BA27-CC878D9A1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EFD25-F9C6-4EA6-943E-5A43005EAB0E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42B2-E83F-4AFB-9204-F08885F74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C7CD6-C35D-4C01-B309-744F7B5ABFC2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476FB-F52B-434B-B32B-C21184F94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014CD-BFEC-4DEE-A0E8-996AFCB5B18B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A1101-1688-4DD6-A995-9EFC3C5D7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8DC2-1A79-4A9C-B9C1-D8C685061B29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5084-69D2-4B54-83C5-1D729D4F1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E479E3-BC08-43A4-B984-0101190AF7A2}" type="datetimeFigureOut">
              <a:rPr lang="ru-RU"/>
              <a:pPr>
                <a:defRPr/>
              </a:pPr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67C96A-8983-4446-9DD2-E012EFB3E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go.mail.ru/frame.html?imgurl=http://allday.ru/uploads/posts/1186330404_3.jpg&amp;pageurl=http://allday.ru/2007/08/05/personazhi_sovetskikh_multfilmov_v_psd.html&amp;id=32625363&amp;iid=7&amp;imgwidth=400&amp;imgheight=500&amp;imgsize=40196&amp;images_links=b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833256" y="0"/>
            <a:ext cx="7358743" cy="6676571"/>
          </a:xfrm>
          <a:prstGeom prst="rect">
            <a:avLst/>
          </a:prstGeom>
          <a:effectLst>
            <a:softEdge rad="1270000"/>
          </a:effectLst>
        </p:spPr>
      </p:pic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373063" y="2005013"/>
            <a:ext cx="568801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3200" b="1">
                <a:solidFill>
                  <a:srgbClr val="000000"/>
                </a:solidFill>
                <a:latin typeface="Times New Roman" pitchFamily="18" charset="0"/>
              </a:rPr>
              <a:t>Язык – и стар, и вечно нов,</a:t>
            </a:r>
            <a:br>
              <a:rPr lang="ru-RU" sz="32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0000"/>
                </a:solidFill>
                <a:latin typeface="Times New Roman" pitchFamily="18" charset="0"/>
              </a:rPr>
              <a:t>И это так прекрасно –</a:t>
            </a:r>
            <a:br>
              <a:rPr lang="ru-RU" sz="32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0000"/>
                </a:solidFill>
                <a:latin typeface="Times New Roman" pitchFamily="18" charset="0"/>
              </a:rPr>
              <a:t>В огромном море – море слов</a:t>
            </a:r>
            <a:br>
              <a:rPr lang="ru-RU" sz="32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000000"/>
                </a:solidFill>
                <a:latin typeface="Times New Roman" pitchFamily="18" charset="0"/>
              </a:rPr>
              <a:t>Купаться ежечасно.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&amp;Zcy;&amp;acy;&amp;kcy;&amp;a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143000"/>
            <a:ext cx="4014788" cy="2357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4578" name="Picture 8" descr="&amp;Acy;&amp;lcy;&amp;ycy;&amp;jcy; &amp;rcy;&amp;acy;&amp;scy;&amp;scy;&amp;vcy;&amp;ie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1500" y="1143000"/>
            <a:ext cx="3917950" cy="2357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 rot="10800000" flipV="1">
            <a:off x="2476500" y="72390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закат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905750" y="714375"/>
            <a:ext cx="2058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рассвет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81250" y="3571875"/>
            <a:ext cx="1809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ночь</a:t>
            </a:r>
          </a:p>
        </p:txBody>
      </p:sp>
      <p:pic>
        <p:nvPicPr>
          <p:cNvPr id="24582" name="Picture 4" descr="http://www.artem-kashkanov.ru/articles/8/night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8250" y="4000500"/>
            <a:ext cx="4070350" cy="22717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4583" name="Picture 6" descr="http://www.artem-kashkanov.ru/articles/8/nebo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53250" y="4000500"/>
            <a:ext cx="4095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239000" y="3571875"/>
            <a:ext cx="3524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день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&amp;zcy;&amp;icy;&amp;m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857625"/>
            <a:ext cx="4095750" cy="24288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5602" name="Picture 6" descr="&amp;Scy; &amp;Dcy;&amp;ncy;&amp;iecy;&amp;mcy; &amp;pcy;&amp;ocy;&amp;zhcy;&amp;icy;&amp;lcy;&amp;ocy;&amp;gcy;&amp;ocy; &amp;chcy;&amp;iecy;&amp;lcy;&amp;ocy;&amp;vcy;&amp;iecy;&amp;k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143000"/>
            <a:ext cx="4000500" cy="2286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5603" name="Picture 8" descr="http://i.fotto.ru/vbeh_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8500" y="1143000"/>
            <a:ext cx="3619500" cy="2286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500" y="642938"/>
            <a:ext cx="571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старый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048500" y="642938"/>
            <a:ext cx="438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молодой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5750" y="3429000"/>
            <a:ext cx="5905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зима</a:t>
            </a:r>
          </a:p>
        </p:txBody>
      </p:sp>
      <p:pic>
        <p:nvPicPr>
          <p:cNvPr id="25607" name="Picture 12" descr="&amp;pcy;&amp;lcy;&amp;yacy;&amp;shcy;&amp;ucy;&amp;shchcy;&amp;icy;&amp;iecy; &amp;lcy;&amp;iecy;&amp;scy;. &amp;bcy;&amp;iecy;&amp;rcy;&amp;iecy;&amp;zcy;&amp;y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53250" y="3857625"/>
            <a:ext cx="3810000" cy="23987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143750" y="3429000"/>
            <a:ext cx="368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лето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body" idx="1"/>
          </p:nvPr>
        </p:nvSpPr>
        <p:spPr>
          <a:xfrm>
            <a:off x="566738" y="839788"/>
            <a:ext cx="10787062" cy="53371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200" b="1" smtClean="0">
                <a:solidFill>
                  <a:srgbClr val="000000"/>
                </a:solidFill>
                <a:latin typeface="Times New Roman" pitchFamily="18" charset="0"/>
              </a:rPr>
              <a:t>  Антоним — слово греческое (anti – «против», ovoma – «имя»).</a:t>
            </a:r>
          </a:p>
          <a:p>
            <a:pPr>
              <a:buFont typeface="Arial" charset="0"/>
              <a:buNone/>
            </a:pPr>
            <a:r>
              <a:rPr lang="ru-RU" sz="3200" b="1" smtClean="0">
                <a:solidFill>
                  <a:srgbClr val="000000"/>
                </a:solidFill>
                <a:latin typeface="Times New Roman" pitchFamily="18" charset="0"/>
              </a:rPr>
              <a:t>  Антоним как и омоним не может существовать сам по себе, а только в антономической паре: правда – ложь, плакать – смеяться. Различают антонимы однокорневые (приехать – уехать, недолет – перелет) и разнокорневые (теплый – холодный, сильный — слабый). </a:t>
            </a:r>
          </a:p>
          <a:p>
            <a:pPr>
              <a:buFont typeface="Arial" charset="0"/>
              <a:buNone/>
            </a:pPr>
            <a:r>
              <a:rPr lang="ru-RU" sz="3200" b="1" smtClean="0">
                <a:solidFill>
                  <a:srgbClr val="000000"/>
                </a:solidFill>
                <a:latin typeface="Times New Roman" pitchFamily="18" charset="0"/>
              </a:rPr>
              <a:t>  Антонимы делают речь более точной и выразительной.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9"/>
          <p:cNvSpPr>
            <a:spLocks noChangeArrowheads="1"/>
          </p:cNvSpPr>
          <p:nvPr/>
        </p:nvSpPr>
        <p:spPr bwMode="auto">
          <a:xfrm>
            <a:off x="571500" y="357188"/>
            <a:ext cx="116205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8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вам тяжело самим подобрать антоним, нужно заглянуть в специальный словарик.</a:t>
            </a:r>
            <a:endParaRPr lang="en-US" sz="28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rgbClr val="000000"/>
              </a:solidFill>
              <a:latin typeface="Tahoma" pitchFamily="34" charset="0"/>
            </a:endParaRPr>
          </a:p>
          <a:p>
            <a:endParaRPr lang="ru-RU" b="1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765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HAAAAQUBAQEAAAAAAAAAAAAAAAECBQYHBAMI/8QARhAAAQMDAwEDBwoEBAMJAAAAAQIDBAAFEQYSITETQVEHFCJhcYGhFRYXMkJSkZKT0lNVsdEjM2LwJGSDNUVjc4KyweHx/8QAGQEBAQEBAQEAAAAAAAAAAAAAAAECBQME/8QAJBEBAAICAQQCAgMAAAAAAAAAAAECAxETITFRUhJBYbEyweH/2gAMAwEAAhEDEQA/AOZB9I+yn1ZkaAvIP+dB6fxF/tr0+YN4/jQf1F/trh8GX1lzeK/hVaKtJ0Fef4sH9Rf7aPmFef4sD9Vf7acGX1k4r+FVNdVviolvKacdS1/hqUgqIAKuAAfUSasHzCvP8WB+qv8AZSHQV573IH6qv2UjBkietZIxX8Ih23xkLlYlFTaEo83UMEvKUkHGB6zjux1JprFqD8QLS+huTkktuLSElPp9/cfQHq5qY+YV6+/AP/VX+ymnQF6J+tAI9byv2Vvivv8AhLXHb1cHzfBd2G5RsHvABwMZ8evgPUenSodxHZuLRuCtqinIPBweoqzfMC98c2/A/wDFV+ylGgb4PtQP1lfsqWw5J7UmEnHb1VairSdBXzxg/rK/ZSfMK+eMH9dX7azwZfWU4r+FXApas/zDvv8AyX66v20fMO+/8l+ur9tTgy+spx38KxRVn+Yl9+7C/XV+2inBl9ZOO/hqNVnWOoplsVEtlhiomXueSI7SzhttI+s4s/dGffVnNUe2tNyPK9eZDygXotpjssjwStSlK+IH413XTddqia4j3GI5c7rapkJZPnTTcVTam/RONis+lzjrjio64XPV9w1ldrRp6Za48eAyw4fO2FKUS4knqD4g/jV/qladBPlN1ecHHm8EZ/8AQqgfpC+XVaL+jU0mIpdqkdmp2M2UI2hsLJ5576jIFy13qeKu8WVy2Wy2up3QI8xlS3Xk+LhB9HPUYzwR7TGX1akae8phScZl7SfAFlsH4Vp1vbQ1AjttY2IaSE48ABQVm16qlXDSl3lvRhDvFrbeRJjq9JKHkIKhjnlJGD1qssan1zb7DA1RdDZ5lldbbekMsNrQ+20vHpDPBIz6/wC3VObSxqjyhBlGEvWRp145+2GnEj4f0quSJuoleT+xwbva2ommlNRm5k6M6HnfNwE8lHG0HjJ5wCeDQa/dbmxbrJLurhJYjx1PnA6hKSarXky1PcNRWyUi+NttXSK6kPNITtwhaQtBxk9Qfga8/KTIDtptVhi7T8sTWo5wRhMcek4rnu2j40iEsWjyoNOR1tBi+W/s1JSerzGNvfydhx7E0HherrrOXrC42nS7tobZgsMOqE9C8q3hXQpz931UK1rclaBvVycjsxb5aFKZks4Kmw6kjkf6SCD14z1Ncsm+vWTyj6hUxZbhc1Ow4gxDQk9ngL+tkjGc/A1w3m1z4Xkz1bcbuyliZdnVS1R0nJZSdoSknxwOfbQanGWpyO0tZG5SATj2V61nidRaw06mE9qe3Wp+1OutsqkW11wKjhRCUlSV/WGSM4rQxyOKAxRS0U0E76pGr4Nws+pIur7NCcnqbjGJPhtf5jjO7cFIHeoHu76u3f7qijfI/wAv/I5Q523Z79/G0HGdvXOcc1m1orrf2kzEd0DD8osKa+hmLZ72RsUt1bkFSEtJSkk5JPJ4wAO807QKn7hPv2oXor8Zq5SUCMh9GxZabQEBRSeRkg9asC7s2i9t2ktOl1xkvBwY2gA4x1zn3Vw3HU7EGTNZVEkuridmFdmAd2/pjnu76k5KR3lJvEd0JbbMbqvXVulocaanzChKykjILKBuHiAf6VxWzXMvT1tRatU2W6ru0RHZJXDjF1uZjhKkKHHIwTnHX3VOxNbRZkpqOmBMG9YRvUlOEk+PNC9dW5MgpSxKXGSsIMlCPQz/AL99YjPjn7Tkr5Q9stNwGmtW3y7RgzdLyw6sx0ekpttDRS0g46qA8O81BHUMi96Gj6TtVgvCrg/DbhuOyYpaZaG0BSyonoPjWmPXhhq4QYYStwzUqU24jG0ADPPNI/e2Wbs7blMulxuMZJUMYKQcY69a3yV8r8oU+Tp+LqfW3mF4hqk2yyW5DSe0SpKHH3MEkH7WEpHToTXPq7Q1o07CiX3TNsMebbJrMhQYKlKdaCsLTjPI2k8Dk4xVyRqKKrTqb2W3UMKTuDasbid23HXGSfXXhI1bDj/JvaMSMXBKVoUAPQCiB6XP+odM1Jy0j7JvWO8uTT6VL1/qWR2aw07Fg7FlJAPou9PxFHlUZce0Dd2mG1uLW0AEtp3KPI6AdamL/emLHDRIkocWFr2JS3jOcE95Hga8brqSFa4MeTIDpVIAU0ygZWoED1+sVZyVje57E2rHeVLu2pF6xgx9O2O0XPMlbYkyZcUtNMtJUCo5PU8cYrTkAJQlI6AYFQtk1HCvLTymQ626wMuMuDCh6+vqrjtutrZPlMxwiSyp4gNqdQAknwyCfZWeanTr3PnXys+aKM0V6qYtQSCSQAByTWYKuLCj8vpkN+dfKPa9luG/zfG3p7K0G/NSn7RKZgpCpDjZQkFW3rwefZUUrScD5G83TGa88DO0Pd+/HXPtr5c9L3mIr9PLJFrT0R98kymdZx3rdFEt7zH0W923KSo5Ofwr20q9KkamvDs6P5vIU0zva3Z28cc+zn30+z2m6IvNvmzW20pZt5juYcBO8K4+GKkrfb5DGpbrOcSkR5CGg2Qrk7U4OR3VitbTaLfn+mYrO9/lX47qm7LqtxJORIdGfDIxU1bYUb5mojhKQ0uISrHGSRkn255pLNZ3mmLuxPQkImyHFJ2qzlChj3GocWnVLMI2VlyKqAcoEhR9MNnu6/DHqz3hEWrqZjZqY66RFulTExtMPRmPOJCGXwhrcE5AWUge4f0qSYkzJWpZrtxh+aPfJLg7Pdu4yMHI8cmpgWJ2LdrIqKlJiQWVtrUpWDkjjjvp060zHdRTZiG09g5bFMIVuGS4T0x4eus1xXjX4mP0kUmIU1Di5umoMBCj2UGE5Mfx3n0tgP8AXFe13jKk26yIbJ7RNoU4jHeUpBx8KnbRpmTB0ncoym0C4zGlpKdwwOCEjPx99dEOyTETLEp5pPZRIJZfO8HCinGPX7a84w3msbj6j9wzx2mNSr+q56b1EhqQo7GLcZSsfeUUpGfjUxaG0yNWNB4Z82tjRaSegJxz8TXJC0lOj2a8s9mlT8jDUdPaDBbSrI57s5+AqRudnujL8C6WjsjNYYDLzLh4WnHd8e/38c7rS+/naPG1itt/KYNu4EbWcVbKQFPwnUvY7wAcH4D8KrdvffkW2wwpbBYgplpUiUSVb1bj6Pq5OKtFptV1emyrreeyTKcZLLLDZ4bGO85/v3+wRcGwagejW+2zWozEGI6HFLC9ylYOccZ8fV/8Vm9LTO4jv/haszO4hfvdRRjxorpPqH2j7Kpdx1BqdV5u0Wx2m3zI9uKApLslTbq9yArAGCO+rqPrn2Vm69RybLrLUjEOw3K5uvus7FRmx2aVdkkAKUSMf/lBNW3WTdzl6fejNJ+TL0w52bqzhbb6OezPceivek1I3G9PMaotVlisIcMpp1+Q4on/AA20YGRjvKlAVUJumbhZPJXCbQrfd7KsXJG3JHaBalrTx1BC1przNxTdGdaauhhDqWrf5jBcQc5QlvevCh/rX3fdFBKtan1NqFx5/RtutqrYy6UJm3F5YEracK7MIHTOQFHipW+ancsGn4Uu4wFquktSGGrfHVvK31D6gV0wMH0q79HQ2YWlLRFYIU21EbSlQ7/RHNRV3SH/ACj6eacwW2YUt9CSBwvLacj3KP40HpZpWslXBv5btlqbgPd8WQtTrHHAVkAK58KI2rmW7BdbxdkoYZgS32MNnJXsVtTjP2lHHHiatOMVj2lS1cNbqt162tw49xly7Y0oejKkpX6SifvNg8D1k91BdpGp5Np0mxdr9BQxPkqS2xb2F7lKcX/lt5PVR7+OOfCuA6o1HZ3Yr+q7NDYt0t1DXbQ5BcVFUsgJDoIAxk8lNdGq0B/W2kGHCOzQ7IfAPetLeB7xuJ91SHlCaQ9oTUCVjIFveV7wgkfECg8tV3y7W2faoFjgRZkmf2xxIeLaUhASeoB+9XFL1RerNalv3+0RxOffRHt8SFJ7QyXFdASQMev1U2QtbuotDuODC1RpBV7eybr1vTSZPlN04l3JEaDLfbGeiyW05/Amg8kaovtpnwWtWWeNGiTnEstSoT5dSy6r6qXMgYyeNwyM1dgKq3lOQn5h3lw4CmWO1bUQDtWkhSSPXkCrLFUVxmlKOSUJJPuoPSiloqBv2jjwqtaaYfb1Lqlx5l1CHZbJaWtBAWkMoGUnvGcirKPrn2U6qILV95NjtRfFrnXIulTQZhsF05KFEFQ7k8YJ9Yrj0VppFm0LDscpvClR1JlAHkrXkr59qiB7BVprPbz5YtKWm4vQVLmSXGVFK1xmQpAUOoyVDOKDzsl+uWjLc3YL1YbtN8ySW4sy3Ru2Q+0PqZx9VQGAc+FSOomLxOj2bU1mt6kXOCVLcgSCAtxhYwtvPQK4SRzjI766rjr20W/S8DUMhqYYs9SEx2kMhTilKBIGAcZwk99M0t5QLPqS6PWuO3NiXBpG8xprPZqKeORyfEcHmgdZ9Zqu9xjQmtO32MXAS87Lidk2yAO9RPPPHFQtt00/d9L3NhSXYVyavMqVb5DiMKacDhKFjI+qfiDVtteo4d0vt3s8dt9Mi1FoPqWkBCt4JG0gknpzkCvTUl8i6etonTUPLaLzbWGUgqytQSOpHGTQU+Yb3qCxWy8NW9xnUdhllTsVxtTaZBAKXUtk8FK0nKTz4Zpt5vVx1rBRYbXYbrCRMKU3CTcI5ZQwz9sJz9dRxgY8at1y1HBt2oLZZJCXzKuQcLBSkFA2DJ3HPHHqrxueq7fA1BDsIbkSrjKG4MxkhXZI++skjaOp93soOS8xHE6v0sWGHVMMNykqWlBKUeg2BuIGBnHGeteet7ZO87tOobOwqRNtLqt0ZJAL7DgAcSMnqMAj1ipjU2oIOmbO9dbn2gjtFIIbTuUSSAABn1112q4x7tbYtwhkqjymkutlQwdqhkZHjQUa5XadrlMaz2uz3GHCW625cZNxjFkJaSrJbQD9ZRxjjgVoaQEpAAwAMAUtFAUUUUCD6xpaT7XupaDyloW5FebaVtWpCkpPgSOKxjRmorLY/JrO0/c30W+8soktPx3klKnHCVFPt4KR7q2l51tlpbrqgltCSpSj0AHU1kFihtans2rNa3KMhZnNOtwA6kEtMtpIBHHBJHPsoLloB5qL5NbNMfGURreHSQnJACTnHrxkVU7HqKDr/wApttuFoK47FpiuFZfKUOSN/AASCSUjr6v6zOmtU2jS/k/0su9SFR2pUVDaHAgqSFBOeccj2/0qNm3y1ar8punE6ZWJT1v7R2ZMbT6KWijG3J+tye7pn20HAzq+JpHyj61fnQp0lt5cbKojO8NBDZJKuRgc/A+FTWvL/b9SeTti52l4uxnJ8YAlJSpJDyQQQehqJt2rbJpXyk61VfJpjCQ5G7IBtayrag5+qD94df71Axm1r8n11uaGFR4dy1G0/FbUMHZ2iRn8R7OOKCx+V29o03rPTN4WguGLHlKQ2OAtRSEgE9wyr4VZfJvp0w4buoLm8iXe7wA9JkIVuSlBGUoR3bQMe32AVHa4jszfKZpWJKSHI78WY262ei0lGCD41yaSmu6D1MrRd1dPyXLWXLLIX6zktE+08ev2igk9ZIRftb6e04oJXGYUq5zEZ6hHotg+oqJ478U/yTvKiQ7rpp7Adsk1bKE7snsVkqQfiR7qr1ns101lfr3qe236Ta2XJRiRyy2lXast4GeSeNwJ/GvS0w5mi/KZCbuV0duI1FHW2qS4gJUXGwNoOOOnA7+RQazRSDpS0BRRRQNH1jTqyT6dLUD/ANiXD87f96Pp1tX8kuH52/70GrvNIeQpDqUrQoYKVDIPtFMTEYTH83Sy0GMY7IIG3HhjpWV/Trav5JcPzt/3o+nW1fyS4fnb/vQamqFFXHEZUZkxwMBotgpHu6U2LBiQGymHGZjoJyoNICQfbisv+nW1fyS4fnb/AL0ivLfapA83+Rp6S7/hglbeAVceProNJciWd1xTjseAtxRyVrQgkn1mvZ3zB9tLTxjONjBShe0gEdMA1SrhPcavjtnRIkJnKcbTHZQhOHG3ElXaAnolOxaencODkZ5bVe0yZ8AJlTnEuPMtvAtthLbi9+5lWM+knsznB4BHXNEaGY8d15D6mW1uIHoOFAJA9RolQYssAS4zL4GcB1sKxnwzWWnyy2q1OLtyrROWqItTCloU2EqKSUkjnpxR9Otp/ktw/O3+6itUjxmYzQajNNtNg52tpCR+ApH4ceQttb7DTqmzuQXEBRSfEZ6dB+FZb9Otp/ktx/M3+6geXS0H/uW4/mb/AHUGsAYFLWT/AE6Wj+TXH8zX7qPp0tH8muP5m/3UGsUVk/052j+S3H8zX7qKDCDSGlpDRkUUUqhtznPHfj/fgfwNAlekbmXH/wDOR/7hXj2iPvp/MK94sWRMWpuIwuQtCC4pCBk7AMk47+CKK+lJ9luT9/F+YeV53GeTGiMLSsNBjae0C8D7SjneBxtSPHPBbtJTYE+K6JBcZM9mVM3oXuXKSFBxxA59BQWO8BOweJrBvm1dwsoVZpQVu2bQzk7tu7H5ef8A7qLw0EpUQ2AroSkYNBJX8H5eumeP+Nf4/wCoquCkC28A7046Dn/f+8UgcR3rT+agfRTQpJJAUM+2lohaKQUtA6ikoqhDSU5XFNJqA5zxUzZNSXGyNBuAhpSUuF3/ABELVgkBPICgD9nqCR0BwcGFzzUnaL7LtDUtuM3HcRKSlLqX2yoEJ3Y4BHcog5znNFSR1vc23d7kW3hST6SSw4kb0jGThYyrBAOfUPCuZWqLibmmctuN52YnmzYLSsbVfaSnd1OTju54FSC9f3jLSmURm3EHcTtWoKUCsggbvRwFd2TxknoB5M6uv7TTCI0ZlpptkJbS1DWBtSr6w58T1HHIoGq11c1OEONQOVHKCyoDrkpI35xu9Lxz344ryi6yusGCGEJhlG9ZU64ySpalrDis4OM5HgOMe2i4ajvUxppmTGQFNDaVJiK3q2tqR6W7OSEOHu4yDT4l3ven0NW9llrczwAEFwoK1JVsJCsbiUDjrycHpQejWvL12StvmjqQQpS1trVjGcZyvA7+vJwB3DDG9fXRDPZhNv2pAABaUcYQU5+t1IUoE/6j4075+3tbeFLiHYOFdgePSKum7B94PA478+h15qBt1W/zdtQ3BTamCMEknJBV1yQfcPeHDcNXT7pbnoD6YpadUFqUkLKxhQVwVLPekewcDAqEzUve9RT740y3NTHAbIVuabKStQSEAqyTk4AqIoClpKWiFoooqhpPNFFFQJmiiig6rZMVAuEaYlJX2DgXsCtu/wAUk4PBHB9RNS6NZ3tBWVvsuFbZQoqbIP1AjPBxnA9mTnHTBRRSjWV1QwlpAZBw4XF+nuWpbji88KG3BcOMde/PSnDXV6GOY23aUlPZq5BwVDO/PJz0xjccY4wUUHn89L36Z7ZglQwFFrKk+iE8EnOcDqc9T3HFRV1uL92uL8+Xt7d4gr25xwAB1JPQePwoooOSiiiiFpelFFAtFFFUf//Z"/>
          <p:cNvSpPr>
            <a:spLocks noChangeAspect="1" noChangeArrowheads="1"/>
          </p:cNvSpPr>
          <p:nvPr/>
        </p:nvSpPr>
        <p:spPr bwMode="auto">
          <a:xfrm>
            <a:off x="196850" y="-144463"/>
            <a:ext cx="4064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i="1">
              <a:latin typeface="Georgia" pitchFamily="18" charset="0"/>
            </a:endParaRPr>
          </a:p>
        </p:txBody>
      </p:sp>
      <p:pic>
        <p:nvPicPr>
          <p:cNvPr id="57350" name="Picture 6" descr="http://www.astpress.ru/Gallery/56/mai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182" y="1714488"/>
            <a:ext cx="5333624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2"/>
          <p:cNvSpPr>
            <a:spLocks noChangeArrowheads="1"/>
          </p:cNvSpPr>
          <p:nvPr/>
        </p:nvSpPr>
        <p:spPr bwMode="auto">
          <a:xfrm>
            <a:off x="762000" y="1395413"/>
            <a:ext cx="10572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cs typeface="Arial" charset="0"/>
              </a:rPr>
              <a:t>Дописать пословицы и поговорки. Подчеркнуть антонимы.</a:t>
            </a:r>
          </a:p>
        </p:txBody>
      </p:sp>
      <p:sp>
        <p:nvSpPr>
          <p:cNvPr id="28674" name="Прямоугольник 4"/>
          <p:cNvSpPr>
            <a:spLocks noChangeArrowheads="1"/>
          </p:cNvSpPr>
          <p:nvPr/>
        </p:nvSpPr>
        <p:spPr bwMode="auto">
          <a:xfrm>
            <a:off x="1143000" y="2357438"/>
            <a:ext cx="6991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 </a:t>
            </a:r>
            <a:r>
              <a:rPr lang="ru-RU" sz="2400" b="1">
                <a:cs typeface="Arial" charset="0"/>
              </a:rPr>
              <a:t>Доброе слово дом построит,</a:t>
            </a:r>
            <a:endParaRPr lang="ru-RU" sz="2400">
              <a:cs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794375" y="2371725"/>
            <a:ext cx="389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а злое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8676" name="Прямоугольник 6"/>
          <p:cNvSpPr>
            <a:spLocks noChangeArrowheads="1"/>
          </p:cNvSpPr>
          <p:nvPr/>
        </p:nvSpPr>
        <p:spPr bwMode="auto">
          <a:xfrm>
            <a:off x="1238250" y="3071813"/>
            <a:ext cx="5797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cs typeface="Arial" charset="0"/>
              </a:rPr>
              <a:t>Ученье - свет,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76638" y="3086100"/>
            <a:ext cx="428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 а неученье  – </a:t>
            </a:r>
          </a:p>
        </p:txBody>
      </p:sp>
      <p:sp>
        <p:nvSpPr>
          <p:cNvPr id="28678" name="Прямоугольник 8"/>
          <p:cNvSpPr>
            <a:spLocks noChangeArrowheads="1"/>
          </p:cNvSpPr>
          <p:nvPr/>
        </p:nvSpPr>
        <p:spPr bwMode="auto">
          <a:xfrm>
            <a:off x="1238250" y="3643313"/>
            <a:ext cx="64976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cs typeface="Arial" charset="0"/>
              </a:rPr>
              <a:t>Труд человека кормит,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 rot="10800000" flipV="1">
            <a:off x="4865688" y="3662363"/>
            <a:ext cx="4764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а лень  </a:t>
            </a:r>
          </a:p>
        </p:txBody>
      </p:sp>
      <p:sp>
        <p:nvSpPr>
          <p:cNvPr id="28680" name="Прямоугольник 10"/>
          <p:cNvSpPr>
            <a:spLocks noChangeArrowheads="1"/>
          </p:cNvSpPr>
          <p:nvPr/>
        </p:nvSpPr>
        <p:spPr bwMode="auto">
          <a:xfrm rot="10800000" flipV="1">
            <a:off x="1238250" y="4306888"/>
            <a:ext cx="64087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cs typeface="Arial" charset="0"/>
              </a:rPr>
              <a:t>Корень ученья горек,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633913" y="4292600"/>
            <a:ext cx="504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а плод </a:t>
            </a:r>
          </a:p>
        </p:txBody>
      </p:sp>
      <p:sp>
        <p:nvSpPr>
          <p:cNvPr id="28682" name="Прямоугольник 12"/>
          <p:cNvSpPr>
            <a:spLocks noChangeArrowheads="1"/>
          </p:cNvSpPr>
          <p:nvPr/>
        </p:nvSpPr>
        <p:spPr bwMode="auto">
          <a:xfrm>
            <a:off x="1238250" y="5072063"/>
            <a:ext cx="66024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cs typeface="Arial" charset="0"/>
              </a:rPr>
              <a:t>Человек от лени болеет,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 rot="10800000" flipV="1">
            <a:off x="5191125" y="5067300"/>
            <a:ext cx="543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а от труда</a:t>
            </a:r>
          </a:p>
        </p:txBody>
      </p:sp>
      <p:sp>
        <p:nvSpPr>
          <p:cNvPr id="28684" name="AutoShape 6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65125"/>
            <a:ext cx="10515600" cy="96837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>
            <a:solidFill>
              <a:schemeClr val="tx1"/>
            </a:solidFill>
            <a:round/>
          </a:ln>
        </p:spPr>
        <p:txBody>
          <a:bodyPr wrap="none"/>
          <a:lstStyle/>
          <a:p>
            <a:pPr algn="ctr"/>
            <a:r>
              <a:rPr lang="ru-RU" sz="3600" b="1" smtClean="0">
                <a:latin typeface="Arial" charset="0"/>
                <a:cs typeface="Arial" charset="0"/>
              </a:rPr>
              <a:t>Продолжаем наблюдение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2"/>
          <p:cNvSpPr>
            <a:spLocks noChangeArrowheads="1"/>
          </p:cNvSpPr>
          <p:nvPr/>
        </p:nvSpPr>
        <p:spPr bwMode="auto">
          <a:xfrm>
            <a:off x="762000" y="620713"/>
            <a:ext cx="10572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2060"/>
                </a:solidFill>
                <a:cs typeface="Arial" charset="0"/>
              </a:rPr>
              <a:t>Самопроверка</a:t>
            </a:r>
          </a:p>
        </p:txBody>
      </p:sp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1143000" y="2357438"/>
            <a:ext cx="6991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 Доброе слово дом построит,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272088" y="2414588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а злое дом разрушит.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9700" name="Прямоугольник 6"/>
          <p:cNvSpPr>
            <a:spLocks noChangeArrowheads="1"/>
          </p:cNvSpPr>
          <p:nvPr/>
        </p:nvSpPr>
        <p:spPr bwMode="auto">
          <a:xfrm>
            <a:off x="1238250" y="3071813"/>
            <a:ext cx="5797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Ученье - свет,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233738" y="3100388"/>
            <a:ext cx="428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 а неученье  – тьма.</a:t>
            </a:r>
          </a:p>
        </p:txBody>
      </p:sp>
      <p:sp>
        <p:nvSpPr>
          <p:cNvPr id="29702" name="Прямоугольник 8"/>
          <p:cNvSpPr>
            <a:spLocks noChangeArrowheads="1"/>
          </p:cNvSpPr>
          <p:nvPr/>
        </p:nvSpPr>
        <p:spPr bwMode="auto">
          <a:xfrm>
            <a:off x="1238250" y="3643313"/>
            <a:ext cx="64976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Труд человека кормит,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 rot="10800000" flipV="1">
            <a:off x="4646613" y="3662363"/>
            <a:ext cx="4764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а лень  портит.</a:t>
            </a:r>
          </a:p>
        </p:txBody>
      </p:sp>
      <p:sp>
        <p:nvSpPr>
          <p:cNvPr id="29704" name="Прямоугольник 10"/>
          <p:cNvSpPr>
            <a:spLocks noChangeArrowheads="1"/>
          </p:cNvSpPr>
          <p:nvPr/>
        </p:nvSpPr>
        <p:spPr bwMode="auto">
          <a:xfrm rot="10800000" flipV="1">
            <a:off x="1238250" y="4306888"/>
            <a:ext cx="64087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Корень ученья горек,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367213" y="4257675"/>
            <a:ext cx="504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а плод его сладок.</a:t>
            </a:r>
          </a:p>
        </p:txBody>
      </p:sp>
      <p:sp>
        <p:nvSpPr>
          <p:cNvPr id="29706" name="Прямоугольник 12"/>
          <p:cNvSpPr>
            <a:spLocks noChangeArrowheads="1"/>
          </p:cNvSpPr>
          <p:nvPr/>
        </p:nvSpPr>
        <p:spPr bwMode="auto">
          <a:xfrm>
            <a:off x="1238250" y="5072063"/>
            <a:ext cx="66024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Человек от лени болеет,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 rot="10800000" flipV="1">
            <a:off x="4684713" y="5067300"/>
            <a:ext cx="543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а от труда здоровеет.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476250" y="142875"/>
            <a:ext cx="11144250" cy="642938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800" smtClean="0"/>
              <a:t>Отгадайте загадки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81250" y="1000125"/>
            <a:ext cx="6762750" cy="1816100"/>
          </a:xfrm>
          <a:prstGeom prst="rect">
            <a:avLst/>
          </a:prstGeom>
          <a:ln w="19050">
            <a:solidFill>
              <a:schemeClr val="accent5">
                <a:lumMod val="2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i="1" dirty="0">
                <a:latin typeface="Georgia" pitchFamily="18" charset="0"/>
              </a:rPr>
              <a:t> </a:t>
            </a:r>
            <a:r>
              <a:rPr lang="ru-RU" sz="2800" i="1" dirty="0">
                <a:latin typeface="Georgia" pitchFamily="18" charset="0"/>
              </a:rPr>
              <a:t>Теперь пришёл черёд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Сыграть в игру наоборот.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Скажу я слово высоко,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 А ты ответишь …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381750" y="2286000"/>
            <a:ext cx="1941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Georgia" pitchFamily="18" charset="0"/>
              </a:rPr>
              <a:t>НИЗКО</a:t>
            </a:r>
            <a:endParaRPr lang="ru-RU" sz="2400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1250" y="3071813"/>
            <a:ext cx="6762750" cy="954087"/>
          </a:xfrm>
          <a:prstGeom prst="rect">
            <a:avLst/>
          </a:prstGeom>
          <a:ln w="19050">
            <a:solidFill>
              <a:schemeClr val="accent5">
                <a:lumMod val="2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i="1" dirty="0">
                <a:latin typeface="Georgia" pitchFamily="18" charset="0"/>
              </a:rPr>
              <a:t> </a:t>
            </a:r>
            <a:r>
              <a:rPr lang="ru-RU" sz="2800" i="1" dirty="0">
                <a:latin typeface="Georgia" pitchFamily="18" charset="0"/>
              </a:rPr>
              <a:t>Скажу я слово далеко,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Ты возразишь мне …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667500" y="3500438"/>
            <a:ext cx="22145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Georgia" pitchFamily="18" charset="0"/>
              </a:rPr>
              <a:t>БЛИЗКО</a:t>
            </a:r>
            <a:endParaRPr lang="ru-RU" sz="2400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81250" y="4214813"/>
            <a:ext cx="6762750" cy="954087"/>
          </a:xfrm>
          <a:prstGeom prst="rect">
            <a:avLst/>
          </a:prstGeom>
          <a:ln w="19050">
            <a:solidFill>
              <a:schemeClr val="accent5">
                <a:lumMod val="2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i="1" dirty="0">
                <a:latin typeface="Georgia" pitchFamily="18" charset="0"/>
              </a:rPr>
              <a:t> </a:t>
            </a:r>
            <a:r>
              <a:rPr lang="ru-RU" sz="2800" i="1" dirty="0">
                <a:latin typeface="Georgia" pitchFamily="18" charset="0"/>
              </a:rPr>
              <a:t>Скажу я слово потерял,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А ты кричи скорей …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858000" y="4643438"/>
            <a:ext cx="2095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Georgia" pitchFamily="18" charset="0"/>
              </a:rPr>
              <a:t>НАШЁЛ</a:t>
            </a:r>
            <a:endParaRPr lang="ru-RU" sz="2400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81250" y="5429250"/>
            <a:ext cx="6858000" cy="954088"/>
          </a:xfrm>
          <a:prstGeom prst="rect">
            <a:avLst/>
          </a:prstGeom>
          <a:ln w="19050">
            <a:solidFill>
              <a:schemeClr val="accent5">
                <a:lumMod val="2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i="1" dirty="0">
                <a:latin typeface="Georgia" pitchFamily="18" charset="0"/>
              </a:rPr>
              <a:t> </a:t>
            </a:r>
            <a:r>
              <a:rPr lang="ru-RU" sz="2800" i="1" dirty="0">
                <a:latin typeface="Georgia" pitchFamily="18" charset="0"/>
              </a:rPr>
              <a:t>Скажу тебе с укором: трус,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Ты гордо скажешь: я - …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239000" y="5857875"/>
            <a:ext cx="243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Georgia" pitchFamily="18" charset="0"/>
              </a:rPr>
              <a:t>ХРАБРЕЦ</a:t>
            </a:r>
            <a:endParaRPr lang="ru-RU" sz="2400" i="1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8" grpId="0" build="p"/>
      <p:bldP spid="1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1250" y="142875"/>
            <a:ext cx="6762750" cy="954088"/>
          </a:xfrm>
          <a:prstGeom prst="rect">
            <a:avLst/>
          </a:prstGeom>
          <a:ln w="19050">
            <a:solidFill>
              <a:schemeClr val="accent5">
                <a:lumMod val="2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i="1" dirty="0">
                <a:latin typeface="Georgia" pitchFamily="18" charset="0"/>
              </a:rPr>
              <a:t> </a:t>
            </a:r>
            <a:r>
              <a:rPr lang="ru-RU" sz="2800" i="1" dirty="0">
                <a:latin typeface="Georgia" pitchFamily="18" charset="0"/>
              </a:rPr>
              <a:t>Теперь начало я скажу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А ты ответишь: нет, …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524750" y="571500"/>
            <a:ext cx="1947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Georgia" pitchFamily="18" charset="0"/>
              </a:rPr>
              <a:t>КОНЕЦ</a:t>
            </a:r>
            <a:endParaRPr lang="ru-RU" sz="2400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81250" y="1285875"/>
            <a:ext cx="6762750" cy="2678113"/>
          </a:xfrm>
          <a:prstGeom prst="rect">
            <a:avLst/>
          </a:prstGeom>
          <a:ln w="19050">
            <a:solidFill>
              <a:schemeClr val="accent5">
                <a:lumMod val="2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Я антоним к слову смех,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Не от радости, утех –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Я бываю поневоле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От несчастья и от боли,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От обиды, неудач,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Догадались? Это …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477000" y="3429000"/>
            <a:ext cx="1612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Georgia" pitchFamily="18" charset="0"/>
              </a:rPr>
              <a:t>ПЛАЧ</a:t>
            </a:r>
            <a:endParaRPr lang="ru-RU" sz="2400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81250" y="4179888"/>
            <a:ext cx="6762750" cy="2247900"/>
          </a:xfrm>
          <a:prstGeom prst="rect">
            <a:avLst/>
          </a:prstGeom>
          <a:ln w="19050">
            <a:solidFill>
              <a:schemeClr val="accent5">
                <a:lumMod val="2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Я антоним шума, стука,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Без меня вам ночью мука,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Я для отдыха, для сна,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Да и в школе я нужна,</a:t>
            </a:r>
          </a:p>
          <a:p>
            <a:pPr>
              <a:defRPr/>
            </a:pPr>
            <a:r>
              <a:rPr lang="ru-RU" sz="2800" i="1" dirty="0">
                <a:latin typeface="Georgia" pitchFamily="18" charset="0"/>
              </a:rPr>
              <a:t>Называюсь …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048250" y="5857875"/>
            <a:ext cx="2495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Georgia" pitchFamily="18" charset="0"/>
              </a:rPr>
              <a:t>ТИШИНА</a:t>
            </a:r>
            <a:endParaRPr lang="ru-RU" sz="2400" i="1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Grp="1" noChangeArrowheads="1"/>
          </p:cNvSpPr>
          <p:nvPr>
            <p:ph sz="quarter" idx="4294967295"/>
          </p:nvPr>
        </p:nvSpPr>
        <p:spPr>
          <a:xfrm>
            <a:off x="623888" y="1484313"/>
            <a:ext cx="4513262" cy="4495800"/>
          </a:xfrm>
        </p:spPr>
        <p:txBody>
          <a:bodyPr/>
          <a:lstStyle/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У прохожих на виду </a:t>
            </a:r>
          </a:p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Висело яблоко в саду</a:t>
            </a:r>
          </a:p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Ну кому какое дело?</a:t>
            </a:r>
          </a:p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Просто яблоко</a:t>
            </a:r>
            <a:r>
              <a:rPr lang="en-US" sz="2300" smtClean="0">
                <a:latin typeface="Times New Roman" pitchFamily="18" charset="0"/>
              </a:rPr>
              <a:t> </a:t>
            </a:r>
            <a:r>
              <a:rPr lang="ru-RU" sz="2300" smtClean="0">
                <a:latin typeface="Times New Roman" pitchFamily="18" charset="0"/>
              </a:rPr>
              <a:t>висело.</a:t>
            </a:r>
          </a:p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Только Конь сказал,</a:t>
            </a:r>
          </a:p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Что низко.</a:t>
            </a:r>
          </a:p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А Мышонок – высоко.</a:t>
            </a:r>
          </a:p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Воробей сказал,</a:t>
            </a:r>
          </a:p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Что близко,</a:t>
            </a:r>
          </a:p>
          <a:p>
            <a:pPr marL="319088" indent="-319088" algn="ctr">
              <a:buFontTx/>
              <a:buNone/>
            </a:pPr>
            <a:r>
              <a:rPr lang="ru-RU" sz="2300" smtClean="0">
                <a:latin typeface="Times New Roman" pitchFamily="18" charset="0"/>
              </a:rPr>
              <a:t>А улитка – далеко.</a:t>
            </a:r>
          </a:p>
          <a:p>
            <a:pPr marL="319088" indent="-319088" algn="ctr">
              <a:buFontTx/>
              <a:buNone/>
            </a:pPr>
            <a:endParaRPr lang="ru-RU" sz="2300" smtClean="0">
              <a:latin typeface="Times New Roman" pitchFamily="18" charset="0"/>
            </a:endParaRPr>
          </a:p>
        </p:txBody>
      </p:sp>
      <p:sp>
        <p:nvSpPr>
          <p:cNvPr id="32770" name="Rectangle 5"/>
          <p:cNvSpPr>
            <a:spLocks noChangeArrowheads="1"/>
          </p:cNvSpPr>
          <p:nvPr/>
        </p:nvSpPr>
        <p:spPr bwMode="auto">
          <a:xfrm>
            <a:off x="5713413" y="1484313"/>
            <a:ext cx="595153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А Теленок озабочен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Тем, что яблоко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Мало.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А цыпленок – тем,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Что очень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Велико и тяжело.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А котенку все равно: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Кислое – зачем оно?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Что вы?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Шепчет Червячок,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>
                <a:latin typeface="Times New Roman" pitchFamily="18" charset="0"/>
              </a:rPr>
              <a:t>Сладкий у него бочок.  </a:t>
            </a:r>
          </a:p>
        </p:txBody>
      </p:sp>
      <p:sp>
        <p:nvSpPr>
          <p:cNvPr id="32771" name="Rectangle 6"/>
          <p:cNvSpPr>
            <a:spLocks noChangeArrowheads="1"/>
          </p:cNvSpPr>
          <p:nvPr/>
        </p:nvSpPr>
        <p:spPr bwMode="auto">
          <a:xfrm>
            <a:off x="334963" y="549275"/>
            <a:ext cx="114252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FF0000"/>
                </a:solidFill>
                <a:cs typeface="Arial" charset="0"/>
              </a:rPr>
              <a:t>Прочитайте стихотворение и найдите в нем слова</a:t>
            </a:r>
            <a:endParaRPr lang="en-US" sz="2800">
              <a:solidFill>
                <a:srgbClr val="FF0000"/>
              </a:solidFill>
              <a:cs typeface="Arial" charset="0"/>
            </a:endParaRPr>
          </a:p>
          <a:p>
            <a:pPr algn="ctr"/>
            <a:r>
              <a:rPr lang="ru-RU" sz="2800">
                <a:solidFill>
                  <a:srgbClr val="FF0000"/>
                </a:solidFill>
                <a:cs typeface="Arial" charset="0"/>
              </a:rPr>
              <a:t> с противоположным значением</a:t>
            </a:r>
            <a:r>
              <a:rPr lang="en-US" sz="2800">
                <a:solidFill>
                  <a:srgbClr val="FF0000"/>
                </a:solidFill>
                <a:cs typeface="Arial" charset="0"/>
              </a:rPr>
              <a:t>.</a:t>
            </a:r>
            <a:endParaRPr lang="ru-RU" sz="280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Grp="1" noChangeArrowheads="1"/>
          </p:cNvSpPr>
          <p:nvPr>
            <p:ph sz="quarter" idx="4294967295"/>
          </p:nvPr>
        </p:nvSpPr>
        <p:spPr>
          <a:xfrm>
            <a:off x="623888" y="1052513"/>
            <a:ext cx="4513262" cy="4968875"/>
          </a:xfrm>
        </p:spPr>
        <p:txBody>
          <a:bodyPr/>
          <a:lstStyle/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У прохожих на виду </a:t>
            </a:r>
          </a:p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Висело яблоко в саду</a:t>
            </a:r>
          </a:p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Ну кому какое дело?</a:t>
            </a:r>
          </a:p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Просто яблоко</a:t>
            </a:r>
            <a:r>
              <a:rPr lang="en-US" sz="2000" b="1" smtClean="0">
                <a:latin typeface="Times New Roman" pitchFamily="18" charset="0"/>
              </a:rPr>
              <a:t> </a:t>
            </a:r>
            <a:r>
              <a:rPr lang="ru-RU" sz="2000" b="1" smtClean="0">
                <a:latin typeface="Times New Roman" pitchFamily="18" charset="0"/>
              </a:rPr>
              <a:t>висело.</a:t>
            </a:r>
          </a:p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Только Конь сказал,</a:t>
            </a:r>
          </a:p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Что низко.</a:t>
            </a:r>
          </a:p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А Мышонок – высоко.</a:t>
            </a:r>
          </a:p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Воробей сказал,</a:t>
            </a:r>
          </a:p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Что близко,</a:t>
            </a:r>
          </a:p>
          <a:p>
            <a:pPr marL="319088" indent="-319088" algn="ctr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А улитка – далеко.</a:t>
            </a:r>
          </a:p>
          <a:p>
            <a:pPr marL="319088" indent="-319088" algn="ctr">
              <a:buFontTx/>
              <a:buNone/>
            </a:pPr>
            <a:endParaRPr lang="ru-RU" sz="2000" b="1" smtClean="0">
              <a:latin typeface="Times New Roman" pitchFamily="18" charset="0"/>
            </a:endParaRPr>
          </a:p>
        </p:txBody>
      </p:sp>
      <p:sp>
        <p:nvSpPr>
          <p:cNvPr id="33794" name="Rectangle 5"/>
          <p:cNvSpPr>
            <a:spLocks noChangeArrowheads="1"/>
          </p:cNvSpPr>
          <p:nvPr/>
        </p:nvSpPr>
        <p:spPr bwMode="auto">
          <a:xfrm>
            <a:off x="5808663" y="1196975"/>
            <a:ext cx="595153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А Теленок озабочен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Тем, что яблоко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Мало.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А цыпленок – тем,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Что очень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Велико и тяжело.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А котенку все равно: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Кислое – зачем оно?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Что вы?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Шепчет Червячок,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latin typeface="Times New Roman" pitchFamily="18" charset="0"/>
              </a:rPr>
              <a:t>Сладкий у него бочок.  </a:t>
            </a:r>
          </a:p>
        </p:txBody>
      </p:sp>
      <p:sp>
        <p:nvSpPr>
          <p:cNvPr id="33795" name="Rectangle 6"/>
          <p:cNvSpPr>
            <a:spLocks noChangeArrowheads="1"/>
          </p:cNvSpPr>
          <p:nvPr/>
        </p:nvSpPr>
        <p:spPr bwMode="auto">
          <a:xfrm>
            <a:off x="334963" y="549275"/>
            <a:ext cx="11425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cs typeface="Arial" charset="0"/>
              </a:rPr>
              <a:t>Самопроверка: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695700" y="3789363"/>
            <a:ext cx="9604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2735263" y="3429000"/>
            <a:ext cx="11525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2735263" y="4581525"/>
            <a:ext cx="10556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3408363" y="5013325"/>
            <a:ext cx="11525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8304213" y="2420938"/>
            <a:ext cx="9604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7246938" y="3716338"/>
            <a:ext cx="115411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6959600" y="4652963"/>
            <a:ext cx="12493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6769100" y="5949950"/>
            <a:ext cx="14398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  <p:bldP spid="15369" grpId="0" animBg="1"/>
      <p:bldP spid="15370" grpId="0" animBg="1"/>
      <p:bldP spid="15371" grpId="0" animBg="1"/>
      <p:bldP spid="15372" grpId="0" animBg="1"/>
      <p:bldP spid="15373" grpId="0" animBg="1"/>
      <p:bldP spid="15374" grpId="0" animBg="1"/>
      <p:bldP spid="153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</a:t>
            </a:r>
            <a:endParaRPr lang="ru-RU" sz="3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5362" name="Picture 4" descr="JAH9UACAJB7YY6CALCUR5BCAPTPHRFCAJFCT05CA4ETPSSCABMG2FUCAG9V5BXCATIX7X0CAEAOBD4CAT9K2P1CAZ7LDKBCAQ50TZZCARUX14KCALQVDBPCA22IF3ICAL7MW44CAWNMJEMCAUDFX06CAFGICK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165100"/>
            <a:ext cx="380365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900488" y="15986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sz="2800">
                <a:latin typeface="Calibri" pitchFamily="34" charset="0"/>
              </a:rPr>
              <a:t>  </a:t>
            </a: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Метель затихла, ветры смолкли,</a:t>
            </a:r>
            <a:br>
              <a:rPr lang="ru-RU" sz="28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У елей чуть блестят иголки.</a:t>
            </a:r>
            <a:br>
              <a:rPr lang="ru-RU" sz="28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А Дед Мороз садится в сани,</a:t>
            </a:r>
            <a:br>
              <a:rPr lang="ru-RU" sz="28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Ему пора прощаться с нами.</a:t>
            </a:r>
            <a:br>
              <a:rPr lang="ru-RU" sz="28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Ему на смену, величаво</a:t>
            </a:r>
            <a:br>
              <a:rPr lang="ru-RU" sz="28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Идёт красавица одна.</a:t>
            </a:r>
            <a:br>
              <a:rPr lang="ru-RU" sz="28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О ней вы знаете немало,</a:t>
            </a:r>
            <a:br>
              <a:rPr lang="ru-RU" sz="28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Зовут красавицу …</a:t>
            </a:r>
            <a:br>
              <a:rPr lang="ru-RU" sz="2800" b="1">
                <a:solidFill>
                  <a:srgbClr val="000000"/>
                </a:solidFill>
                <a:latin typeface="Times New Roman" pitchFamily="18" charset="0"/>
              </a:rPr>
            </a:br>
            <a:endParaRPr lang="ru-RU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432300" y="4852988"/>
            <a:ext cx="1585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FF3305"/>
                </a:solidFill>
                <a:latin typeface="Times New Roman" pitchFamily="18" charset="0"/>
              </a:rPr>
              <a:t>ВЕСНА</a:t>
            </a:r>
          </a:p>
        </p:txBody>
      </p:sp>
      <p:pic>
        <p:nvPicPr>
          <p:cNvPr id="15365" name="Picture 7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0563" y="3624263"/>
            <a:ext cx="36195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571500" y="214313"/>
            <a:ext cx="11144250" cy="13716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000" smtClean="0"/>
              <a:t>Глядя на эти изображения, скажите, зачем в речи  нужно использовать антонимы?</a:t>
            </a:r>
          </a:p>
        </p:txBody>
      </p:sp>
      <p:pic>
        <p:nvPicPr>
          <p:cNvPr id="60420" name="Picture 4" descr="http://www.seo.com/wp-content/uploads/2009/08/black-white-h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299" y="2500306"/>
            <a:ext cx="3334577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0422" name="Picture 6" descr="http://www.10pix.ru/img1/2079/47174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449" y="1785926"/>
            <a:ext cx="2761905" cy="3357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0426" name="Picture 10" descr="http://www.poznaymir.com/templates/phererofull/picture/sb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63548" y="1785926"/>
            <a:ext cx="2832091" cy="31337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85750" y="5500688"/>
            <a:ext cx="11906250" cy="571500"/>
          </a:xfrm>
          <a:prstGeom prst="rect">
            <a:avLst/>
          </a:prstGeom>
        </p:spPr>
        <p:txBody>
          <a:bodyPr/>
          <a:lstStyle/>
          <a:p>
            <a:pPr marL="98425" indent="2667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3200" b="1" i="1" u="sng" kern="0" dirty="0">
                <a:solidFill>
                  <a:srgbClr val="57066B"/>
                </a:solidFill>
                <a:latin typeface="Blackadder ITC" pitchFamily="82" charset="0"/>
              </a:rPr>
              <a:t>Для сопоставления и противопоставления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Прямоугольник 1"/>
          <p:cNvSpPr>
            <a:spLocks noChangeArrowheads="1"/>
          </p:cNvSpPr>
          <p:nvPr/>
        </p:nvSpPr>
        <p:spPr bwMode="auto">
          <a:xfrm>
            <a:off x="3905250" y="1500188"/>
            <a:ext cx="80010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0000"/>
                </a:solidFill>
                <a:latin typeface="Gabriola"/>
              </a:rPr>
              <a:t>Если жизнь тебя обманет,</a:t>
            </a:r>
          </a:p>
          <a:p>
            <a:r>
              <a:rPr lang="ru-RU" sz="4400" b="1">
                <a:solidFill>
                  <a:srgbClr val="000000"/>
                </a:solidFill>
                <a:latin typeface="Gabriola"/>
              </a:rPr>
              <a:t>Не печалься, не сердись!</a:t>
            </a:r>
          </a:p>
          <a:p>
            <a:r>
              <a:rPr lang="ru-RU" sz="4400" b="1">
                <a:solidFill>
                  <a:srgbClr val="000000"/>
                </a:solidFill>
                <a:latin typeface="Gabriola"/>
              </a:rPr>
              <a:t>В день </a:t>
            </a:r>
            <a:r>
              <a:rPr lang="ru-RU" sz="4400" b="1">
                <a:solidFill>
                  <a:srgbClr val="FF3305"/>
                </a:solidFill>
                <a:latin typeface="Gabriola"/>
              </a:rPr>
              <a:t>уныния</a:t>
            </a:r>
            <a:r>
              <a:rPr lang="ru-RU" sz="4400" b="1">
                <a:solidFill>
                  <a:srgbClr val="000000"/>
                </a:solidFill>
                <a:latin typeface="Gabriola"/>
              </a:rPr>
              <a:t> смирись:</a:t>
            </a:r>
          </a:p>
          <a:p>
            <a:r>
              <a:rPr lang="ru-RU" sz="4400" b="1">
                <a:solidFill>
                  <a:srgbClr val="000000"/>
                </a:solidFill>
                <a:latin typeface="Gabriola"/>
              </a:rPr>
              <a:t>День</a:t>
            </a:r>
            <a:r>
              <a:rPr lang="ru-RU" sz="4400" b="1">
                <a:solidFill>
                  <a:srgbClr val="FF3305"/>
                </a:solidFill>
                <a:latin typeface="Gabriola"/>
              </a:rPr>
              <a:t> веселья</a:t>
            </a:r>
            <a:r>
              <a:rPr lang="ru-RU" sz="4400" b="1">
                <a:solidFill>
                  <a:srgbClr val="000000"/>
                </a:solidFill>
                <a:latin typeface="Gabriola"/>
              </a:rPr>
              <a:t>, верь, настанет. (А.С. Пушкин)   </a:t>
            </a:r>
          </a:p>
        </p:txBody>
      </p:sp>
      <p:sp>
        <p:nvSpPr>
          <p:cNvPr id="35842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571500" y="142875"/>
            <a:ext cx="11144250" cy="13716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000" smtClean="0"/>
              <a:t>Прочтите стихотворение и скажите, зачем в речи  нужно использовать антонимы?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85750" y="5357813"/>
            <a:ext cx="11906250" cy="571500"/>
          </a:xfrm>
          <a:prstGeom prst="rect">
            <a:avLst/>
          </a:prstGeom>
        </p:spPr>
        <p:txBody>
          <a:bodyPr/>
          <a:lstStyle/>
          <a:p>
            <a:pPr marL="98425" indent="266700" algn="ctr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3600" b="1" i="1" u="sng" kern="0" dirty="0">
                <a:solidFill>
                  <a:srgbClr val="57066B"/>
                </a:solidFill>
                <a:latin typeface="Blackadder ITC" pitchFamily="82" charset="0"/>
              </a:rPr>
              <a:t>Для большей художественной выразительности</a:t>
            </a:r>
          </a:p>
        </p:txBody>
      </p:sp>
      <p:pic>
        <p:nvPicPr>
          <p:cNvPr id="5" name="Picture 3" descr="C:\Users\Fiery\Desktop\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" y="1500174"/>
            <a:ext cx="3905235" cy="3429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>
          <a:xfrm>
            <a:off x="6910388" y="4076700"/>
            <a:ext cx="5140325" cy="27813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000000"/>
                </a:solidFill>
                <a:latin typeface="Times New Roman" pitchFamily="18" charset="0"/>
              </a:rPr>
              <a:t>   Вулкан Карымский –  это сравнительно невысокий (1486 м) и сравнительно молодой (6100 лет) вулкан – самый активный вулкан</a:t>
            </a: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800" b="1" smtClean="0">
                <a:solidFill>
                  <a:srgbClr val="000000"/>
                </a:solidFill>
                <a:latin typeface="Times New Roman" pitchFamily="18" charset="0"/>
              </a:rPr>
              <a:t>Камчатки.</a:t>
            </a:r>
            <a:r>
              <a:rPr lang="ru-RU" sz="2000" b="1" smtClean="0">
                <a:latin typeface="Times New Roman" pitchFamily="18" charset="0"/>
              </a:rPr>
              <a:t> </a:t>
            </a:r>
          </a:p>
        </p:txBody>
      </p:sp>
      <p:pic>
        <p:nvPicPr>
          <p:cNvPr id="36867" name="Picture 4" descr="e49ee2a92bf402a8ff643aa8fd5c906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18313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ede56a8a81527f14fab172580cfa6cd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9100" y="0"/>
            <a:ext cx="5422900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6" descr="1af136ea2aae2b60beaca948a0400ef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41650"/>
            <a:ext cx="6754813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 Box 7"/>
          <p:cNvSpPr txBox="1">
            <a:spLocks noChangeArrowheads="1"/>
          </p:cNvSpPr>
          <p:nvPr/>
        </p:nvSpPr>
        <p:spPr bwMode="auto">
          <a:xfrm>
            <a:off x="561975" y="6019800"/>
            <a:ext cx="4513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Ключевская сопка — самый высокий вулкан Камчатки.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body" idx="1"/>
          </p:nvPr>
        </p:nvSpPr>
        <p:spPr>
          <a:xfrm>
            <a:off x="7727950" y="188913"/>
            <a:ext cx="3841750" cy="18716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600" b="1" smtClean="0">
                <a:solidFill>
                  <a:srgbClr val="000000"/>
                </a:solidFill>
                <a:latin typeface="Times New Roman" pitchFamily="18" charset="0"/>
              </a:rPr>
              <a:t>     Река Камчатка - самая большая река края. Её протяжённость более 750 километров.</a:t>
            </a:r>
            <a:r>
              <a:rPr lang="ru-RU" sz="2400" b="1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37890" name="Picture 3" descr="451eedbe8f13d4968be5ba086aec8b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088" y="174625"/>
            <a:ext cx="78136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0" y="4365625"/>
            <a:ext cx="48958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Georgia" pitchFamily="18" charset="0"/>
              </a:rPr>
              <a:t>Палана - это небольшая живописная река, протекающая на северном побережье Камчатского края. Имеет длину около 140 километров.</a:t>
            </a:r>
          </a:p>
        </p:txBody>
      </p:sp>
      <p:pic>
        <p:nvPicPr>
          <p:cNvPr id="37892" name="Picture 5" descr="пала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448050"/>
            <a:ext cx="73120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81000" y="1460500"/>
          <a:ext cx="10477500" cy="4551363"/>
        </p:xfrm>
        <a:graphic>
          <a:graphicData uri="http://schemas.openxmlformats.org/drawingml/2006/table">
            <a:tbl>
              <a:tblPr/>
              <a:tblGrid>
                <a:gridCol w="2381250"/>
                <a:gridCol w="381000"/>
                <a:gridCol w="571500"/>
                <a:gridCol w="476250"/>
                <a:gridCol w="571500"/>
                <a:gridCol w="571500"/>
                <a:gridCol w="584200"/>
                <a:gridCol w="592138"/>
                <a:gridCol w="590550"/>
                <a:gridCol w="614362"/>
                <a:gridCol w="569913"/>
                <a:gridCol w="573087"/>
                <a:gridCol w="571500"/>
                <a:gridCol w="476250"/>
                <a:gridCol w="476250"/>
                <a:gridCol w="476250"/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 flipH="1">
            <a:off x="6572250" y="1643063"/>
            <a:ext cx="47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72250" y="18573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р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 flipH="1">
            <a:off x="6572250" y="2143125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у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 flipH="1">
            <a:off x="6572250" y="2357438"/>
            <a:ext cx="488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д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 flipH="1">
            <a:off x="6572250" y="2643188"/>
            <a:ext cx="47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 flipH="1">
            <a:off x="6572250" y="285750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 flipH="1">
            <a:off x="6572250" y="3071813"/>
            <a:ext cx="666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ю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 flipH="1">
            <a:off x="6572250" y="3429000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б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 flipH="1">
            <a:off x="6572250" y="363061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и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 flipH="1">
            <a:off x="6572250" y="392906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191000" y="2428875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м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62500" y="2428875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 flipH="1">
            <a:off x="5429250" y="2428875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 flipH="1">
            <a:off x="6000750" y="242887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334250" y="2428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810500" y="2428875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с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382000" y="2416175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т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8953500" y="2428875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ь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 flipV="1">
            <a:off x="5619750" y="2714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 flipV="1">
            <a:off x="5715000" y="2928938"/>
            <a:ext cx="190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ж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524500" y="3143250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ь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 flipH="1">
            <a:off x="7810500" y="2643188"/>
            <a:ext cx="76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м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 flipH="1">
            <a:off x="7810500" y="2916238"/>
            <a:ext cx="508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 flipH="1">
            <a:off x="7874000" y="3130550"/>
            <a:ext cx="793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 flipH="1">
            <a:off x="3714750" y="2916238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с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 flipH="1">
            <a:off x="3714750" y="3143250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и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 flipH="1">
            <a:off x="3619500" y="3381375"/>
            <a:ext cx="522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 л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714750" y="364331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 flipH="1">
            <a:off x="9525000" y="2928938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г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 rot="10800000" flipV="1">
            <a:off x="9525000" y="3143250"/>
            <a:ext cx="66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9525000" y="3429000"/>
            <a:ext cx="66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р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9525000" y="3643313"/>
            <a:ext cx="666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3238500" y="3143250"/>
            <a:ext cx="190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ж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381500" y="3143250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з 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4857750" y="3143250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8477250" y="31432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 flipH="1">
            <a:off x="9048750" y="31305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10001250" y="3143250"/>
            <a:ext cx="66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д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762250" y="3630613"/>
            <a:ext cx="47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в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3143250" y="364331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р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4286250" y="3643313"/>
            <a:ext cx="47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г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4286250" y="3857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4286250" y="4143375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у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286250" y="450056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п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4286250" y="47736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4286250" y="5000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с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4286250" y="52863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т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4286250" y="5500688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ь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000750" y="3643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м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143750" y="36306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р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9048750" y="364331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д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10001250" y="364331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10477500" y="3630613"/>
            <a:ext cx="47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ь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5429250" y="3916363"/>
            <a:ext cx="190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5429250" y="4143375"/>
            <a:ext cx="190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5429250" y="44878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г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5429250" y="477361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р</a:t>
            </a: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5429250" y="50593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5429250" y="5273675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д</a:t>
            </a: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5429250" y="5500688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3619500" y="41433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с</a:t>
            </a: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4762500" y="4143375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ш</a:t>
            </a: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7810500" y="4202113"/>
            <a:ext cx="47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8382000" y="4202113"/>
            <a:ext cx="47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9048750" y="420211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б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9525000" y="42021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7810500" y="450056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7810500" y="4786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ч</a:t>
            </a: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7810500" y="5059363"/>
            <a:ext cx="190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7810500" y="5286375"/>
            <a:ext cx="190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7810500" y="5500688"/>
            <a:ext cx="47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9048750" y="3916363"/>
            <a:ext cx="666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9048750" y="448786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р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9048750" y="4714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9048750" y="5000625"/>
            <a:ext cx="66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т</a:t>
            </a: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9048750" y="5273675"/>
            <a:ext cx="47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39355" name="TextBox 87"/>
          <p:cNvSpPr txBox="1">
            <a:spLocks noChangeArrowheads="1"/>
          </p:cNvSpPr>
          <p:nvPr/>
        </p:nvSpPr>
        <p:spPr bwMode="auto">
          <a:xfrm>
            <a:off x="1928813" y="366713"/>
            <a:ext cx="7715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cs typeface="Arial" charset="0"/>
              </a:rPr>
              <a:t>Подберите антонимы к словам</a:t>
            </a:r>
          </a:p>
        </p:txBody>
      </p:sp>
      <p:sp>
        <p:nvSpPr>
          <p:cNvPr id="39356" name="TextBox 88"/>
          <p:cNvSpPr txBox="1">
            <a:spLocks noChangeArrowheads="1"/>
          </p:cNvSpPr>
          <p:nvPr/>
        </p:nvSpPr>
        <p:spPr bwMode="auto">
          <a:xfrm>
            <a:off x="666750" y="1214438"/>
            <a:ext cx="6191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alibri" pitchFamily="34" charset="0"/>
              </a:rPr>
              <a:t>По горизонтали: </a:t>
            </a:r>
            <a:r>
              <a:rPr lang="ru-RU" b="1">
                <a:latin typeface="Calibri" pitchFamily="34" charset="0"/>
              </a:rPr>
              <a:t>2.Старость.7.Смерть.8.Жара.9.Друг.</a:t>
            </a:r>
          </a:p>
          <a:p>
            <a:r>
              <a:rPr lang="ru-RU" b="1">
                <a:latin typeface="Calibri" pitchFamily="34" charset="0"/>
              </a:rPr>
              <a:t>11.Война.12.Ночь.14.Море.15.Земля.</a:t>
            </a:r>
          </a:p>
        </p:txBody>
      </p:sp>
      <p:sp>
        <p:nvSpPr>
          <p:cNvPr id="39357" name="TextBox 89"/>
          <p:cNvSpPr txBox="1">
            <a:spLocks noChangeArrowheads="1"/>
          </p:cNvSpPr>
          <p:nvPr/>
        </p:nvSpPr>
        <p:spPr bwMode="auto">
          <a:xfrm>
            <a:off x="7143750" y="107156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alibri" pitchFamily="34" charset="0"/>
              </a:rPr>
              <a:t>По вертикали:</a:t>
            </a:r>
            <a:r>
              <a:rPr lang="ru-RU" b="1">
                <a:latin typeface="Calibri" pitchFamily="34" charset="0"/>
              </a:rPr>
              <a:t>1.Лень.</a:t>
            </a:r>
          </a:p>
          <a:p>
            <a:r>
              <a:rPr lang="ru-RU" b="1">
                <a:latin typeface="Calibri" pitchFamily="34" charset="0"/>
              </a:rPr>
              <a:t>3.Правда.4.Плач.5.Слабость</a:t>
            </a:r>
          </a:p>
          <a:p>
            <a:r>
              <a:rPr lang="ru-RU" b="1">
                <a:latin typeface="Calibri" pitchFamily="34" charset="0"/>
              </a:rPr>
              <a:t>6.Счастье.10 .Ум.12.Злость.</a:t>
            </a:r>
          </a:p>
          <a:p>
            <a:r>
              <a:rPr lang="ru-RU" b="1">
                <a:latin typeface="Calibri" pitchFamily="34" charset="0"/>
              </a:rPr>
              <a:t>13.Наказание.15.Конец.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 nodeType="clickPar">
                      <p:stCondLst>
                        <p:cond delay="indefinite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 nodeType="clickPar">
                      <p:stCondLst>
                        <p:cond delay="indefinite"/>
                      </p:stCondLst>
                      <p:childTnLst>
                        <p:par>
                          <p:cTn id="2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 nodeType="clickPar">
                      <p:stCondLst>
                        <p:cond delay="indefinite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 nodeType="clickPar">
                      <p:stCondLst>
                        <p:cond delay="indefinite"/>
                      </p:stCondLst>
                      <p:childTnLst>
                        <p:par>
                          <p:cTn id="2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 nodeType="clickPar">
                      <p:stCondLst>
                        <p:cond delay="indefinite"/>
                      </p:stCondLst>
                      <p:childTnLst>
                        <p:par>
                          <p:cTn id="2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 nodeType="clickPar">
                      <p:stCondLst>
                        <p:cond delay="indefinite"/>
                      </p:stCondLst>
                      <p:childTnLst>
                        <p:par>
                          <p:cTn id="2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 nodeType="clickPar">
                      <p:stCondLst>
                        <p:cond delay="indefinite"/>
                      </p:stCondLst>
                      <p:childTnLst>
                        <p:par>
                          <p:cTn id="2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 nodeType="clickPar">
                      <p:stCondLst>
                        <p:cond delay="indefinite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 nodeType="clickPar">
                      <p:stCondLst>
                        <p:cond delay="indefinite"/>
                      </p:stCondLst>
                      <p:childTnLst>
                        <p:par>
                          <p:cTn id="2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 nodeType="clickPar">
                      <p:stCondLst>
                        <p:cond delay="indefinite"/>
                      </p:stCondLst>
                      <p:childTnLst>
                        <p:par>
                          <p:cTn id="2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 nodeType="clickPar">
                      <p:stCondLst>
                        <p:cond delay="indefinite"/>
                      </p:stCondLst>
                      <p:childTnLst>
                        <p:par>
                          <p:cTn id="2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 nodeType="clickPar">
                      <p:stCondLst>
                        <p:cond delay="indefinite"/>
                      </p:stCondLst>
                      <p:childTnLst>
                        <p:par>
                          <p:cTn id="2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 nodeType="clickPar">
                      <p:stCondLst>
                        <p:cond delay="indefinite"/>
                      </p:stCondLst>
                      <p:childTnLst>
                        <p:par>
                          <p:cTn id="2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 nodeType="clickPar">
                      <p:stCondLst>
                        <p:cond delay="indefinite"/>
                      </p:stCondLst>
                      <p:childTnLst>
                        <p:par>
                          <p:cTn id="2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 nodeType="clickPar">
                      <p:stCondLst>
                        <p:cond delay="indefinite"/>
                      </p:stCondLst>
                      <p:childTnLst>
                        <p:par>
                          <p:cTn id="2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 nodeType="clickPar">
                      <p:stCondLst>
                        <p:cond delay="indefinite"/>
                      </p:stCondLst>
                      <p:childTnLst>
                        <p:par>
                          <p:cTn id="2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 nodeType="clickPar">
                      <p:stCondLst>
                        <p:cond delay="indefinite"/>
                      </p:stCondLst>
                      <p:childTnLst>
                        <p:par>
                          <p:cTn id="2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 nodeType="clickPar">
                      <p:stCondLst>
                        <p:cond delay="indefinite"/>
                      </p:stCondLst>
                      <p:childTnLst>
                        <p:par>
                          <p:cTn id="3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 nodeType="clickPar">
                      <p:stCondLst>
                        <p:cond delay="indefinite"/>
                      </p:stCondLst>
                      <p:childTnLst>
                        <p:par>
                          <p:cTn id="3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 nodeType="clickPar">
                      <p:stCondLst>
                        <p:cond delay="indefinite"/>
                      </p:stCondLst>
                      <p:childTnLst>
                        <p:par>
                          <p:cTn id="3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 nodeType="clickPar">
                      <p:stCondLst>
                        <p:cond delay="indefinite"/>
                      </p:stCondLst>
                      <p:childTnLst>
                        <p:par>
                          <p:cTn id="3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 nodeType="clickPar">
                      <p:stCondLst>
                        <p:cond delay="indefinite"/>
                      </p:stCondLst>
                      <p:childTnLst>
                        <p:par>
                          <p:cTn id="3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 nodeType="clickPar">
                      <p:stCondLst>
                        <p:cond delay="indefinite"/>
                      </p:stCondLst>
                      <p:childTnLst>
                        <p:par>
                          <p:cTn id="3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 nodeType="clickPar">
                      <p:stCondLst>
                        <p:cond delay="indefinite"/>
                      </p:stCondLst>
                      <p:childTnLst>
                        <p:par>
                          <p:cTn id="3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 nodeType="clickPar">
                      <p:stCondLst>
                        <p:cond delay="indefinite"/>
                      </p:stCondLst>
                      <p:childTnLst>
                        <p:par>
                          <p:cTn id="3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 nodeType="clickPar">
                      <p:stCondLst>
                        <p:cond delay="indefinite"/>
                      </p:stCondLst>
                      <p:childTnLst>
                        <p:par>
                          <p:cTn id="3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 nodeType="clickPar">
                      <p:stCondLst>
                        <p:cond delay="indefinite"/>
                      </p:stCondLst>
                      <p:childTnLst>
                        <p:par>
                          <p:cTn id="3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 nodeType="clickPar">
                      <p:stCondLst>
                        <p:cond delay="indefinite"/>
                      </p:stCondLst>
                      <p:childTnLst>
                        <p:par>
                          <p:cTn id="3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 nodeType="clickPar">
                      <p:stCondLst>
                        <p:cond delay="indefinite"/>
                      </p:stCondLst>
                      <p:childTnLst>
                        <p:par>
                          <p:cTn id="3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8" fill="hold" nodeType="clickPar">
                      <p:stCondLst>
                        <p:cond delay="indefinite"/>
                      </p:stCondLst>
                      <p:childTnLst>
                        <p:par>
                          <p:cTn id="3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 nodeType="clickPar">
                      <p:stCondLst>
                        <p:cond delay="indefinite"/>
                      </p:stCondLst>
                      <p:childTnLst>
                        <p:par>
                          <p:cTn id="3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 nodeType="clickPar">
                      <p:stCondLst>
                        <p:cond delay="indefinite"/>
                      </p:stCondLst>
                      <p:childTnLst>
                        <p:par>
                          <p:cTn id="3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3" grpId="0"/>
      <p:bldP spid="15" grpId="0"/>
      <p:bldP spid="16" grpId="0"/>
      <p:bldP spid="17" grpId="0"/>
      <p:bldP spid="18" grpId="0"/>
      <p:bldP spid="19" grpId="0"/>
      <p:bldP spid="21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5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Содержимое 2"/>
          <p:cNvSpPr>
            <a:spLocks/>
          </p:cNvSpPr>
          <p:nvPr/>
        </p:nvSpPr>
        <p:spPr bwMode="auto">
          <a:xfrm>
            <a:off x="1676400" y="2168525"/>
            <a:ext cx="1051560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ru-RU" sz="3800" b="1">
                <a:latin typeface="Calibri" pitchFamily="34" charset="0"/>
              </a:rPr>
              <a:t>Я узнал…</a:t>
            </a:r>
          </a:p>
          <a:p>
            <a:pPr marL="319088" indent="-319088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ru-RU" sz="3800" b="1">
                <a:latin typeface="Calibri" pitchFamily="34" charset="0"/>
              </a:rPr>
              <a:t>Было интересно…</a:t>
            </a:r>
          </a:p>
          <a:p>
            <a:pPr marL="319088" indent="-319088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ru-RU" sz="3800" b="1">
                <a:latin typeface="Calibri" pitchFamily="34" charset="0"/>
              </a:rPr>
              <a:t>Особенно понравилось…</a:t>
            </a:r>
          </a:p>
          <a:p>
            <a:pPr marL="319088" indent="-319088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ru-RU" sz="3800" b="1">
                <a:latin typeface="Calibri" pitchFamily="34" charset="0"/>
              </a:rPr>
              <a:t>Вызвало затруднение…</a:t>
            </a:r>
          </a:p>
          <a:p>
            <a:pPr marL="319088" indent="-319088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ru-RU" sz="3800" b="1">
                <a:latin typeface="Calibri" pitchFamily="34" charset="0"/>
              </a:rPr>
              <a:t>Что у вас получилось сегодня лучше всего?</a:t>
            </a:r>
          </a:p>
        </p:txBody>
      </p:sp>
      <p:sp>
        <p:nvSpPr>
          <p:cNvPr id="88" name="AutoShape 6"/>
          <p:cNvSpPr txBox="1">
            <a:spLocks noChangeArrowheads="1"/>
          </p:cNvSpPr>
          <p:nvPr/>
        </p:nvSpPr>
        <p:spPr bwMode="auto">
          <a:xfrm>
            <a:off x="723900" y="346075"/>
            <a:ext cx="10972800" cy="56197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Рефлексия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03225" y="1250950"/>
            <a:ext cx="11436350" cy="43513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200" smtClean="0">
                <a:solidFill>
                  <a:srgbClr val="336600"/>
                </a:solidFill>
                <a:latin typeface="Times New Roman" pitchFamily="18" charset="0"/>
              </a:rPr>
              <a:t>  </a:t>
            </a:r>
            <a:r>
              <a:rPr lang="ru-RU" sz="3600" b="1" smtClean="0">
                <a:latin typeface="Times New Roman" pitchFamily="18" charset="0"/>
              </a:rPr>
              <a:t>Погода весной очень изменчива. </a:t>
            </a:r>
          </a:p>
          <a:p>
            <a:pPr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</a:rPr>
              <a:t>  Потоки теплого и холодного воздуха </a:t>
            </a:r>
          </a:p>
          <a:p>
            <a:pPr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</a:rPr>
              <a:t>  перемещаются с места на место, дует ветер. </a:t>
            </a:r>
          </a:p>
          <a:p>
            <a:pPr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</a:rPr>
              <a:t>  Ветер бывает теплый и холодный, сухой и влажный. </a:t>
            </a:r>
          </a:p>
          <a:p>
            <a:pPr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</a:rPr>
              <a:t>  Влажный ветер приносит осадки</a:t>
            </a:r>
            <a:r>
              <a:rPr lang="ru-RU" sz="3600" smtClean="0">
                <a:solidFill>
                  <a:srgbClr val="3366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i?id=32625363&amp;tov=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2569" y="3100635"/>
            <a:ext cx="3204938" cy="2840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Выноска-облако 11"/>
          <p:cNvSpPr/>
          <p:nvPr/>
        </p:nvSpPr>
        <p:spPr>
          <a:xfrm>
            <a:off x="2732895" y="1190989"/>
            <a:ext cx="4435992" cy="1974369"/>
          </a:xfrm>
          <a:prstGeom prst="cloudCallout">
            <a:avLst>
              <a:gd name="adj1" fmla="val 54071"/>
              <a:gd name="adj2" fmla="val 73018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n w="19050">
                <a:solidFill>
                  <a:srgbClr val="FF33CC"/>
                </a:solidFill>
              </a:ln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9050"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Антонимы</a:t>
            </a:r>
            <a:br>
              <a:rPr lang="ru-RU" sz="3200" dirty="0">
                <a:ln w="19050"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3200" dirty="0">
              <a:ln w="19050"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/>
          </p:cNvSpPr>
          <p:nvPr/>
        </p:nvSpPr>
        <p:spPr bwMode="auto">
          <a:xfrm>
            <a:off x="1387475" y="1866900"/>
            <a:ext cx="9906000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sz="3800" b="1">
                <a:latin typeface="Calibri" pitchFamily="34" charset="0"/>
              </a:rPr>
              <a:t>   </a:t>
            </a:r>
            <a:endParaRPr lang="ru-RU" sz="36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434" name="Заголовок 1"/>
          <p:cNvSpPr>
            <a:spLocks/>
          </p:cNvSpPr>
          <p:nvPr/>
        </p:nvSpPr>
        <p:spPr bwMode="auto">
          <a:xfrm>
            <a:off x="2540000" y="657225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ru-RU" sz="4400" b="1">
                <a:latin typeface="Calibri Light"/>
              </a:rPr>
              <a:t>Цели и задачи урока: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701925" y="1954213"/>
            <a:ext cx="85994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latin typeface="Times New Roman" pitchFamily="18" charset="0"/>
              </a:rPr>
              <a:t>Изучить </a:t>
            </a:r>
            <a:br>
              <a:rPr lang="ru-RU" sz="4000" b="1" i="1">
                <a:latin typeface="Times New Roman" pitchFamily="18" charset="0"/>
              </a:rPr>
            </a:br>
            <a:r>
              <a:rPr lang="ru-RU" sz="4000" b="1" i="1">
                <a:latin typeface="Times New Roman" pitchFamily="18" charset="0"/>
              </a:rPr>
              <a:t>Научиться </a:t>
            </a:r>
            <a:br>
              <a:rPr lang="ru-RU" sz="4000" b="1" i="1">
                <a:latin typeface="Times New Roman" pitchFamily="18" charset="0"/>
              </a:rPr>
            </a:br>
            <a:r>
              <a:rPr lang="ru-RU" sz="4000" b="1" i="1">
                <a:latin typeface="Times New Roman" pitchFamily="18" charset="0"/>
              </a:rPr>
              <a:t>Научиться   правильно употреблять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571500" y="500063"/>
            <a:ext cx="11144250" cy="13716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6200" smtClean="0"/>
              <a:t>Чем зима отличается </a:t>
            </a:r>
            <a:br>
              <a:rPr lang="ru-RU" sz="6200" smtClean="0"/>
            </a:br>
            <a:r>
              <a:rPr lang="ru-RU" sz="6200" smtClean="0"/>
              <a:t>от лета?</a:t>
            </a:r>
          </a:p>
        </p:txBody>
      </p:sp>
      <p:sp>
        <p:nvSpPr>
          <p:cNvPr id="19458" name="Rectangle 9"/>
          <p:cNvSpPr>
            <a:spLocks noChangeArrowheads="1"/>
          </p:cNvSpPr>
          <p:nvPr/>
        </p:nvSpPr>
        <p:spPr bwMode="auto">
          <a:xfrm>
            <a:off x="285750" y="5103813"/>
            <a:ext cx="58102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endParaRPr lang="en-US" sz="72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rgbClr val="000000"/>
              </a:solidFill>
              <a:latin typeface="Tahoma" pitchFamily="34" charset="0"/>
            </a:endParaRPr>
          </a:p>
          <a:p>
            <a:endParaRPr lang="ru-RU" b="1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9459" name="Rectangle 9"/>
          <p:cNvSpPr>
            <a:spLocks noChangeArrowheads="1"/>
          </p:cNvSpPr>
          <p:nvPr/>
        </p:nvSpPr>
        <p:spPr bwMode="auto">
          <a:xfrm>
            <a:off x="6096000" y="5103813"/>
            <a:ext cx="58102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 i="1">
                <a:solidFill>
                  <a:srgbClr val="FF6702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endParaRPr lang="en-US" sz="7200" b="1" i="1">
              <a:solidFill>
                <a:srgbClr val="FF670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rgbClr val="000000"/>
              </a:solidFill>
              <a:latin typeface="Tahoma" pitchFamily="34" charset="0"/>
            </a:endParaRPr>
          </a:p>
          <a:p>
            <a:endParaRPr lang="ru-RU" b="1" i="1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9460" name="Picture 5" descr="N00N9GCAF778G6CAU8CCOICAL27C9QCA1HNG8FCA7VTQ12CADIUMB3CAV1LATDCAZXO5G8CANX5XFPCAQ60O71CAT1DM2YCACAUSBMCADRK5R8CAHV8TG5CAY80I2WCAGCAT8ACAD3LE3NCAC04WAXCATHBZV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813" y="2205038"/>
            <a:ext cx="46069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03038HCALIGO57CADJS5L4CAHOQUC2CA0ON30FCA5JQPY7CAPQPTEFCAUJDCX9CACWYIILCADJMCK6CAKFEGH6CAXE8KFOCAYA5D1TCAFS54Z9CAXN8X1UCAX4ZZ1MCAOJSZ04CASDNHHACAJ2QVXKCASGHN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7013" y="2205038"/>
            <a:ext cx="48958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81000" y="981075"/>
            <a:ext cx="11525250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rabicParenR"/>
            </a:pPr>
            <a:r>
              <a:rPr lang="ru-RU" sz="3200" i="1">
                <a:solidFill>
                  <a:srgbClr val="000000"/>
                </a:solidFill>
                <a:latin typeface="Segoe Script"/>
              </a:rPr>
              <a:t>Зимой </a:t>
            </a:r>
            <a:r>
              <a:rPr lang="ru-RU" sz="3200" b="1" i="1" u="sng">
                <a:solidFill>
                  <a:srgbClr val="002060"/>
                </a:solidFill>
                <a:latin typeface="Segoe Script"/>
              </a:rPr>
              <a:t>холодно</a:t>
            </a:r>
            <a:r>
              <a:rPr lang="ru-RU" sz="3200" i="1">
                <a:solidFill>
                  <a:srgbClr val="000000"/>
                </a:solidFill>
                <a:latin typeface="Segoe Script"/>
              </a:rPr>
              <a:t>, а летом </a:t>
            </a:r>
            <a:r>
              <a:rPr lang="ru-RU" sz="3200" b="1" i="1" u="sng">
                <a:solidFill>
                  <a:srgbClr val="FF6702"/>
                </a:solidFill>
                <a:latin typeface="Segoe Script"/>
              </a:rPr>
              <a:t>жарко</a:t>
            </a:r>
            <a:r>
              <a:rPr lang="ru-RU" sz="3200" i="1" u="sng">
                <a:solidFill>
                  <a:srgbClr val="FF6702"/>
                </a:solidFill>
                <a:latin typeface="Segoe Script"/>
              </a:rPr>
              <a:t>.</a:t>
            </a:r>
          </a:p>
          <a:p>
            <a:pPr marL="514350" indent="-514350">
              <a:buFontTx/>
              <a:buAutoNum type="arabicParenR"/>
            </a:pPr>
            <a:endParaRPr lang="ru-RU" sz="3200" i="1">
              <a:solidFill>
                <a:srgbClr val="000000"/>
              </a:solidFill>
              <a:latin typeface="Segoe Script"/>
            </a:endParaRPr>
          </a:p>
          <a:p>
            <a:pPr marL="514350" indent="-514350">
              <a:buFontTx/>
              <a:buAutoNum type="arabicParenR"/>
            </a:pPr>
            <a:r>
              <a:rPr lang="ru-RU" sz="3200" i="1">
                <a:solidFill>
                  <a:srgbClr val="000000"/>
                </a:solidFill>
                <a:latin typeface="Segoe Script"/>
              </a:rPr>
              <a:t>Зимой </a:t>
            </a:r>
            <a:r>
              <a:rPr lang="ru-RU" sz="3200" b="1" i="1" u="sng">
                <a:solidFill>
                  <a:srgbClr val="002060"/>
                </a:solidFill>
                <a:latin typeface="Segoe Script"/>
              </a:rPr>
              <a:t>темно,</a:t>
            </a:r>
            <a:r>
              <a:rPr lang="ru-RU" sz="3200" i="1">
                <a:solidFill>
                  <a:srgbClr val="000000"/>
                </a:solidFill>
                <a:latin typeface="Segoe Script"/>
              </a:rPr>
              <a:t> а летом </a:t>
            </a:r>
            <a:r>
              <a:rPr lang="ru-RU" sz="3200" u="sng">
                <a:solidFill>
                  <a:srgbClr val="FF6702"/>
                </a:solidFill>
                <a:latin typeface="Segoe Script"/>
              </a:rPr>
              <a:t>светло</a:t>
            </a:r>
            <a:r>
              <a:rPr lang="ru-RU" sz="3200" i="1">
                <a:solidFill>
                  <a:srgbClr val="FF6702"/>
                </a:solidFill>
                <a:latin typeface="Segoe Script"/>
              </a:rPr>
              <a:t>.</a:t>
            </a:r>
          </a:p>
          <a:p>
            <a:pPr marL="514350" indent="-514350">
              <a:buFontTx/>
              <a:buAutoNum type="arabicParenR"/>
            </a:pPr>
            <a:endParaRPr lang="ru-RU" sz="3200" i="1">
              <a:solidFill>
                <a:srgbClr val="000000"/>
              </a:solidFill>
              <a:latin typeface="Segoe Script"/>
            </a:endParaRPr>
          </a:p>
          <a:p>
            <a:pPr marL="514350" indent="-514350">
              <a:buFontTx/>
              <a:buAutoNum type="arabicParenR"/>
            </a:pPr>
            <a:r>
              <a:rPr lang="ru-RU" sz="3200" i="1">
                <a:solidFill>
                  <a:srgbClr val="000000"/>
                </a:solidFill>
                <a:latin typeface="Segoe Script"/>
              </a:rPr>
              <a:t>Зимой день </a:t>
            </a:r>
            <a:r>
              <a:rPr lang="ru-RU" sz="3200" b="1" i="1" u="sng">
                <a:solidFill>
                  <a:srgbClr val="002060"/>
                </a:solidFill>
                <a:latin typeface="Segoe Script"/>
              </a:rPr>
              <a:t>короткий,</a:t>
            </a:r>
            <a:r>
              <a:rPr lang="ru-RU" sz="3200" i="1">
                <a:solidFill>
                  <a:srgbClr val="000000"/>
                </a:solidFill>
                <a:latin typeface="Segoe Script"/>
              </a:rPr>
              <a:t> а летом </a:t>
            </a:r>
            <a:r>
              <a:rPr lang="ru-RU" sz="3200" b="1" i="1" u="sng">
                <a:solidFill>
                  <a:srgbClr val="FF6702"/>
                </a:solidFill>
                <a:latin typeface="Segoe Script"/>
              </a:rPr>
              <a:t>длинный.</a:t>
            </a:r>
          </a:p>
          <a:p>
            <a:pPr marL="514350" indent="-514350" algn="ctr"/>
            <a:endParaRPr lang="ru-RU" sz="3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/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мы назовем выделенные слова по отношению друг к другу и почему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5" descr="1"/>
          <p:cNvSpPr>
            <a:spLocks noChangeArrowheads="1"/>
          </p:cNvSpPr>
          <p:nvPr/>
        </p:nvSpPr>
        <p:spPr bwMode="auto">
          <a:xfrm>
            <a:off x="1524000" y="500063"/>
            <a:ext cx="9048750" cy="5500687"/>
          </a:xfrm>
          <a:prstGeom prst="verticalScroll">
            <a:avLst>
              <a:gd name="adj" fmla="val 12500"/>
            </a:avLst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i="1">
              <a:latin typeface="Georgia" pitchFamily="18" charset="0"/>
            </a:endParaRPr>
          </a:p>
        </p:txBody>
      </p:sp>
      <p:sp>
        <p:nvSpPr>
          <p:cNvPr id="21506" name="Rectangle 9"/>
          <p:cNvSpPr>
            <a:spLocks noChangeArrowheads="1"/>
          </p:cNvSpPr>
          <p:nvPr/>
        </p:nvSpPr>
        <p:spPr bwMode="auto">
          <a:xfrm>
            <a:off x="2476500" y="2143125"/>
            <a:ext cx="71437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5400" b="1" i="1">
                <a:solidFill>
                  <a:srgbClr val="FF0000"/>
                </a:solidFill>
                <a:latin typeface="Segoe Script"/>
                <a:ea typeface="SimSun-ExtB"/>
                <a:cs typeface="SimSun-ExtB"/>
              </a:rPr>
              <a:t>Антонимы </a:t>
            </a:r>
            <a:r>
              <a:rPr lang="ru-RU" sz="5400" i="1">
                <a:solidFill>
                  <a:srgbClr val="FF0000"/>
                </a:solidFill>
                <a:latin typeface="Tahoma" pitchFamily="34" charset="0"/>
              </a:rPr>
              <a:t>– </a:t>
            </a:r>
          </a:p>
          <a:p>
            <a:pPr algn="just"/>
            <a:r>
              <a:rPr lang="ru-RU" sz="3200" i="1">
                <a:solidFill>
                  <a:srgbClr val="000000"/>
                </a:solidFill>
                <a:latin typeface="Tahoma" pitchFamily="34" charset="0"/>
              </a:rPr>
              <a:t>это слова одной части речи, противоположные по  лексическому значению.</a:t>
            </a:r>
          </a:p>
          <a:p>
            <a:endParaRPr lang="ru-RU" b="1" i="1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macroart.ru/wp-content/uploads/2012/06/207184-1024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8250" y="1214438"/>
            <a:ext cx="4095750" cy="221456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2530" name="Picture 2" descr="&amp;Pcy;&amp;ucy;&amp;scy;&amp;tcy;&amp;ycy;&amp;ncy;&amp;yacy;, &amp;pcy;&amp;iecy;&amp;jcy;&amp;zcy;&amp;acy;&amp;zh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0" y="1214438"/>
            <a:ext cx="3905250" cy="221456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2531" name="Picture 4" descr="&amp;bcy;&amp;iecy;&amp;lcy;&amp;ycy;&amp;jcy; &amp;mcy;&amp;iecy;&amp;dcy;&amp;vcy;&amp;iecy;&amp;dcy;&amp;softcy; &amp;fcy;&amp;ocy;&amp;tcy;&amp;o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3500" y="3929063"/>
            <a:ext cx="4000500" cy="23209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2532" name="Picture 6" descr="http://www.fotozveri.ru/medved/1709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929063"/>
            <a:ext cx="3905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0" y="642938"/>
            <a:ext cx="1809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море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524750" y="714375"/>
            <a:ext cx="2000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суша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809750" y="3500438"/>
            <a:ext cx="2952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маленький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524750" y="3571875"/>
            <a:ext cx="228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большой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721</Words>
  <Application>Microsoft Office PowerPoint</Application>
  <PresentationFormat>Custom</PresentationFormat>
  <Paragraphs>331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Arial</vt:lpstr>
      <vt:lpstr>Calibri Light</vt:lpstr>
      <vt:lpstr>Calibri</vt:lpstr>
      <vt:lpstr>Times New Roman</vt:lpstr>
      <vt:lpstr>Tahoma</vt:lpstr>
      <vt:lpstr>Segoe Script</vt:lpstr>
      <vt:lpstr>Georgia</vt:lpstr>
      <vt:lpstr>SimSun-ExtB</vt:lpstr>
      <vt:lpstr>Blackadder ITC</vt:lpstr>
      <vt:lpstr>Gabriola</vt:lpstr>
      <vt:lpstr>Тема Office</vt:lpstr>
      <vt:lpstr>Слайд 1</vt:lpstr>
      <vt:lpstr>Слайд 2</vt:lpstr>
      <vt:lpstr>Слайд 3</vt:lpstr>
      <vt:lpstr>Слайд 4</vt:lpstr>
      <vt:lpstr>Слайд 5</vt:lpstr>
      <vt:lpstr>Чем зима отличается  от лета?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Продолжаем наблюдение</vt:lpstr>
      <vt:lpstr>Слайд 15</vt:lpstr>
      <vt:lpstr>Отгадайте загадки</vt:lpstr>
      <vt:lpstr>Слайд 17</vt:lpstr>
      <vt:lpstr>Слайд 18</vt:lpstr>
      <vt:lpstr>Слайд 19</vt:lpstr>
      <vt:lpstr>Глядя на эти изображения, скажите, зачем в речи  нужно использовать антонимы?</vt:lpstr>
      <vt:lpstr>Прочтите стихотворение и скажите, зачем в речи  нужно использовать антонимы?</vt:lpstr>
      <vt:lpstr>Слайд 22</vt:lpstr>
      <vt:lpstr>Слайд 23</vt:lpstr>
      <vt:lpstr>Слайд 24</vt:lpstr>
      <vt:lpstr>Слайд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ЕСШ №7 им.О.Н. Мамченкова</dc:title>
  <dc:creator>Пользователь Windows</dc:creator>
  <cp:lastModifiedBy>Admin</cp:lastModifiedBy>
  <cp:revision>18</cp:revision>
  <dcterms:created xsi:type="dcterms:W3CDTF">2018-11-13T11:33:20Z</dcterms:created>
  <dcterms:modified xsi:type="dcterms:W3CDTF">2020-03-29T11:03:37Z</dcterms:modified>
</cp:coreProperties>
</file>