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60" r:id="rId5"/>
    <p:sldId id="262" r:id="rId6"/>
    <p:sldId id="270" r:id="rId7"/>
    <p:sldId id="271" r:id="rId8"/>
    <p:sldId id="263" r:id="rId9"/>
    <p:sldId id="272" r:id="rId10"/>
    <p:sldId id="273" r:id="rId11"/>
    <p:sldId id="274" r:id="rId12"/>
    <p:sldId id="275" r:id="rId13"/>
    <p:sldId id="276" r:id="rId14"/>
    <p:sldId id="266" r:id="rId15"/>
    <p:sldId id="267" r:id="rId16"/>
    <p:sldId id="258" r:id="rId17"/>
    <p:sldId id="289" r:id="rId18"/>
    <p:sldId id="278" r:id="rId19"/>
    <p:sldId id="284" r:id="rId20"/>
    <p:sldId id="282" r:id="rId21"/>
    <p:sldId id="287" r:id="rId22"/>
    <p:sldId id="285" r:id="rId23"/>
    <p:sldId id="286" r:id="rId24"/>
    <p:sldId id="28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CA972-D29D-4B18-9C5E-9AFD6958E7E9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3BFE0-7488-4E78-B79C-C7DF60816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88D00-8BE7-44D9-9F24-01660CDD8E9A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EFD9E-5C2D-49E4-B6CA-36230D24D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5E2F1-9C06-4312-B175-C1ADE7629281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D77C4-6CBD-4788-B957-935054430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4DBA6-DC9B-4311-97D0-04BB164CF9F7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80AC8-CF9B-4584-9339-B0C871BA8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4A306-66BA-4424-9D0F-0ED49D82942B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80128-C9D7-4887-B3EB-C837DFDB7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16FED-3980-4AA5-B353-300D362FE221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271DB-CFAC-45A8-99FC-59675E09C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02374-C760-4AFC-B3E4-1FBC5912E3CB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0763-7850-4BDB-937B-48804AB77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CDE30-2756-4115-A913-5524FB248558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8B60B-C7A3-4DEA-AFB0-0926D4978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4055B-DC62-4F49-BD51-B40805EF1F50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7BDD-0E7B-4205-86F0-C8A9C6CB8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7E92-9F02-47FA-8620-4100C0D95B3F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830DD-DD9D-478F-A1E6-29EF033D9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7E18D-BF98-42DA-B2C7-DD831604085B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8DD1C-CBF1-4646-9441-65B7E36BA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A79AE3-7ED1-4A29-AFE5-1A1E3CA4AF39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7E5A02-763A-4FCD-9DA9-8E21E2AA9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http://im1-tub-ua.yandex.net/i?id=431724122-64-72&amp;n=2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http://im1-tub-ua.yandex.net/i?id=431724122-64-72&amp;n=21" TargetMode="Externa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10rvwtcBbI&amp;feature=youtu.be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12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8.jpeg"/><Relationship Id="rId9" Type="http://schemas.openxmlformats.org/officeDocument/2006/relationships/image" Target="../media/image14.jpeg"/><Relationship Id="rId1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 txBox="1">
            <a:spLocks/>
          </p:cNvSpPr>
          <p:nvPr/>
        </p:nvSpPr>
        <p:spPr bwMode="auto">
          <a:xfrm>
            <a:off x="1547813" y="1052513"/>
            <a:ext cx="61198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6000">
              <a:solidFill>
                <a:srgbClr val="953735"/>
              </a:solidFill>
              <a:latin typeface="Georgia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484438" y="4437063"/>
            <a:ext cx="3763962" cy="1728787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Внеклассное мероприятие,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посвященное </a:t>
            </a:r>
            <a:endParaRPr lang="ru-RU" sz="280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Дню родного языка</a:t>
            </a:r>
          </a:p>
        </p:txBody>
      </p:sp>
      <p:pic>
        <p:nvPicPr>
          <p:cNvPr id="13315" name="Picture 5" descr="http://im1-tub-ua.yandex.net/i?id=145542120-6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292600"/>
            <a:ext cx="1370012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9" descr="http://im3-tub-ua.yandex.net/i?id=212041000-4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25538"/>
            <a:ext cx="11414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5" descr="http://im7-tub-ua.yandex.net/i?id=154384928-5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1700213"/>
            <a:ext cx="12255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http://im7-tub-ua.yandex.net/i?id=227464279-0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1916113"/>
            <a:ext cx="17145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5" descr="http://im3-tub-ua.yandex.net/i?id=305082690-30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2060575"/>
            <a:ext cx="1223963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7" descr="http://im6-tub-ua.yandex.net/i?id=75771497-64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260350"/>
            <a:ext cx="13144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1" descr="http://im0-tub-ua.yandex.net/i?id=11677936-25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0288" y="188913"/>
            <a:ext cx="115252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3" descr="http://im2-tub-ua.yandex.net/i?id=165630748-39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476250"/>
            <a:ext cx="17287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21" descr="http://im6-tub-ua.yandex.net/i?id=180281681-14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11863" y="5013325"/>
            <a:ext cx="1303337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23" descr="http://im1-tub-ua.yandex.net/i?id=15813688-10-72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80063" y="3357563"/>
            <a:ext cx="11509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27" descr="http://im1-tub-ua.yandex.net/i?id=283161922-01-72&amp;n=2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80288" y="2205038"/>
            <a:ext cx="13684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9" descr="http://im3-tub-ua.yandex.net/i?id=115893136-36-72&amp;n=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80288" y="3860800"/>
            <a:ext cx="1295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Четвёртый  конкурс 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</a:rPr>
              <a:t>ОРФОЭПИЧЕСКИЙ  БЛИЦ-ОПРОС</a:t>
            </a:r>
            <a:br>
              <a:rPr lang="ru-RU" sz="3200" b="1" smtClean="0">
                <a:latin typeface="Times New Roman" pitchFamily="18" charset="0"/>
              </a:rPr>
            </a:br>
            <a:endParaRPr lang="ru-RU" sz="3200" b="1" smtClean="0"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smtClean="0"/>
              <a:t>Побалуйте себя!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Позвонишь мне завтра?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Повязать банты и шарфы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В борщ добавляют свеклу и щавель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Газопровод «Сила Сибири»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Конечно, Вы правы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Взглянул мельком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Изготовлено мастерски</a:t>
            </a:r>
          </a:p>
          <a:p>
            <a:pPr>
              <a:lnSpc>
                <a:spcPct val="90000"/>
              </a:lnSpc>
            </a:pPr>
            <a:r>
              <a:rPr lang="ru-RU" sz="2800" b="1" smtClean="0"/>
              <a:t>Комната досуга</a:t>
            </a:r>
          </a:p>
        </p:txBody>
      </p:sp>
      <p:pic>
        <p:nvPicPr>
          <p:cNvPr id="22531" name="Picture 4" descr="1613564B_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005263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Пятый  конкурс</a:t>
            </a:r>
            <a:r>
              <a:rPr lang="ru-RU" sz="3200" smtClean="0">
                <a:latin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</a:rPr>
            </a:br>
            <a:r>
              <a:rPr lang="ru-RU" sz="3200" smtClean="0">
                <a:latin typeface="Times New Roman" pitchFamily="18" charset="0"/>
              </a:rPr>
              <a:t> « Крылатые фразы».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400" smtClean="0"/>
              <a:t>Любви все возрасты…(покорны) –А.С. Пушкин 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/>
              <a:t>В человеке все должно быть прекрасно…(и лицо, и одежда, и мысли) –А.П. Чехов 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/>
              <a:t>И дым Отечества…(нам сладок и приятен) – А.С. Грибоедов 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/>
              <a:t>Мы все учились понемногу, чему-нибудь и как –нибудь.) – А.С. Пушкин 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/>
              <a:t>Чего не следует делать, того не следует делать даже…(в мыслях) – Л.Н. Толстой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/>
              <a:t>Счастливые часов …(не наблюдают) –А.С. Грибоедов 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/>
              <a:t>Кукушка хвалит петуха за то, что …(хвалит он кукушку) – И.А. Крылов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Шестой  конкурс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</a:rPr>
              <a:t>«Словарный футбол»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- Внештатный сотрудник, работающий без заключения договора. (Фрилансер).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- Человек, ведущий сетевой журнал или дневник событий. (Блоггер).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- Форма времяпрепровождения в виде посещения магазинов. (Шоппинг).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- Автопортрет, снимок самого себя на фотокамеру. (Селфи).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- Мобильный телефон, дополненный функциональностью карманного персонального компьютера. (Смартфон)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- Криптовалюта, цифровая валюта, электронная валюта, виртуальная валюта. (Биткоин)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- Ажиотаж, шумиха в медиа, в СМИ, в Интернете или где-то еще вокруг какого-либо события или какой-либо личности, гаджета, игры… (Хайп)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- Информационная мистификация или намеренное распространение дезинформации в социальных медиа и традиционных СМИ. (Фейк)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Седьмой конкурс</a:t>
            </a:r>
            <a:r>
              <a:rPr lang="ru-RU" sz="3200" smtClean="0">
                <a:latin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</a:rPr>
            </a:br>
            <a:r>
              <a:rPr lang="ru-RU" sz="3200" smtClean="0">
                <a:latin typeface="Times New Roman" pitchFamily="18" charset="0"/>
              </a:rPr>
              <a:t>Шуточные вопросы.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Из какого фразеологизма марсиане могли бы заключить, что у человека не две ноги, а больше</a:t>
            </a:r>
            <a:r>
              <a:rPr lang="ru-RU" sz="2400" b="1" smtClean="0">
                <a:latin typeface="Times New Roman" pitchFamily="18" charset="0"/>
              </a:rPr>
              <a:t> (со всех ног) 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В каком фразеологизме упоминается действие из таблицы умножения?</a:t>
            </a:r>
            <a:r>
              <a:rPr lang="ru-RU" sz="2400" b="1" smtClean="0">
                <a:latin typeface="Times New Roman" pitchFamily="18" charset="0"/>
              </a:rPr>
              <a:t> (знать как дважды два)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Есть ли у земли лицо?</a:t>
            </a:r>
            <a:r>
              <a:rPr lang="ru-RU" sz="2400" b="1" smtClean="0">
                <a:latin typeface="Times New Roman" pitchFamily="18" charset="0"/>
              </a:rPr>
              <a:t> (стереть с лица земли)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Говорят «искать по горячим следам». Может ли след быть холодным?</a:t>
            </a:r>
            <a:r>
              <a:rPr lang="ru-RU" sz="2400" b="1" smtClean="0">
                <a:latin typeface="Times New Roman" pitchFamily="18" charset="0"/>
              </a:rPr>
              <a:t> (и след простыл)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Может ли горе быть в жидком состоянии?</a:t>
            </a:r>
            <a:r>
              <a:rPr lang="ru-RU" sz="2400" b="1" smtClean="0">
                <a:latin typeface="Times New Roman" pitchFamily="18" charset="0"/>
              </a:rPr>
              <a:t> (хлебнуть горя, испить горя)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Есть ли глаза у опасности, смерти, правды?</a:t>
            </a:r>
            <a:r>
              <a:rPr lang="ru-RU" sz="2400" b="1" smtClean="0">
                <a:latin typeface="Times New Roman" pitchFamily="18" charset="0"/>
              </a:rPr>
              <a:t> (смотреть опасности, смерти, правде в глаза)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В какой поговорке насекомое превращается в млекопитающее?</a:t>
            </a:r>
            <a:r>
              <a:rPr lang="ru-RU" sz="2400" b="1" smtClean="0">
                <a:latin typeface="Times New Roman" pitchFamily="18" charset="0"/>
              </a:rPr>
              <a:t> (делать из мухи слона)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Согласно какой поговорке слова находятся в кармане?</a:t>
            </a:r>
            <a:r>
              <a:rPr lang="ru-RU" sz="2400" b="1" smtClean="0">
                <a:latin typeface="Times New Roman" pitchFamily="18" charset="0"/>
              </a:rPr>
              <a:t> (за словом в карман не полезет).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ChangeArrowheads="1"/>
          </p:cNvSpPr>
          <p:nvPr/>
        </p:nvSpPr>
        <p:spPr bwMode="auto">
          <a:xfrm>
            <a:off x="611188" y="2565400"/>
            <a:ext cx="7924800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/>
              <a:t>Прочитайте предложение:</a:t>
            </a:r>
          </a:p>
          <a:p>
            <a:pPr algn="ctr"/>
            <a:r>
              <a:rPr lang="ru-RU" sz="2800"/>
              <a:t> </a:t>
            </a:r>
          </a:p>
          <a:p>
            <a:pPr algn="ctr"/>
            <a:r>
              <a:rPr lang="ru-RU" sz="3600" i="1">
                <a:solidFill>
                  <a:srgbClr val="FF0000"/>
                </a:solidFill>
              </a:rPr>
              <a:t>Инженер с дочерью в воскресенье пошли на каток, врач с сыном тоже пришёл туда.</a:t>
            </a:r>
          </a:p>
          <a:p>
            <a:pPr algn="ctr"/>
            <a:endParaRPr lang="ru-RU" sz="2800" i="1"/>
          </a:p>
          <a:p>
            <a:pPr algn="ctr"/>
            <a:r>
              <a:rPr lang="ru-RU" sz="2800" i="1"/>
              <a:t> </a:t>
            </a:r>
            <a:r>
              <a:rPr lang="ru-RU" sz="2800" b="1"/>
              <a:t>Кто старше: дочь инженера или сын врача? Обоснуйте свой ответ. </a:t>
            </a: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3327400" y="708025"/>
            <a:ext cx="3784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</a:rPr>
              <a:t>Восьмой конкурс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«Подумай».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468313" y="908050"/>
            <a:ext cx="83820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i="1" u="sng">
                <a:solidFill>
                  <a:srgbClr val="FF0000"/>
                </a:solidFill>
              </a:rPr>
              <a:t>Инженер с дочерью</a:t>
            </a:r>
            <a:r>
              <a:rPr lang="ru-RU" sz="2400" i="1">
                <a:solidFill>
                  <a:srgbClr val="FF0000"/>
                </a:solidFill>
              </a:rPr>
              <a:t> в воскресенье </a:t>
            </a:r>
            <a:r>
              <a:rPr lang="ru-RU" sz="2400" b="1" i="1">
                <a:solidFill>
                  <a:schemeClr val="accent2"/>
                </a:solidFill>
              </a:rPr>
              <a:t>пошли</a:t>
            </a:r>
            <a:r>
              <a:rPr lang="ru-RU" sz="2400" i="1">
                <a:solidFill>
                  <a:srgbClr val="FF0000"/>
                </a:solidFill>
              </a:rPr>
              <a:t> на каток, </a:t>
            </a:r>
            <a:r>
              <a:rPr lang="ru-RU" sz="2400" i="1" u="sng">
                <a:solidFill>
                  <a:srgbClr val="FF0000"/>
                </a:solidFill>
              </a:rPr>
              <a:t>врач</a:t>
            </a:r>
            <a:r>
              <a:rPr lang="ru-RU" sz="2400" i="1">
                <a:solidFill>
                  <a:srgbClr val="FF0000"/>
                </a:solidFill>
              </a:rPr>
              <a:t> с сыном тоже </a:t>
            </a:r>
            <a:r>
              <a:rPr lang="ru-RU" sz="2400" b="1" i="1">
                <a:solidFill>
                  <a:schemeClr val="accent2"/>
                </a:solidFill>
              </a:rPr>
              <a:t>пришёл</a:t>
            </a:r>
            <a:r>
              <a:rPr lang="ru-RU" sz="2400" i="1">
                <a:solidFill>
                  <a:srgbClr val="FF0000"/>
                </a:solidFill>
              </a:rPr>
              <a:t> туда.</a:t>
            </a:r>
          </a:p>
          <a:p>
            <a:pPr algn="ctr"/>
            <a:endParaRPr lang="ru-RU" sz="2400" i="1">
              <a:solidFill>
                <a:srgbClr val="FF0000"/>
              </a:solidFill>
            </a:endParaRPr>
          </a:p>
          <a:p>
            <a:pPr algn="just"/>
            <a:r>
              <a:rPr lang="ru-RU" sz="3600">
                <a:solidFill>
                  <a:srgbClr val="FF0000"/>
                </a:solidFill>
              </a:rPr>
              <a:t>Дочь инженера старше</a:t>
            </a:r>
            <a:r>
              <a:rPr lang="ru-RU" sz="3600"/>
              <a:t> сына врача, потому что слово </a:t>
            </a:r>
            <a:r>
              <a:rPr lang="ru-RU" sz="3600" i="1"/>
              <a:t>дочь </a:t>
            </a:r>
            <a:r>
              <a:rPr lang="ru-RU" sz="3600"/>
              <a:t>входит в состав подлежащего и является равноправным членом, участником действия, а сын врача ещё маленький, отец привёл его на каток.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3"/>
          <p:cNvSpPr>
            <a:spLocks noChangeArrowheads="1"/>
          </p:cNvSpPr>
          <p:nvPr/>
        </p:nvSpPr>
        <p:spPr bwMode="auto">
          <a:xfrm>
            <a:off x="539750" y="1916113"/>
            <a:ext cx="8064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 </a:t>
            </a:r>
            <a:endParaRPr lang="ru-RU" sz="700" i="1">
              <a:latin typeface="Georgia" pitchFamily="18" charset="0"/>
            </a:endParaRPr>
          </a:p>
        </p:txBody>
      </p:sp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1116013" y="765175"/>
            <a:ext cx="6870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</a:rPr>
              <a:t>Девятый конкурс.</a:t>
            </a:r>
            <a:endParaRPr lang="ru-RU" sz="3200">
              <a:latin typeface="Times New Roman" pitchFamily="18" charset="0"/>
            </a:endParaRPr>
          </a:p>
          <a:p>
            <a:pPr algn="ctr"/>
            <a:r>
              <a:rPr lang="ru-RU" sz="3200" b="1">
                <a:latin typeface="Times New Roman" pitchFamily="18" charset="0"/>
              </a:rPr>
              <a:t>«САМЫЙ  ВЕСЁЛЫЙ  КОНКУРС»</a:t>
            </a:r>
          </a:p>
        </p:txBody>
      </p:sp>
      <p:pic>
        <p:nvPicPr>
          <p:cNvPr id="28675" name="Picture 5" descr="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205038"/>
            <a:ext cx="4718050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1"/>
          </p:nvPr>
        </p:nvSpPr>
        <p:spPr>
          <a:xfrm>
            <a:off x="539750" y="7651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/>
              <a:t>Десятый конкурс.</a:t>
            </a:r>
            <a:r>
              <a:rPr lang="ru-RU" smtClean="0"/>
              <a:t> </a:t>
            </a:r>
          </a:p>
          <a:p>
            <a:pPr algn="ctr">
              <a:buFont typeface="Arial" charset="0"/>
              <a:buNone/>
            </a:pPr>
            <a:r>
              <a:rPr lang="ru-RU" smtClean="0"/>
              <a:t>«Классики о русском языке».</a:t>
            </a:r>
          </a:p>
        </p:txBody>
      </p:sp>
      <p:pic>
        <p:nvPicPr>
          <p:cNvPr id="29698" name="Picture 4" descr="img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060575"/>
            <a:ext cx="609600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3000375"/>
            <a:ext cx="37861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5"/>
          <p:cNvSpPr>
            <a:spLocks noChangeArrowheads="1"/>
          </p:cNvSpPr>
          <p:nvPr/>
        </p:nvSpPr>
        <p:spPr bwMode="auto">
          <a:xfrm>
            <a:off x="395288" y="2060575"/>
            <a:ext cx="67691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uk-UA" sz="3600">
                <a:solidFill>
                  <a:srgbClr val="000000"/>
                </a:solidFill>
              </a:rPr>
              <a:t>Истинная любовь к своей стране немыслима без любви к своему языку.</a:t>
            </a:r>
            <a:br>
              <a:rPr lang="ru-RU" altLang="uk-UA" sz="3600">
                <a:solidFill>
                  <a:srgbClr val="000000"/>
                </a:solidFill>
              </a:rPr>
            </a:br>
            <a:r>
              <a:rPr lang="ru-RU" altLang="uk-UA" sz="3600">
                <a:solidFill>
                  <a:srgbClr val="002060"/>
                </a:solidFill>
              </a:rPr>
              <a:t/>
            </a:r>
            <a:br>
              <a:rPr lang="ru-RU" altLang="uk-UA" sz="3600">
                <a:solidFill>
                  <a:srgbClr val="002060"/>
                </a:solidFill>
              </a:rPr>
            </a:br>
            <a:r>
              <a:rPr lang="ru-RU" altLang="uk-UA" sz="3600">
                <a:solidFill>
                  <a:srgbClr val="002060"/>
                </a:solidFill>
              </a:rPr>
              <a:t>Константин Георгиевич Паустовский - писатель</a:t>
            </a:r>
            <a:br>
              <a:rPr lang="ru-RU" altLang="uk-UA" sz="3600">
                <a:solidFill>
                  <a:srgbClr val="002060"/>
                </a:solidFill>
              </a:rPr>
            </a:br>
            <a:endParaRPr lang="ru-RU" altLang="uk-UA" sz="3600">
              <a:solidFill>
                <a:srgbClr val="002060"/>
              </a:solidFill>
            </a:endParaRPr>
          </a:p>
          <a:p>
            <a:r>
              <a:rPr lang="ru-RU" altLang="uk-UA" sz="280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0723" name="Picture 2" descr="i?id=385559010-4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836613"/>
            <a:ext cx="1655763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3068638"/>
            <a:ext cx="3786187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5"/>
          <p:cNvSpPr>
            <a:spLocks noChangeArrowheads="1"/>
          </p:cNvSpPr>
          <p:nvPr/>
        </p:nvSpPr>
        <p:spPr bwMode="auto">
          <a:xfrm>
            <a:off x="395288" y="1484313"/>
            <a:ext cx="6408737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uk-UA" sz="2800">
                <a:solidFill>
                  <a:srgbClr val="002060"/>
                </a:solidFill>
              </a:rPr>
              <a:t> </a:t>
            </a:r>
            <a:r>
              <a:rPr lang="ru-RU" altLang="uk-UA" sz="2800">
                <a:solidFill>
                  <a:srgbClr val="000000"/>
                </a:solidFill>
                <a:latin typeface="Times New Roman" pitchFamily="18" charset="0"/>
              </a:rPr>
              <a:t>Русский язык в умелых руках и в опытных устах – красив, певуч, выразителен, гибок, послушен, ловок и вместителен. </a:t>
            </a:r>
            <a:br>
              <a:rPr lang="ru-RU" altLang="uk-UA" sz="28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uk-UA" sz="280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uk-UA" sz="280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uk-UA" sz="2800">
                <a:solidFill>
                  <a:srgbClr val="002060"/>
                </a:solidFill>
                <a:latin typeface="Times New Roman" pitchFamily="18" charset="0"/>
              </a:rPr>
              <a:t>Александр Иванович Куприн – писатель</a:t>
            </a:r>
          </a:p>
          <a:p>
            <a:r>
              <a:rPr lang="ru-RU" altLang="uk-UA" sz="2800">
                <a:solidFill>
                  <a:srgbClr val="002060"/>
                </a:solidFill>
              </a:rPr>
              <a:t>  </a:t>
            </a:r>
          </a:p>
        </p:txBody>
      </p:sp>
      <p:pic>
        <p:nvPicPr>
          <p:cNvPr id="31747" name="Picture 4" descr="http://im1-tub-ua.yandex.net/i?id=431724122-64-72&amp;n=21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516688" y="1052513"/>
            <a:ext cx="15525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684213" y="765175"/>
            <a:ext cx="8001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«</a:t>
            </a:r>
            <a:r>
              <a:rPr lang="ru-RU" sz="2800">
                <a:solidFill>
                  <a:srgbClr val="FF0000"/>
                </a:solidFill>
              </a:rPr>
              <a:t>Слово</a:t>
            </a:r>
            <a:r>
              <a:rPr lang="ru-RU" sz="2800"/>
              <a:t> – тончайшее прикосновение к сердцу; оно может стать и нежным, благоуханным цветком, и острым ножом, ковырнувшим нежную ткань души, и раскаленным железом, и комьями грязи... Мудрое и доброе слово доставляет радость, глупое и злое, необдуманное и бестактное – приносит беду, словом можно убить и оживить, ранить и излечить, … сотворить улыбку – и вызвать слезы, породить веру в человека - и заронить недоверие».</a:t>
            </a:r>
          </a:p>
          <a:p>
            <a:pPr algn="r"/>
            <a:r>
              <a:rPr lang="ru-RU" sz="2800"/>
              <a:t>В.А. Сухомлинский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«Человек, равнодушный к своему языку –дикарь. Его безразличие к языку объясняется полнейшим безразличием к прошлому, настоящему и будущему своего народа». </a:t>
            </a:r>
          </a:p>
          <a:p>
            <a:pPr>
              <a:buFont typeface="Arial" charset="0"/>
              <a:buNone/>
            </a:pPr>
            <a:r>
              <a:rPr lang="ru-RU" smtClean="0"/>
              <a:t>       К.Г.Паустовский </a:t>
            </a:r>
          </a:p>
          <a:p>
            <a:endParaRPr lang="ru-RU" smtClean="0"/>
          </a:p>
        </p:txBody>
      </p:sp>
      <p:pic>
        <p:nvPicPr>
          <p:cNvPr id="32771" name="Picture 2" descr="i?id=385559010-4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292600"/>
            <a:ext cx="1655762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" descr="C:\Documents and Settings\Иятта\Рабочий стол\ЭТО СРОЧНО\Новая папка\свиток.gif"/>
          <p:cNvPicPr>
            <a:picLocks noChangeAspect="1" noChangeArrowheads="1"/>
          </p:cNvPicPr>
          <p:nvPr/>
        </p:nvPicPr>
        <p:blipFill>
          <a:blip r:embed="rId2">
            <a:lum bright="-30000" contrast="40000"/>
          </a:blip>
          <a:srcRect/>
          <a:stretch>
            <a:fillRect/>
          </a:stretch>
        </p:blipFill>
        <p:spPr bwMode="auto">
          <a:xfrm>
            <a:off x="5857875" y="3143250"/>
            <a:ext cx="302895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C:\Documents and Settings\Иятта\Рабочий стол\ЭТО СРОЧНО\Новая папка\чернильница.gif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/>
          <a:stretch>
            <a:fillRect/>
          </a:stretch>
        </p:blipFill>
        <p:spPr bwMode="auto">
          <a:xfrm>
            <a:off x="6715125" y="3357563"/>
            <a:ext cx="16192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179388" y="1484313"/>
            <a:ext cx="684053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uk-UA" sz="2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Язык — это история народа. </a:t>
            </a:r>
          </a:p>
          <a:p>
            <a:pPr algn="ctr" eaLnBrk="0" hangingPunct="0"/>
            <a:r>
              <a:rPr lang="ru-RU" altLang="uk-UA" sz="2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Язык — это путь цивилизации и культуры. </a:t>
            </a:r>
          </a:p>
          <a:p>
            <a:pPr algn="ctr" eaLnBrk="0" hangingPunct="0"/>
            <a:r>
              <a:rPr lang="ru-RU" altLang="uk-UA" sz="2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Именно поэтому изучение и сбережение русского языка </a:t>
            </a:r>
          </a:p>
          <a:p>
            <a:pPr algn="ctr" eaLnBrk="0" hangingPunct="0"/>
            <a:r>
              <a:rPr lang="ru-RU" altLang="uk-UA" sz="2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является не праздным увлечением </a:t>
            </a:r>
            <a:br>
              <a:rPr lang="ru-RU" altLang="uk-UA" sz="2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</a:br>
            <a:r>
              <a:rPr lang="ru-RU" altLang="uk-UA" sz="24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от нечего делать, а насущной необходимостью</a:t>
            </a:r>
            <a:r>
              <a:rPr lang="ru-RU" altLang="uk-UA" sz="24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.</a:t>
            </a:r>
          </a:p>
          <a:p>
            <a:pPr algn="ctr" eaLnBrk="0" hangingPunct="0"/>
            <a:endParaRPr lang="ru-RU" altLang="uk-UA" sz="240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ru-RU" altLang="uk-UA" sz="240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ru-RU" altLang="uk-UA" sz="240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altLang="uk-UA" sz="2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Александр Иванович Куприн – писатель</a:t>
            </a:r>
            <a:r>
              <a:rPr lang="ru-RU" altLang="uk-UA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</a:t>
            </a:r>
          </a:p>
        </p:txBody>
      </p:sp>
      <p:pic>
        <p:nvPicPr>
          <p:cNvPr id="33796" name="Picture 4" descr="http://im1-tub-ua.yandex.net/i?id=431724122-64-72&amp;n=21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948488" y="908050"/>
            <a:ext cx="13652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3000375"/>
            <a:ext cx="37861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5" descr="i?id=180273096-6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908050"/>
            <a:ext cx="186213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Прямоугольник 5"/>
          <p:cNvSpPr>
            <a:spLocks noChangeArrowheads="1"/>
          </p:cNvSpPr>
          <p:nvPr/>
        </p:nvSpPr>
        <p:spPr bwMode="auto">
          <a:xfrm>
            <a:off x="395288" y="1412875"/>
            <a:ext cx="64087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uk-UA" sz="2800">
                <a:solidFill>
                  <a:srgbClr val="000000"/>
                </a:solidFill>
              </a:rPr>
              <a:t>Язык, великолепный наш язык</a:t>
            </a:r>
            <a:br>
              <a:rPr lang="ru-RU" altLang="uk-UA" sz="2800">
                <a:solidFill>
                  <a:srgbClr val="000000"/>
                </a:solidFill>
              </a:rPr>
            </a:br>
            <a:r>
              <a:rPr lang="ru-RU" altLang="uk-UA" sz="2800">
                <a:solidFill>
                  <a:srgbClr val="000000"/>
                </a:solidFill>
              </a:rPr>
              <a:t>Речное и степное в нём раздолье,</a:t>
            </a:r>
            <a:br>
              <a:rPr lang="ru-RU" altLang="uk-UA" sz="2800">
                <a:solidFill>
                  <a:srgbClr val="000000"/>
                </a:solidFill>
              </a:rPr>
            </a:br>
            <a:r>
              <a:rPr lang="ru-RU" altLang="uk-UA" sz="2800">
                <a:solidFill>
                  <a:srgbClr val="000000"/>
                </a:solidFill>
              </a:rPr>
              <a:t>В нём клёкоты орла и волчий рык,</a:t>
            </a:r>
            <a:br>
              <a:rPr lang="ru-RU" altLang="uk-UA" sz="2800">
                <a:solidFill>
                  <a:srgbClr val="000000"/>
                </a:solidFill>
              </a:rPr>
            </a:br>
            <a:r>
              <a:rPr lang="ru-RU" altLang="uk-UA" sz="2800">
                <a:solidFill>
                  <a:srgbClr val="000000"/>
                </a:solidFill>
              </a:rPr>
              <a:t>Напев, и звон, и ладан богомолья. </a:t>
            </a:r>
            <a:br>
              <a:rPr lang="ru-RU" altLang="uk-UA" sz="2800">
                <a:solidFill>
                  <a:srgbClr val="000000"/>
                </a:solidFill>
              </a:rPr>
            </a:br>
            <a:r>
              <a:rPr lang="ru-RU" altLang="uk-UA" sz="2800">
                <a:solidFill>
                  <a:srgbClr val="000000"/>
                </a:solidFill>
              </a:rPr>
              <a:t/>
            </a:r>
            <a:br>
              <a:rPr lang="ru-RU" altLang="uk-UA" sz="2800">
                <a:solidFill>
                  <a:srgbClr val="000000"/>
                </a:solidFill>
              </a:rPr>
            </a:br>
            <a:r>
              <a:rPr lang="ru-RU" altLang="uk-UA" sz="2800">
                <a:solidFill>
                  <a:srgbClr val="000000"/>
                </a:solidFill>
              </a:rPr>
              <a:t>                   </a:t>
            </a:r>
            <a:r>
              <a:rPr lang="ru-RU" altLang="uk-UA" sz="2800">
                <a:solidFill>
                  <a:srgbClr val="002060"/>
                </a:solidFill>
              </a:rPr>
              <a:t>Константин</a:t>
            </a:r>
          </a:p>
          <a:p>
            <a:r>
              <a:rPr lang="ru-RU" altLang="uk-UA" sz="2800">
                <a:solidFill>
                  <a:srgbClr val="002060"/>
                </a:solidFill>
              </a:rPr>
              <a:t>                               Дмитриевич                       </a:t>
            </a:r>
          </a:p>
          <a:p>
            <a:r>
              <a:rPr lang="ru-RU" altLang="uk-UA" sz="2800">
                <a:solidFill>
                  <a:srgbClr val="002060"/>
                </a:solidFill>
              </a:rPr>
              <a:t>                                            Бальмонт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И нет у нас иного достоянья!</a:t>
            </a:r>
          </a:p>
          <a:p>
            <a:pPr>
              <a:buFont typeface="Arial" charset="0"/>
              <a:buNone/>
            </a:pPr>
            <a:r>
              <a:rPr lang="ru-RU" smtClean="0"/>
              <a:t>Умейте же беречь</a:t>
            </a:r>
          </a:p>
          <a:p>
            <a:pPr>
              <a:buFont typeface="Arial" charset="0"/>
              <a:buNone/>
            </a:pPr>
            <a:r>
              <a:rPr lang="ru-RU" smtClean="0"/>
              <a:t>Хоть в меру сил, в дни злобы и страданья,</a:t>
            </a:r>
          </a:p>
          <a:p>
            <a:pPr>
              <a:buFont typeface="Arial" charset="0"/>
              <a:buNone/>
            </a:pPr>
            <a:r>
              <a:rPr lang="ru-RU" smtClean="0"/>
              <a:t>Наш дар бессмертный - речь.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                 И. Бунин </a:t>
            </a:r>
          </a:p>
          <a:p>
            <a:endParaRPr lang="ru-RU" smtClean="0"/>
          </a:p>
        </p:txBody>
      </p:sp>
      <p:pic>
        <p:nvPicPr>
          <p:cNvPr id="35843" name="Picture 4" descr="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429000"/>
            <a:ext cx="17891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3068638"/>
            <a:ext cx="3786187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Прямоугольник 5">
            <a:hlinkClick r:id="rId3"/>
          </p:cNvPr>
          <p:cNvSpPr>
            <a:spLocks noChangeArrowheads="1"/>
          </p:cNvSpPr>
          <p:nvPr/>
        </p:nvSpPr>
        <p:spPr bwMode="auto">
          <a:xfrm>
            <a:off x="827088" y="1196975"/>
            <a:ext cx="7345362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uk-UA" sz="2800"/>
          </a:p>
          <a:p>
            <a:r>
              <a:rPr lang="ru-RU" altLang="uk-UA" sz="6000">
                <a:solidFill>
                  <a:srgbClr val="C00000"/>
                </a:solidFill>
              </a:rPr>
              <a:t>Изучайте, берегите, цените и  уважайте </a:t>
            </a:r>
          </a:p>
          <a:p>
            <a:r>
              <a:rPr lang="ru-RU" altLang="uk-UA" sz="6000">
                <a:solidFill>
                  <a:srgbClr val="C00000"/>
                </a:solidFill>
              </a:rPr>
              <a:t>     родной  язык !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2924175"/>
            <a:ext cx="37861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10"/>
          <p:cNvSpPr>
            <a:spLocks noChangeArrowheads="1"/>
          </p:cNvSpPr>
          <p:nvPr/>
        </p:nvSpPr>
        <p:spPr bwMode="auto">
          <a:xfrm>
            <a:off x="736600" y="857250"/>
            <a:ext cx="66436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uk-UA" sz="4800" b="1">
                <a:solidFill>
                  <a:srgbClr val="C00000"/>
                </a:solidFill>
                <a:cs typeface="Arial" charset="0"/>
              </a:rPr>
              <a:t>          </a:t>
            </a:r>
            <a:r>
              <a:rPr lang="ru-RU" altLang="uk-UA" sz="4800" b="1">
                <a:solidFill>
                  <a:srgbClr val="C00000"/>
                </a:solidFill>
                <a:cs typeface="Arial" charset="0"/>
              </a:rPr>
              <a:t>21 ФЕВРАЛЯ –</a:t>
            </a:r>
          </a:p>
          <a:p>
            <a:pPr algn="ctr"/>
            <a:r>
              <a:rPr lang="en-US" altLang="uk-UA" sz="4800" b="1">
                <a:solidFill>
                  <a:srgbClr val="C00000"/>
                </a:solidFill>
                <a:cs typeface="Arial" charset="0"/>
              </a:rPr>
              <a:t>   </a:t>
            </a:r>
            <a:r>
              <a:rPr lang="ru-RU" altLang="uk-UA" sz="4800" b="1">
                <a:solidFill>
                  <a:srgbClr val="C00000"/>
                </a:solidFill>
                <a:cs typeface="Arial" charset="0"/>
              </a:rPr>
              <a:t> ДЕНЬ </a:t>
            </a:r>
            <a:endParaRPr lang="en-US" altLang="uk-UA" sz="4800" b="1">
              <a:solidFill>
                <a:srgbClr val="C00000"/>
              </a:solidFill>
              <a:cs typeface="Arial" charset="0"/>
            </a:endParaRPr>
          </a:p>
          <a:p>
            <a:pPr algn="ctr"/>
            <a:r>
              <a:rPr lang="ru-RU" altLang="uk-UA" sz="4800" b="1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altLang="uk-UA" sz="4800" b="1">
                <a:solidFill>
                  <a:srgbClr val="C00000"/>
                </a:solidFill>
                <a:cs typeface="Arial" charset="0"/>
              </a:rPr>
              <a:t>   </a:t>
            </a:r>
            <a:r>
              <a:rPr lang="ru-RU" altLang="uk-UA" sz="4800" b="1">
                <a:solidFill>
                  <a:srgbClr val="C00000"/>
                </a:solidFill>
                <a:cs typeface="Arial" charset="0"/>
              </a:rPr>
              <a:t>РОДНОГО  ЯЗЫКА</a:t>
            </a:r>
          </a:p>
        </p:txBody>
      </p:sp>
      <p:pic>
        <p:nvPicPr>
          <p:cNvPr id="15363" name="Picture 5" descr="http://im1-tub-ua.yandex.net/i?id=145542120-6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15888"/>
            <a:ext cx="137001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http://im6-tub-ua.yandex.net/i?id=75771497-6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141663"/>
            <a:ext cx="13144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http://im7-tub-ua.yandex.net/i?id=227464279-0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3429000"/>
            <a:ext cx="17145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1" descr="http://im0-tub-ua.yandex.net/i?id=11677936-25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188913"/>
            <a:ext cx="115252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3" descr="http://im2-tub-ua.yandex.net/i?id=165630748-39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5825" y="1916113"/>
            <a:ext cx="17287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5" descr="http://im7-tub-ua.yandex.net/i?id=154384928-55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51050" y="3141663"/>
            <a:ext cx="12255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9" descr="http://im3-tub-ua.yandex.net/i?id=115893136-36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4941888"/>
            <a:ext cx="129540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1" descr="http://im6-tub-ua.yandex.net/i?id=180281681-14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9550" y="5013325"/>
            <a:ext cx="1303338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3" descr="http://im1-tub-ua.yandex.net/i?id=15813688-10-72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92275" y="5013325"/>
            <a:ext cx="11509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5" descr="http://im3-tub-ua.yandex.net/i?id=305082690-30-72&amp;n=2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19475" y="3141663"/>
            <a:ext cx="1223963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7" descr="http://im1-tub-ua.yandex.net/i?id=283161922-01-72&amp;n=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59113" y="5084763"/>
            <a:ext cx="13684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9" descr="http://im3-tub-ua.yandex.net/i?id=212041000-42-72&amp;n=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0825" y="1844675"/>
            <a:ext cx="11414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3000375"/>
            <a:ext cx="37861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9"/>
          <p:cNvSpPr>
            <a:spLocks noChangeArrowheads="1"/>
          </p:cNvSpPr>
          <p:nvPr/>
        </p:nvSpPr>
        <p:spPr bwMode="auto">
          <a:xfrm>
            <a:off x="857250" y="2133600"/>
            <a:ext cx="50831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uk-UA" sz="2400" b="1" i="1">
                <a:solidFill>
                  <a:srgbClr val="000000"/>
                </a:solidFill>
              </a:rPr>
              <a:t>Русский язык — один из богатейших языков мира. </a:t>
            </a:r>
            <a:br>
              <a:rPr lang="ru-RU" altLang="uk-UA" sz="2400" b="1" i="1">
                <a:solidFill>
                  <a:srgbClr val="000000"/>
                </a:solidFill>
              </a:rPr>
            </a:br>
            <a:r>
              <a:rPr lang="ru-RU" altLang="uk-UA" sz="2400" b="1" i="1">
                <a:solidFill>
                  <a:srgbClr val="000000"/>
                </a:solidFill>
              </a:rPr>
              <a:t>Кому, как не классикам нашей литературы, об этом знать!</a:t>
            </a:r>
            <a:endParaRPr lang="ru-RU" altLang="uk-UA" sz="2400">
              <a:solidFill>
                <a:srgbClr val="000000"/>
              </a:solidFill>
            </a:endParaRPr>
          </a:p>
          <a:p>
            <a:r>
              <a:rPr lang="ru-RU" altLang="uk-UA" sz="2400" b="1" i="1">
                <a:solidFill>
                  <a:srgbClr val="000000"/>
                </a:solidFill>
              </a:rPr>
              <a:t> По этому поводу ими высказано и написано немало размышлений о ценности, самодостаточности и богатстве русского языка.</a:t>
            </a:r>
            <a:endParaRPr lang="ru-RU" altLang="uk-UA" sz="2400">
              <a:solidFill>
                <a:srgbClr val="000000"/>
              </a:solidFill>
            </a:endParaRPr>
          </a:p>
        </p:txBody>
      </p:sp>
      <p:sp>
        <p:nvSpPr>
          <p:cNvPr id="16387" name="Прямоугольник 10"/>
          <p:cNvSpPr>
            <a:spLocks noChangeArrowheads="1"/>
          </p:cNvSpPr>
          <p:nvPr/>
        </p:nvSpPr>
        <p:spPr bwMode="auto">
          <a:xfrm>
            <a:off x="785813" y="857250"/>
            <a:ext cx="63071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uk-UA" sz="3600" b="1">
                <a:solidFill>
                  <a:srgbClr val="C00000"/>
                </a:solidFill>
                <a:cs typeface="Arial" charset="0"/>
              </a:rPr>
              <a:t>21 ФЕВРАЛЯ –</a:t>
            </a:r>
          </a:p>
          <a:p>
            <a:pPr algn="ctr"/>
            <a:r>
              <a:rPr lang="ru-RU" altLang="uk-UA" sz="3600" b="1">
                <a:solidFill>
                  <a:srgbClr val="C00000"/>
                </a:solidFill>
                <a:cs typeface="Arial" charset="0"/>
              </a:rPr>
              <a:t> ДЕНЬ  РОДНОГО 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marL="273050" indent="-273050" algn="ctr">
              <a:lnSpc>
                <a:spcPct val="90000"/>
              </a:lnSpc>
              <a:buFont typeface="Arial" charset="0"/>
              <a:buNone/>
            </a:pPr>
            <a:r>
              <a:rPr lang="ru-RU" b="1" i="1" smtClean="0">
                <a:solidFill>
                  <a:srgbClr val="E75C01"/>
                </a:solidFill>
              </a:rPr>
              <a:t>«Вернейший способ узнать человека – его умственное развитие, его моральный облик, его характер – прислушаться к тому, как он говорит».</a:t>
            </a:r>
          </a:p>
          <a:p>
            <a:pPr marL="273050" indent="-273050" algn="ctr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E75C01"/>
                </a:solidFill>
              </a:rPr>
              <a:t>Д.С. Лихачёв.</a:t>
            </a:r>
            <a:endParaRPr lang="ru-RU" smtClean="0">
              <a:solidFill>
                <a:srgbClr val="E75C01"/>
              </a:solidFill>
            </a:endParaRPr>
          </a:p>
          <a:p>
            <a:pPr marL="273050" indent="-273050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/>
              <a:t>Разминка</a:t>
            </a: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 «ЧИСТОТА И ЧЁТКОСТЬ АРТИКУЛЯЦИИ»</a:t>
            </a:r>
          </a:p>
        </p:txBody>
      </p:sp>
      <p:pic>
        <p:nvPicPr>
          <p:cNvPr id="18434" name="Picture 4" descr="img1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500438"/>
            <a:ext cx="360045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/>
              <a:t>Первый конкурс</a:t>
            </a:r>
            <a:r>
              <a:rPr lang="ru-RU" smtClean="0"/>
              <a:t>. </a:t>
            </a:r>
          </a:p>
          <a:p>
            <a:pPr algn="ctr">
              <a:buFont typeface="Arial" charset="0"/>
              <a:buNone/>
            </a:pPr>
            <a:r>
              <a:rPr lang="ru-RU" smtClean="0"/>
              <a:t> «Говори по-русски»</a:t>
            </a:r>
          </a:p>
        </p:txBody>
      </p:sp>
      <p:pic>
        <p:nvPicPr>
          <p:cNvPr id="19458" name="Picture 4" descr="4-5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3068638"/>
            <a:ext cx="5186363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unnam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908050"/>
            <a:ext cx="1433512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5357813" y="3068638"/>
            <a:ext cx="3786187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323850" y="981075"/>
            <a:ext cx="640873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uk-UA" sz="2800"/>
          </a:p>
          <a:p>
            <a:r>
              <a:rPr lang="ru-RU" altLang="uk-UA" sz="2400">
                <a:solidFill>
                  <a:srgbClr val="000000"/>
                </a:solidFill>
              </a:rPr>
              <a:t>Берегите наш язык, наш прекрасный русский язык – это клад, это достояние, переданное нам нашими предшественниками! Обращайтесь почтительно с этим могущественным орудием; в руках умелых оно в состоянии совершать чудеса. </a:t>
            </a:r>
            <a:br>
              <a:rPr lang="ru-RU" altLang="uk-UA" sz="2400">
                <a:solidFill>
                  <a:srgbClr val="000000"/>
                </a:solidFill>
              </a:rPr>
            </a:br>
            <a:r>
              <a:rPr lang="ru-RU" altLang="uk-UA" sz="2400">
                <a:solidFill>
                  <a:srgbClr val="000000"/>
                </a:solidFill>
              </a:rPr>
              <a:t/>
            </a:r>
            <a:br>
              <a:rPr lang="ru-RU" altLang="uk-UA" sz="2400">
                <a:solidFill>
                  <a:srgbClr val="000000"/>
                </a:solidFill>
              </a:rPr>
            </a:br>
            <a:r>
              <a:rPr lang="ru-RU" altLang="uk-UA" sz="2400">
                <a:solidFill>
                  <a:srgbClr val="002060"/>
                </a:solidFill>
              </a:rPr>
              <a:t>Иван Сергеевич Тургенев – поэт, переводчик; член-корреспондент императорской Академии наук по разряду русского языка и словесности</a:t>
            </a:r>
          </a:p>
          <a:p>
            <a:r>
              <a:rPr lang="ru-RU" altLang="uk-UA" sz="2800">
                <a:solidFill>
                  <a:srgbClr val="002060"/>
                </a:solidFill>
              </a:rPr>
              <a:t>   </a:t>
            </a:r>
          </a:p>
        </p:txBody>
      </p:sp>
      <p:pic>
        <p:nvPicPr>
          <p:cNvPr id="20483" name="Picture 2" descr="i?id=15813688-1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773238"/>
            <a:ext cx="11493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419475" y="385763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Второй конкурс.</a:t>
            </a:r>
            <a:endParaRPr lang="ru-RU" sz="2400"/>
          </a:p>
          <a:p>
            <a:pPr eaLnBrk="0" hangingPunct="0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18488" cy="941388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Третий конкурс. 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</a:rPr>
              <a:t>«АЗ, БУКИ, ВЕДИ: ИСТОРИЯ РУССКОЙ ГРАФИКИ»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140200" y="1628775"/>
            <a:ext cx="4608513" cy="48863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Пётр Первый (1708) - Э, 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Академия наук (1735) – Й, </a:t>
            </a:r>
          </a:p>
          <a:p>
            <a:pPr>
              <a:buFont typeface="Arial" charset="0"/>
              <a:buNone/>
            </a:pPr>
            <a:endParaRPr lang="ru-RU" sz="2800" b="1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Н.М. Карамзин (1793) – Ё (по документам Петербургской академии наук (1783).</a:t>
            </a:r>
          </a:p>
        </p:txBody>
      </p:sp>
      <p:pic>
        <p:nvPicPr>
          <p:cNvPr id="30724" name="Picture 4" descr="8fb1131d9e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96975"/>
            <a:ext cx="1343025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a-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365625"/>
            <a:ext cx="14033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8-fevralya-1724-go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2636838"/>
            <a:ext cx="2195513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728</Words>
  <Application>Microsoft Office PowerPoint</Application>
  <PresentationFormat>On-screen Show (4:3)</PresentationFormat>
  <Paragraphs>103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Trebuchet MS</vt:lpstr>
      <vt:lpstr>Georgia</vt:lpstr>
      <vt:lpstr>Calibri</vt:lpstr>
      <vt:lpstr>Times New Roman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Третий конкурс.  «АЗ, БУКИ, ВЕДИ: ИСТОРИЯ РУССКОЙ ГРАФИКИ»</vt:lpstr>
      <vt:lpstr>Четвёртый  конкурс  ОРФОЭПИЧЕСКИЙ  БЛИЦ-ОПРОС </vt:lpstr>
      <vt:lpstr>Пятый  конкурс  « Крылатые фразы».</vt:lpstr>
      <vt:lpstr>Шестой  конкурс «Словарный футбол»</vt:lpstr>
      <vt:lpstr>Седьмой конкурс Шуточные вопросы.</vt:lpstr>
      <vt:lpstr>Слайд 14</vt:lpstr>
      <vt:lpstr>Слайд 15</vt:lpstr>
      <vt:lpstr>Слайд 16</vt:lpstr>
      <vt:lpstr>Слайд 17</vt:lpstr>
      <vt:lpstr>Слайд 18</vt:lpstr>
      <vt:lpstr>Слайд 19</vt:lpstr>
      <vt:lpstr>              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14</cp:revision>
  <dcterms:created xsi:type="dcterms:W3CDTF">2013-08-20T22:02:58Z</dcterms:created>
  <dcterms:modified xsi:type="dcterms:W3CDTF">2020-03-29T09:33:08Z</dcterms:modified>
</cp:coreProperties>
</file>