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32ADCA-9290-40B2-AD67-1D28D20C250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27EBA72-61B1-4668-A6FA-ED0710BA0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789040"/>
            <a:ext cx="7056784" cy="9906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Экономика семьи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12776"/>
            <a:ext cx="4427984" cy="3693319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Постоянными</a:t>
            </a:r>
            <a:r>
              <a:rPr lang="ru-RU" dirty="0">
                <a:solidFill>
                  <a:schemeClr val="bg1"/>
                </a:solidFill>
              </a:rPr>
              <a:t> называют доходы, которые регулярно поступают в семью, в течение определенного промежутка времени (обычно в течение месяца). Постоянные доходы можно легко подсчитать, предвидеть их поступление в семейный бюджет, поэтому их также называют фиксированными. К видам фиксированного дохода относятся: регулярно выплачиваемая заработная плата, пенсия, стипендия, различные государственные пособия и материальная помощь.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412776"/>
            <a:ext cx="4067944" cy="3693319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Переменный доход</a:t>
            </a:r>
            <a:r>
              <a:rPr lang="ru-RU" dirty="0">
                <a:solidFill>
                  <a:schemeClr val="bg1"/>
                </a:solidFill>
              </a:rPr>
              <a:t> – это нерегулярная семейная прибыль, которую трудно предугадать и заранее включить в семейный бюджет. Примеры: выигрыш в казино, прибыль от сделки, получение наследства, подарков, премия, денежное вознаграждение за победу в каком-либо конкурсе, соревновании. Семьи с переменными доходами затрудняются в расчетах своего бюджета, так как не знают, сколько денег к ним поступит в ближайшем будущем.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СТРАНИЦА 115</a:t>
            </a:r>
          </a:p>
          <a:p>
            <a:r>
              <a:rPr lang="ru-RU" sz="2400" dirty="0" smtClean="0"/>
              <a:t>Прочитайте текст после !</a:t>
            </a:r>
          </a:p>
          <a:p>
            <a:r>
              <a:rPr lang="ru-RU" sz="2400" dirty="0" smtClean="0"/>
              <a:t>Ответьте на вопрос: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может ли подросток приносить доход семье?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да, то каковы особенности этого заработка?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2" name="Picture 2" descr="https://todayshopping.ru/img/0efb552de85559b92bf6788c39162ec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24744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Ведение семейного бюджета заключается в подсчете всех </a:t>
            </a:r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семейных доходов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составлении </a:t>
            </a:r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плана расходов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определенный промежуток времени.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260648"/>
            <a:ext cx="9144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СЕМЕЙНЫЙ БЮДЖЕТ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30" name="Picture 2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573016"/>
            <a:ext cx="4435252" cy="2661152"/>
          </a:xfrm>
          <a:prstGeom prst="rect">
            <a:avLst/>
          </a:prstGeom>
          <a:noFill/>
        </p:spPr>
      </p:pic>
      <p:sp>
        <p:nvSpPr>
          <p:cNvPr id="5" name="Двойная волна 4"/>
          <p:cNvSpPr/>
          <p:nvPr/>
        </p:nvSpPr>
        <p:spPr>
          <a:xfrm>
            <a:off x="9900592" y="3833664"/>
            <a:ext cx="9144000" cy="3024336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– сумма доходов и расходов, рассчитанная на какое-то время.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Gabriola" pitchFamily="82" charset="0"/>
              </a:rPr>
              <a:t>Пример.</a:t>
            </a:r>
            <a:r>
              <a:rPr lang="ru-RU" sz="3200" dirty="0">
                <a:latin typeface="Gabriola" pitchFamily="82" charset="0"/>
              </a:rPr>
              <a:t> Ивановы подсчитали, что ежемесячно они </a:t>
            </a:r>
            <a:r>
              <a:rPr lang="ru-RU" sz="3200" b="1" dirty="0">
                <a:latin typeface="Gabriola" pitchFamily="82" charset="0"/>
              </a:rPr>
              <a:t>зарабатывают в среднем 90 тысяч рублей</a:t>
            </a:r>
            <a:r>
              <a:rPr lang="ru-RU" sz="3200" dirty="0">
                <a:latin typeface="Gabriola" pitchFamily="82" charset="0"/>
              </a:rPr>
              <a:t>, и практически каждый раз они расходуют полностью всю сумму денег, не успев дождаться следующей зарплаты. Тогда Ивановы решили расписать семейный бюджет на месяц. Они решили расходовать </a:t>
            </a:r>
            <a:r>
              <a:rPr lang="ru-RU" sz="3200" b="1" dirty="0">
                <a:latin typeface="Gabriola" pitchFamily="82" charset="0"/>
              </a:rPr>
              <a:t>только 70 тысяч </a:t>
            </a:r>
            <a:r>
              <a:rPr lang="ru-RU" sz="3200" dirty="0">
                <a:latin typeface="Gabriola" pitchFamily="82" charset="0"/>
              </a:rPr>
              <a:t>рублей, а оставшиеся </a:t>
            </a:r>
            <a:r>
              <a:rPr lang="ru-RU" sz="3200" b="1" u="sng" dirty="0">
                <a:latin typeface="Gabriola" pitchFamily="82" charset="0"/>
              </a:rPr>
              <a:t>20 тысяч откладывать</a:t>
            </a:r>
            <a:r>
              <a:rPr lang="ru-RU" sz="3200" dirty="0">
                <a:latin typeface="Gabriola" pitchFamily="82" charset="0"/>
              </a:rPr>
              <a:t>. Ивановы расписали все будущие растраты на месяц, сколько им приходиться тратить за дорогу, продукты питания, одежду, коммунальные услуги. Также они составили дополнительный список, в который входили все необязательные покупки, которые будут совершены, если останутся деньги.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2339752" y="332656"/>
            <a:ext cx="6120680" cy="26642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Gabriola" pitchFamily="82" charset="0"/>
              </a:rPr>
              <a:t>Часть доходов семейного бюджета, которая осталась после удовлетворения всех основных потребностей и была отложена отдельно </a:t>
            </a:r>
            <a:r>
              <a:rPr lang="ru-RU" sz="2400" dirty="0" smtClean="0">
                <a:latin typeface="Gabriola" pitchFamily="82" charset="0"/>
              </a:rPr>
              <a:t>называется</a:t>
            </a:r>
            <a:r>
              <a:rPr lang="ru-RU" sz="2400" dirty="0">
                <a:latin typeface="Gabriola" pitchFamily="82" charset="0"/>
              </a:rPr>
              <a:t> </a:t>
            </a:r>
            <a:r>
              <a:rPr lang="ru-RU" sz="2400" b="1" dirty="0">
                <a:latin typeface="Gabriola" pitchFamily="82" charset="0"/>
              </a:rPr>
              <a:t>денежными накоплениями</a:t>
            </a:r>
            <a:r>
              <a:rPr lang="ru-RU" sz="2400" dirty="0">
                <a:latin typeface="Gabriola" pitchFamily="82" charset="0"/>
              </a:rPr>
              <a:t>.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0" y="3933056"/>
            <a:ext cx="9144000" cy="18722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НУЖНЫ ДЕНЕЖНЫЕ НАКОПЛЕНИЯ???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itchFamily="34" charset="0"/>
              </a:rPr>
              <a:t>Другим важным условием, для экономии семейного бюджета, является </a:t>
            </a:r>
            <a:r>
              <a:rPr lang="ru-RU" sz="2800" b="1" u="sng" dirty="0">
                <a:latin typeface="Arial Narrow" pitchFamily="34" charset="0"/>
              </a:rPr>
              <a:t>подсчет всех предстоящих и текущих расходов</a:t>
            </a:r>
            <a:r>
              <a:rPr lang="ru-RU" sz="2800" dirty="0">
                <a:latin typeface="Arial Narrow" pitchFamily="34" charset="0"/>
              </a:rPr>
              <a:t>. Основную часть денежных средств семья должна выделять на </a:t>
            </a:r>
            <a:r>
              <a:rPr lang="ru-RU" sz="2800" u="sng" dirty="0">
                <a:latin typeface="Arial Narrow" pitchFamily="34" charset="0"/>
              </a:rPr>
              <a:t>обязательные расходы</a:t>
            </a:r>
            <a:r>
              <a:rPr lang="ru-RU" sz="2800" dirty="0">
                <a:latin typeface="Arial Narrow" pitchFamily="34" charset="0"/>
              </a:rPr>
              <a:t>, а оставшиеся после них деньги уже тратить на расходы </a:t>
            </a:r>
            <a:r>
              <a:rPr lang="ru-RU" sz="2800" u="sng" dirty="0">
                <a:latin typeface="Arial Narrow" pitchFamily="34" charset="0"/>
              </a:rPr>
              <a:t>произвольные</a:t>
            </a:r>
            <a:r>
              <a:rPr lang="ru-RU" sz="2800" dirty="0">
                <a:latin typeface="Arial Narrow" pitchFamily="34" charset="0"/>
              </a:rPr>
              <a:t>.</a:t>
            </a:r>
          </a:p>
        </p:txBody>
      </p:sp>
      <p:pic>
        <p:nvPicPr>
          <p:cNvPr id="49154" name="Picture 2" descr="https://avatars.mds.yandex.net/get-zen_doc/46847/pub_5d76af8ad7859b00ad399c49_5d76afbe5ba2b500ad950d71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636912"/>
            <a:ext cx="6785992" cy="3545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Narrow" pitchFamily="34" charset="0"/>
              </a:rPr>
              <a:t>Обязательные расходы</a:t>
            </a:r>
            <a:r>
              <a:rPr lang="ru-RU" sz="2000" dirty="0">
                <a:latin typeface="Arial Narrow" pitchFamily="34" charset="0"/>
              </a:rPr>
              <a:t> – это приобретение семьей вещей и услуг, на которых нельзя экономить, от которых нельзя отказаться. </a:t>
            </a:r>
            <a:endParaRPr lang="ru-RU" sz="2000" dirty="0" smtClean="0">
              <a:latin typeface="Arial Narrow" pitchFamily="34" charset="0"/>
            </a:endParaRPr>
          </a:p>
          <a:p>
            <a:endParaRPr lang="ru-RU" sz="2000" dirty="0"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Экономисты </a:t>
            </a:r>
            <a:r>
              <a:rPr lang="ru-RU" sz="2000" dirty="0">
                <a:latin typeface="Arial Narrow" pitchFamily="34" charset="0"/>
              </a:rPr>
              <a:t>называют обязательные расходы семьи </a:t>
            </a:r>
            <a:r>
              <a:rPr lang="ru-RU" sz="2000" b="1" u="sng" dirty="0">
                <a:latin typeface="Arial Narrow" pitchFamily="34" charset="0"/>
              </a:rPr>
              <a:t>прожиточным минимумом </a:t>
            </a:r>
            <a:r>
              <a:rPr lang="ru-RU" sz="2000" dirty="0">
                <a:latin typeface="Arial Narrow" pitchFamily="34" charset="0"/>
              </a:rPr>
              <a:t>- минимальным набором продуктов питания, одежды, вещей, услуг, без которых не прожить.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780928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u="sng" dirty="0"/>
              <a:t>К обязательным видам расходов относятся: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Оплата за электроэнергию, воду, отопление, газ;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Выплата налогов;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Приобретение минимального необходимого для домочадцев количества одежды;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Покупка продуктов питания;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Приобретение вещей первой необходимости, лекарств, средств личной гигиены;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Оплата за проезд в общественном транспорте.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3305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Narrow" pitchFamily="34" charset="0"/>
              </a:rPr>
              <a:t>Произвольные расходы</a:t>
            </a:r>
            <a:r>
              <a:rPr lang="ru-RU" dirty="0">
                <a:latin typeface="Arial Narrow" pitchFamily="34" charset="0"/>
              </a:rPr>
              <a:t> – это затраты семьи, на вещи и услуги без которых можно прожить, обойтись. К примеру, покупка хлеба относится к обязательному расходу, а приобретение ананаса к произвольному. Произвольными расходами семьи считаются средства, затраченные на отдых, интернет и услуги мобильной связи, предметы роскоши и ювелирные украшения, </a:t>
            </a:r>
            <a:r>
              <a:rPr lang="ru-RU" dirty="0" err="1">
                <a:latin typeface="Arial Narrow" pitchFamily="34" charset="0"/>
              </a:rPr>
              <a:t>брендовые</a:t>
            </a:r>
            <a:r>
              <a:rPr lang="ru-RU" dirty="0">
                <a:latin typeface="Arial Narrow" pitchFamily="34" charset="0"/>
              </a:rPr>
              <a:t> вещи. Чтобы научиться экономить бюджет семья должна выяснить, какие расходы являются произвольными и по - возможности их сократить.</a:t>
            </a:r>
          </a:p>
        </p:txBody>
      </p:sp>
      <p:pic>
        <p:nvPicPr>
          <p:cNvPr id="52228" name="Picture 4" descr="https://avatars.mds.yandex.net/get-districts/1649668/2a0000016fd80682233191dee58b99cfb43c/optimiz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4644516" cy="3096344"/>
          </a:xfrm>
          <a:prstGeom prst="rect">
            <a:avLst/>
          </a:prstGeom>
          <a:noFill/>
        </p:spPr>
      </p:pic>
      <p:pic>
        <p:nvPicPr>
          <p:cNvPr id="52230" name="Picture 6" descr="https://buybeauty.com.br/image/cache/catalog/lacoste/3-1450x14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260648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51520" y="188640"/>
            <a:ext cx="8064896" cy="15121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2060848"/>
            <a:ext cx="8640960" cy="4032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Параграф 14. Пересказ.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Подготовиться к ТК-4 по теме: «Деньги. Функции денег. Экономика семьи»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КЛАССЕ И ДОМА. СТР. 118-119.</a:t>
            </a:r>
          </a:p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ПРАКТИЧЕСКОЙ ТЕТРАДИ</a:t>
            </a:r>
          </a:p>
          <a:p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№2, №3, №6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Autofit/>
          </a:bodyPr>
          <a:lstStyle/>
          <a:p>
            <a:pPr algn="r"/>
            <a:r>
              <a:rPr lang="ru-RU" sz="4000" dirty="0" smtClean="0"/>
              <a:t>Центральная фигура в экономике </a:t>
            </a:r>
            <a:br>
              <a:rPr lang="ru-RU" sz="4000" dirty="0" smtClean="0"/>
            </a:br>
            <a:r>
              <a:rPr lang="ru-RU" sz="4000" dirty="0" smtClean="0"/>
              <a:t>– это человек!</a:t>
            </a:r>
            <a:endParaRPr lang="ru-RU" sz="4000" dirty="0"/>
          </a:p>
        </p:txBody>
      </p:sp>
      <p:pic>
        <p:nvPicPr>
          <p:cNvPr id="1030" name="Picture 6" descr="https://ucvolpi.ru/img/advantages/guy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837779"/>
            <a:ext cx="6695395" cy="5020221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259632" y="2564904"/>
            <a:ext cx="2304256" cy="1152128"/>
          </a:xfrm>
          <a:prstGeom prst="cloudCallout">
            <a:avLst>
              <a:gd name="adj1" fmla="val 101960"/>
              <a:gd name="adj2" fmla="val 75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ХОЧУ!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107504" y="1844824"/>
            <a:ext cx="4968552" cy="259228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 нужна для удовлетворения его потребностей!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0" y="5517232"/>
            <a:ext cx="9144000" cy="1340768"/>
          </a:xfrm>
          <a:prstGeom prst="horizontalScrol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сама по себе экономика, развиваясь, оказывает влияние на деятельность человеческих коллективов, важнейшим из которых является 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семья!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семья?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Семья</a:t>
            </a:r>
            <a:r>
              <a:rPr lang="ru-RU" sz="3200" dirty="0" smtClean="0"/>
              <a:t> – это круг 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кровных родственников </a:t>
            </a:r>
            <a:r>
              <a:rPr lang="ru-RU" sz="3200" dirty="0" smtClean="0"/>
              <a:t>и состоящих в браке людей, проживающих под одной крышей, ведущих </a:t>
            </a:r>
            <a:r>
              <a:rPr lang="ru-RU" sz="3200" b="1" u="sng" dirty="0" smtClean="0"/>
              <a:t>совместную хозяйственную деятельность </a:t>
            </a:r>
            <a:r>
              <a:rPr lang="ru-RU" sz="3200" dirty="0" smtClean="0"/>
              <a:t>и 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владеющих общей собственностью</a:t>
            </a:r>
            <a:r>
              <a:rPr lang="ru-RU" sz="3200" dirty="0" smtClean="0"/>
              <a:t>. </a:t>
            </a:r>
            <a:endParaRPr lang="ru-RU" sz="3200" dirty="0"/>
          </a:p>
        </p:txBody>
      </p:sp>
      <p:pic>
        <p:nvPicPr>
          <p:cNvPr id="39938" name="Picture 2" descr="Урок 9: Семейное хозяйств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3933056"/>
            <a:ext cx="3582194" cy="2304256"/>
          </a:xfrm>
          <a:prstGeom prst="rect">
            <a:avLst/>
          </a:prstGeom>
          <a:noFill/>
        </p:spPr>
      </p:pic>
      <p:pic>
        <p:nvPicPr>
          <p:cNvPr id="39940" name="Picture 4" descr="https://static-eu.insales.ru/images/products/1/6777/193911417/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933056"/>
            <a:ext cx="3528392" cy="2321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ИМУЩЕСТВО СЕМЬИ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62" name="Picture 2" descr="https://ds05.infourok.ru/uploads/ex/083b/00076ec2-be1d4732/hello_html_6e4cd4d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484784"/>
            <a:ext cx="4600683" cy="3384376"/>
          </a:xfrm>
          <a:prstGeom prst="rect">
            <a:avLst/>
          </a:prstGeom>
          <a:noFill/>
        </p:spPr>
      </p:pic>
      <p:pic>
        <p:nvPicPr>
          <p:cNvPr id="40964" name="Picture 4" descr="https://svoi.us/files/images/09622e3c7afa38b58e2aa1d0e9e093dd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484784"/>
            <a:ext cx="2244435" cy="1656184"/>
          </a:xfrm>
          <a:prstGeom prst="rect">
            <a:avLst/>
          </a:prstGeom>
          <a:noFill/>
        </p:spPr>
      </p:pic>
      <p:pic>
        <p:nvPicPr>
          <p:cNvPr id="40966" name="Picture 6" descr="http://pngimg.com/uploads/mustang/mustang_PNG4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4005064"/>
            <a:ext cx="2606004" cy="1728192"/>
          </a:xfrm>
          <a:prstGeom prst="rect">
            <a:avLst/>
          </a:prstGeom>
          <a:noFill/>
        </p:spPr>
      </p:pic>
      <p:pic>
        <p:nvPicPr>
          <p:cNvPr id="40972" name="Picture 12" descr="https://kobayashimond.com/wp-content/uploads/2018/06/settee-147701_128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1628800"/>
            <a:ext cx="2778746" cy="1767632"/>
          </a:xfrm>
          <a:prstGeom prst="rect">
            <a:avLst/>
          </a:prstGeom>
          <a:noFill/>
        </p:spPr>
      </p:pic>
      <p:pic>
        <p:nvPicPr>
          <p:cNvPr id="40974" name="Picture 14" descr="http://www.upakovano.ru/upload/iblock/67a/phpDpR1JH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3789040"/>
            <a:ext cx="2448272" cy="1859306"/>
          </a:xfrm>
          <a:prstGeom prst="rect">
            <a:avLst/>
          </a:prstGeom>
          <a:noFill/>
        </p:spPr>
      </p:pic>
      <p:pic>
        <p:nvPicPr>
          <p:cNvPr id="40978" name="Picture 18" descr="https://electrolandgh.com/pub/media/wysiwyg/media_new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71800" y="4437112"/>
            <a:ext cx="4140373" cy="2158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Виды имущества в семье.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12776"/>
            <a:ext cx="4104456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Недвижимость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– это дом, квартира или любое другое жилое помещение, приусадебный участок, недостроенные здания.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412776"/>
            <a:ext cx="4392488" cy="19389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Имущество производственного назначения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 это собственность семьи, которая приносит доход, с помощью нее члены семьи зарабатывают деньги.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619672" y="3501008"/>
            <a:ext cx="144016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156176" y="3501008"/>
            <a:ext cx="1224136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581128"/>
            <a:ext cx="4104456" cy="1754326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/>
              <a:t>Недвижимость является самым ценным и дорогостоящим имуществом семьи, обычно на ее приобретение члены семьи копят денежные средства на протяжении длительного времени.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725144"/>
            <a:ext cx="4248472" cy="132343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bg1"/>
                </a:solidFill>
              </a:rPr>
              <a:t>Производственным имуществом семьи является: завод, пекарня, фотомастерская, швейный цех, мастерская по ремонту обуви.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имущества в семье.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3140968"/>
            <a:ext cx="4104456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Транспортные средства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 машина, велосипед, мотоцикл, мопед и прочие.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340768"/>
            <a:ext cx="4392488" cy="1569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Предметы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пользования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одежда, обувь, средства гигиены, хозяйственные товары, канцелярские товары.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4653136"/>
            <a:ext cx="4464496" cy="15696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Бытовая техника и мебель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 пылесос, холодильник, шкаф, телевизор, кровать, микроволновая печь, тостер.</a:t>
            </a:r>
          </a:p>
        </p:txBody>
      </p:sp>
      <p:pic>
        <p:nvPicPr>
          <p:cNvPr id="41986" name="Picture 2" descr="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509120"/>
            <a:ext cx="2540316" cy="1691125"/>
          </a:xfrm>
          <a:prstGeom prst="rect">
            <a:avLst/>
          </a:prstGeom>
          <a:noFill/>
        </p:spPr>
      </p:pic>
      <p:pic>
        <p:nvPicPr>
          <p:cNvPr id="41988" name="Picture 4" descr="https://osagogo.ru/wp-content/uploads/2015/04/imushestvo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1340768"/>
            <a:ext cx="381018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 семьи </a:t>
            </a:r>
            <a:r>
              <a:rPr lang="ru-RU" dirty="0" smtClean="0"/>
              <a:t>– это все денежные средства, получаемые ее членами из разных источников.</a:t>
            </a:r>
            <a:endParaRPr lang="ru-RU" dirty="0"/>
          </a:p>
        </p:txBody>
      </p:sp>
      <p:pic>
        <p:nvPicPr>
          <p:cNvPr id="44034" name="Picture 2" descr="https://fs.znanio.ru/methodology/images/95/47/954755ce51d806c941acc89da1c23cfba45751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60848"/>
            <a:ext cx="9144000" cy="40324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1340768"/>
            <a:ext cx="3944093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ИСТОЧНИКИ ДОХОДА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Доход из других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 многих странах существует прослойка людей, называемая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рантье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5058" name="Picture 2" descr="http://aromatuspeha.ru/wp-content/uploads/2019/08/697496d90faef4b974900041aad78e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492896"/>
            <a:ext cx="3256179" cy="31075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1920" y="2420888"/>
            <a:ext cx="4968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Кто такие рантье?</a:t>
            </a:r>
          </a:p>
          <a:p>
            <a:r>
              <a:rPr lang="ru-RU" sz="2800" dirty="0" smtClean="0"/>
              <a:t>Выпишите определение из учебника стр. 157.</a:t>
            </a:r>
          </a:p>
          <a:p>
            <a:endParaRPr lang="ru-RU" sz="2800" b="1" u="sng" dirty="0"/>
          </a:p>
          <a:p>
            <a:r>
              <a:rPr lang="ru-RU" sz="2800" b="1" u="sng" dirty="0" smtClean="0"/>
              <a:t>Что такое процент?</a:t>
            </a:r>
          </a:p>
          <a:p>
            <a:r>
              <a:rPr lang="ru-RU" sz="2800" dirty="0" smtClean="0"/>
              <a:t>Выпишите определение из учебника стр. 156.</a:t>
            </a:r>
          </a:p>
          <a:p>
            <a:endParaRPr lang="ru-RU" sz="2800" b="1" u="sng" dirty="0" smtClean="0"/>
          </a:p>
          <a:p>
            <a:endParaRPr lang="ru-RU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404664"/>
            <a:ext cx="4608512" cy="12241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ДОХОДЫ СЕМЬИ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060848"/>
            <a:ext cx="4176464" cy="129614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ФИКСИРОВАННЫЙ ДОХОД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2060848"/>
            <a:ext cx="4176464" cy="129614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ПЕРЕМЕННЫЙ ДОХОД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cxnSp>
        <p:nvCxnSpPr>
          <p:cNvPr id="8" name="Прямая со стрелкой 7"/>
          <p:cNvCxnSpPr>
            <a:endCxn id="4" idx="0"/>
          </p:cNvCxnSpPr>
          <p:nvPr/>
        </p:nvCxnSpPr>
        <p:spPr>
          <a:xfrm flipH="1">
            <a:off x="2267744" y="1628800"/>
            <a:ext cx="22322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>
            <a:off x="4499992" y="1628800"/>
            <a:ext cx="23762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126</TotalTime>
  <Words>463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Экономика семьи</vt:lpstr>
      <vt:lpstr>Центральная фигура в экономике  – это человек!</vt:lpstr>
      <vt:lpstr>Что такое семья?</vt:lpstr>
      <vt:lpstr>ИМУЩЕСТВО СЕМЬИ</vt:lpstr>
      <vt:lpstr>Виды имущества в семье.</vt:lpstr>
      <vt:lpstr>Виды имущества в семье.</vt:lpstr>
      <vt:lpstr>Доход семьи – это все денежные средства, получаемые ее членами из разных источников.</vt:lpstr>
      <vt:lpstr>Доход из других источников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семьи</dc:title>
  <dc:creator>User</dc:creator>
  <cp:lastModifiedBy>User</cp:lastModifiedBy>
  <cp:revision>15</cp:revision>
  <dcterms:created xsi:type="dcterms:W3CDTF">2020-03-22T12:57:30Z</dcterms:created>
  <dcterms:modified xsi:type="dcterms:W3CDTF">2020-03-29T11:46:41Z</dcterms:modified>
</cp:coreProperties>
</file>