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D0CF3E-F5F7-4076-A64E-FC34B06A2923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A5357B-577B-48DD-AD67-1B332F278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15189/d3c83d33744eaf7b1b0b7d9e6520227c2cb3a5b5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Мастерство работника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ЕЩЕ НЕОБХОДИМО ДЛЯ ТОГО, ЧТОБЫ СТАТЬ МАСТЕРОМ СВОЕГО ДЕЛА?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https://avatars.mds.yandex.net/get-pdb/1898150/4339598e-ca32-47cf-a216-6da4b6c657c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044108" cy="44836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6093296"/>
            <a:ext cx="5040560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УМЕНИЯ И НАВЫКИ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Специальные знания, умения и навыки, полученные человеком во время практической деятельности называют </a:t>
            </a:r>
            <a:r>
              <a:rPr lang="ru-RU" b="1" u="sng" dirty="0" smtClean="0">
                <a:solidFill>
                  <a:schemeClr val="tx1"/>
                </a:solidFill>
              </a:rPr>
              <a:t>квалификацией </a:t>
            </a:r>
            <a:r>
              <a:rPr lang="ru-RU" dirty="0" smtClean="0">
                <a:solidFill>
                  <a:schemeClr val="tx1"/>
                </a:solidFill>
              </a:rPr>
              <a:t>работника.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20888"/>
            <a:ext cx="36724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Высококвалифицированный труд – </a:t>
            </a:r>
            <a:r>
              <a:rPr lang="ru-RU" dirty="0" err="1" smtClean="0"/>
              <a:t>труд</a:t>
            </a:r>
            <a:r>
              <a:rPr lang="ru-RU" dirty="0" smtClean="0"/>
              <a:t>, требующий специальных знаний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420888"/>
            <a:ext cx="36724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Малоквалифицированный труд – труд, не требующий специальных знаний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933056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ПРИВЕДИ ПРИМЕРЫ ПРОФЕССИЙ СВОЕГО ТИПА, ПОДХОДЯЩИХ ПОД ОПИСАНИЕ ВЫСОКОКВАЛИФИЦИРОВАННОГО ТРУДА И МАЛОКВАЛИФИЦИРОВАННОГО?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тенденции: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Появление новых специальностей;</a:t>
            </a:r>
          </a:p>
          <a:p>
            <a:r>
              <a:rPr lang="ru-RU" sz="3200" dirty="0" smtClean="0"/>
              <a:t>Увеличивается спрос на высококвалифицированный труд;</a:t>
            </a:r>
          </a:p>
          <a:p>
            <a:r>
              <a:rPr lang="ru-RU" sz="3200" dirty="0" smtClean="0"/>
              <a:t>Работники постоянно должны совершенствовать свои умения и навыки, постоянно обновлять свои знания – </a:t>
            </a:r>
            <a:r>
              <a:rPr lang="ru-RU" sz="3200" b="1" dirty="0" smtClean="0"/>
              <a:t>ПОВЫШАТЬ КВАЛИФИКАЦИЮ</a:t>
            </a:r>
            <a:r>
              <a:rPr lang="ru-RU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КОНСТИТУЦИЯ РФ. СТАТЬЯ 37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Каждый имеет право на труд в условиях, отвечающих требованиям безопасности и гигиены, на </a:t>
            </a:r>
            <a:r>
              <a:rPr lang="ru-RU" b="1" u="sng" dirty="0" smtClean="0"/>
              <a:t>вознаграждение за труд </a:t>
            </a:r>
            <a:r>
              <a:rPr lang="ru-RU" dirty="0" smtClean="0"/>
              <a:t>без какой бы то ни было дискриминации и не ниже установленного федеральным законом </a:t>
            </a:r>
            <a:r>
              <a:rPr lang="ru-RU" dirty="0" smtClean="0">
                <a:hlinkClick r:id="rId2"/>
              </a:rPr>
              <a:t>минимального размера оплаты </a:t>
            </a:r>
            <a:r>
              <a:rPr lang="ru-RU" dirty="0" smtClean="0">
                <a:hlinkClick r:id="rId2"/>
              </a:rPr>
              <a:t>труда,</a:t>
            </a:r>
            <a:r>
              <a:rPr lang="ru-RU" dirty="0" smtClean="0"/>
              <a:t> а также право на защиту от безработицы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= заработная плата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7467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ОТ ЧЕГО И КАК ЗАВИСИТ РАЗМЕР ЗАРАБОТНОЙ ПЛАТЫ?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С. 80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П. 9. пересказ!</a:t>
            </a:r>
          </a:p>
          <a:p>
            <a:pPr>
              <a:buNone/>
            </a:pPr>
            <a:r>
              <a:rPr lang="ru-RU" sz="2800" dirty="0" smtClean="0"/>
              <a:t>Проверим себя: письменно в ПРАКТИЧЕСКОЙ ТЕТРАДИ</a:t>
            </a:r>
          </a:p>
          <a:p>
            <a:pPr>
              <a:buNone/>
            </a:pPr>
            <a:r>
              <a:rPr lang="ru-RU" sz="2800" dirty="0" smtClean="0"/>
              <a:t>В классе и дома: № 6 (стр. 82) – 5-10 предложений!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Какие профессии Вы знаете?</a:t>
            </a:r>
            <a:br>
              <a:rPr lang="ru-RU" sz="2000" dirty="0" smtClean="0"/>
            </a:br>
            <a:r>
              <a:rPr lang="ru-RU" sz="2000" dirty="0" smtClean="0"/>
              <a:t>Назовите те профессии, которых нет на картинке?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umniza.de/WebRoot/Store22/Shops/62303963/5A01/B0F1/2DA3/7071/2B1B/0A0C/6D08/1AD4/978-5-378-12209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3"/>
            <a:ext cx="7560840" cy="5346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424936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важно быть мастером своего дела: знать все детали своей профессии. От этого зависит, главным образом, твоя заработная плата и естественно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уровень твоей жизни.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s://avatars.mds.yandex.net/get-zen_doc/96506/pub_5dae3a38a3f6e400b0fb16f1_5dae3ecaa660d700ad15d189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56992"/>
            <a:ext cx="4876155" cy="3250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«Определение типа будущей профессии»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07904" y="2708920"/>
            <a:ext cx="1584176" cy="158417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профессий</a:t>
            </a:r>
            <a:endParaRPr lang="ru-RU" sz="10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1680" y="1556792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796136" y="1556792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15616" y="4149080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79912" y="5157192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72200" y="4293096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931224" cy="5853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Изучите карту профессий.</a:t>
            </a:r>
          </a:p>
          <a:p>
            <a:pPr algn="ctr">
              <a:buNone/>
            </a:pPr>
            <a:r>
              <a:rPr lang="ru-RU" sz="4000" dirty="0" smtClean="0"/>
              <a:t>Особое внимание обратите на свой тип профессий и изучите информацию о своем  типе профессии.</a:t>
            </a:r>
            <a:endParaRPr lang="ru-RU" sz="4000" dirty="0"/>
          </a:p>
        </p:txBody>
      </p:sp>
      <p:pic>
        <p:nvPicPr>
          <p:cNvPr id="1030" name="Picture 6" descr="https://yandex.ru/images/_crpd/RHW7qZ798/2f497bkDRVcx/-AnrmiZ7UfvahnxoYlXC_-87JJbnrXdpDRfu21CEnwkSVMyVR_4nV8LThIXsZ9ccLkuja7Tx6RgCg8K8B4EzcJioH3-nLmXeToJrfeIxkw46rtFDk2yyDDlmG6sUVRvpF_cZkUb64lIH5TQV3BY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176464" cy="2822376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zen_doc/1906877/pub_5d695e9292414d00aeba9ea8_5d695fd986c4a900ac43af74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789040"/>
            <a:ext cx="4353128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ИЗОБРАЗИТЕ ЛЮБОЙ ИНУСТРУМЕНТ, КОТОРЫЙ НЕОБХОДИМ ВАМ В ВАШЕМ ТИПЕ ПРОФЕССИЙ </a:t>
            </a:r>
            <a:br>
              <a:rPr lang="ru-RU" sz="3200" dirty="0" smtClean="0"/>
            </a:br>
            <a:r>
              <a:rPr lang="ru-RU" sz="3200" b="1" dirty="0" smtClean="0"/>
              <a:t>(У КАЖДОГО РАБОТНИКА В КОМАНДЕ ДОЛЖЕН БЫТЬ СВОЙ ИНСТУРМЕНТ)</a:t>
            </a:r>
            <a:endParaRPr lang="ru-RU" sz="3200" b="1" dirty="0"/>
          </a:p>
        </p:txBody>
      </p:sp>
      <p:pic>
        <p:nvPicPr>
          <p:cNvPr id="17410" name="Picture 2" descr="https://i.ytimg.com/vi/u5oQWnJtlHg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789040"/>
            <a:ext cx="4897683" cy="275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03232" cy="128215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Общий инструмент для всех типов профессий?</a:t>
            </a:r>
            <a:endParaRPr lang="ru-RU" sz="4400" dirty="0"/>
          </a:p>
        </p:txBody>
      </p:sp>
      <p:pic>
        <p:nvPicPr>
          <p:cNvPr id="18434" name="Picture 2" descr="https://avatars.mds.yandex.net/get-pdb/1779763/51aaf968-b068-46fb-9ad3-6d5f11a21b9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44824"/>
            <a:ext cx="4120934" cy="40488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5877272"/>
            <a:ext cx="4104456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ЗНАНИЯ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42617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МОЖЕТ ВЫСТУПАТЬ ИСТОЧНИКОМ ЗНАНИЙ?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s://storage.azh.kz/archive/5d8e/79/0e/9e4fd9/a0/37/8b4/99a/photos/1040626124.jpeg/full.jpg"/>
          <p:cNvPicPr>
            <a:picLocks noChangeAspect="1" noChangeArrowheads="1"/>
          </p:cNvPicPr>
          <p:nvPr/>
        </p:nvPicPr>
        <p:blipFill>
          <a:blip r:embed="rId2" cstate="print"/>
          <a:srcRect l="9486" t="5000" r="29806"/>
          <a:stretch>
            <a:fillRect/>
          </a:stretch>
        </p:blipFill>
        <p:spPr bwMode="auto">
          <a:xfrm>
            <a:off x="179512" y="2492896"/>
            <a:ext cx="2304256" cy="2736304"/>
          </a:xfrm>
          <a:prstGeom prst="rect">
            <a:avLst/>
          </a:prstGeom>
          <a:noFill/>
        </p:spPr>
      </p:pic>
      <p:pic>
        <p:nvPicPr>
          <p:cNvPr id="20484" name="Picture 4" descr="https://om-saratov.ru/files/pages/79259/1572265444general_pages_28_october_2019_i79259_v_saratovstate_podschitali.jpg"/>
          <p:cNvPicPr>
            <a:picLocks noChangeAspect="1" noChangeArrowheads="1"/>
          </p:cNvPicPr>
          <p:nvPr/>
        </p:nvPicPr>
        <p:blipFill>
          <a:blip r:embed="rId3" cstate="print"/>
          <a:srcRect l="7568" r="9189"/>
          <a:stretch>
            <a:fillRect/>
          </a:stretch>
        </p:blipFill>
        <p:spPr bwMode="auto">
          <a:xfrm>
            <a:off x="4572000" y="2636912"/>
            <a:ext cx="3960440" cy="26642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2852936"/>
            <a:ext cx="162576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/>
              <a:t>Я</a:t>
            </a:r>
            <a:endParaRPr lang="ru-RU" sz="13800" b="1" dirty="0"/>
          </a:p>
        </p:txBody>
      </p:sp>
      <p:pic>
        <p:nvPicPr>
          <p:cNvPr id="20486" name="Picture 6" descr="https://sm-news.ru/wp-content/uploads/2018/05/ecdb0261b22c801ddd8f360a8a3ce28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348880"/>
            <a:ext cx="4581195" cy="3435896"/>
          </a:xfrm>
          <a:prstGeom prst="rect">
            <a:avLst/>
          </a:prstGeom>
          <a:noFill/>
        </p:spPr>
      </p:pic>
      <p:pic>
        <p:nvPicPr>
          <p:cNvPr id="20488" name="Picture 8" descr="https://avatars.mds.yandex.net/get-zen_doc/1584427/pub_5e09f7cffe289100b26f5736_5e0a61d0027a1500ae9d7fec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348880"/>
            <a:ext cx="5148064" cy="3436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ГДЕ МЫ МОЖЕМ ПОЛУЧИТЬ ЗНАНИЯ?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https://pngtransparent.com/images/school-png-920x629_3bde94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636912"/>
            <a:ext cx="3600400" cy="2461578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3b86899a38165a2a3006c3a75e74c276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636912"/>
            <a:ext cx="3670570" cy="2448271"/>
          </a:xfrm>
          <a:prstGeom prst="rect">
            <a:avLst/>
          </a:prstGeom>
          <a:noFill/>
        </p:spPr>
      </p:pic>
      <p:pic>
        <p:nvPicPr>
          <p:cNvPr id="21510" name="Picture 6" descr="https://im0-tub-ru.yandex.net/i?id=21e3ab05c902c744ce0c395b0ce0af3e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36912"/>
            <a:ext cx="2379414" cy="2448272"/>
          </a:xfrm>
          <a:prstGeom prst="rect">
            <a:avLst/>
          </a:prstGeom>
          <a:noFill/>
        </p:spPr>
      </p:pic>
      <p:pic>
        <p:nvPicPr>
          <p:cNvPr id="21512" name="Picture 8" descr="https://c7.uihere.com/files/702/363/625/visva-bharati-university-computer-icons-college-schoo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636912"/>
            <a:ext cx="348113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272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Мастерство работника</vt:lpstr>
      <vt:lpstr>Какие профессии Вы знаете? Назовите те профессии, которых нет на картинке?</vt:lpstr>
      <vt:lpstr>Слайд 3</vt:lpstr>
      <vt:lpstr>Тест «Определение типа будущей профессии»</vt:lpstr>
      <vt:lpstr>Слайд 5</vt:lpstr>
      <vt:lpstr>ИЗОБРАЗИТЕ ЛЮБОЙ ИНУСТРУМЕНТ, КОТОРЫЙ НЕОБХОДИМ ВАМ В ВАШЕМ ТИПЕ ПРОФЕССИЙ  (У КАЖДОГО РАБОТНИКА В КОМАНДЕ ДОЛЖЕН БЫТЬ СВОЙ ИНСТУРМЕНТ)</vt:lpstr>
      <vt:lpstr>Общий инструмент для всех типов профессий?</vt:lpstr>
      <vt:lpstr>КТО МОЖЕТ ВЫСТУПАТЬ ИСТОЧНИКОМ ЗНАНИЙ?</vt:lpstr>
      <vt:lpstr>А ГДЕ МЫ МОЖЕМ ПОЛУЧИТЬ ЗНАНИЯ?</vt:lpstr>
      <vt:lpstr>ЧТО ЕЩЕ НЕОБХОДИМО ДЛЯ ТОГО, ЧТОБЫ СТАТЬ МАСТЕРОМ СВОЕГО ДЕЛА?</vt:lpstr>
      <vt:lpstr>Специальные знания, умения и навыки, полученные человеком во время практической деятельности называют квалификацией работника.</vt:lpstr>
      <vt:lpstr>Современные тенденции:</vt:lpstr>
      <vt:lpstr>КОНСТИТУЦИЯ РФ. СТАТЬЯ 37</vt:lpstr>
      <vt:lpstr>ОТ ЧЕГО И КАК ЗАВИСИТ РАЗМЕР ЗАРАБОТНОЙ ПЛАТЫ?  С. 80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Мастерство работника</dc:title>
  <dc:creator>User</dc:creator>
  <cp:lastModifiedBy>User</cp:lastModifiedBy>
  <cp:revision>10</cp:revision>
  <dcterms:created xsi:type="dcterms:W3CDTF">2020-01-29T16:46:10Z</dcterms:created>
  <dcterms:modified xsi:type="dcterms:W3CDTF">2020-02-03T16:14:28Z</dcterms:modified>
</cp:coreProperties>
</file>