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1.jpeg" ContentType="image/jpeg"/>
  <Override PartName="/ppt/media/image18.jpeg" ContentType="image/jpeg"/>
  <Override PartName="/ppt/media/image17.jpeg" ContentType="image/jpeg"/>
  <Override PartName="/ppt/media/image16.jpeg" ContentType="image/jpeg"/>
  <Override PartName="/ppt/media/image15.jpeg" ContentType="image/jpeg"/>
  <Override PartName="/ppt/media/image14.jpeg" ContentType="image/jpeg"/>
  <Override PartName="/ppt/media/image12.jpeg" ContentType="image/jpeg"/>
  <Override PartName="/ppt/media/image13.jpeg" ContentType="image/jpeg"/>
  <Override PartName="/ppt/media/image9.png" ContentType="image/png"/>
  <Override PartName="/ppt/media/image10.jpeg" ContentType="image/jpeg"/>
  <Override PartName="/ppt/media/image7.png" ContentType="image/png"/>
  <Override PartName="/ppt/media/image6.jpeg" ContentType="image/jpeg"/>
  <Override PartName="/ppt/media/image11.jpeg" ContentType="image/jpeg"/>
  <Override PartName="/ppt/media/image4.png" ContentType="image/png"/>
  <Override PartName="/ppt/media/image3.png" ContentType="image/png"/>
  <Override PartName="/ppt/media/image22.png" ContentType="image/png"/>
  <Override PartName="/ppt/media/image2.png" ContentType="image/png"/>
  <Override PartName="/ppt/media/image23.jpeg" ContentType="image/jpeg"/>
  <Override PartName="/ppt/media/image5.jpeg" ContentType="image/jpeg"/>
  <Override PartName="/ppt/media/image8.jpeg" ContentType="image/jpeg"/>
  <Override PartName="/ppt/media/image20.jpeg" ContentType="image/jpeg"/>
  <Override PartName="/ppt/media/image19.jpeg" ContentType="image/jpe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hyperlink" Target="http://www.pereplet.ru/obrazovanie/stsoros/958.html" TargetMode="External"/><Relationship Id="rId2" Type="http://schemas.openxmlformats.org/officeDocument/2006/relationships/hyperlink" Target="https://www.youtube.com/watch?v=hHvokk4H9Pc" TargetMode="External"/><Relationship Id="rId3" Type="http://schemas.openxmlformats.org/officeDocument/2006/relationships/hyperlink" Target="https://biomolecula.ru/articles/metan-iz-rastenii-otkrytie-so-slozhnoi-istoriei" TargetMode="External"/><Relationship Id="rId4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9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interneturok.ru/chemistry/10-klass/predelnye-uglevodorody/rol-metana-v-parnikovom-effekte" TargetMode="External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image" Target="../media/image23.jpeg"/><Relationship Id="rId7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642960"/>
            <a:ext cx="7770600" cy="92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Нижегородский РЦДОд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1371600" y="2071800"/>
            <a:ext cx="6399000" cy="24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– парниковый газ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Выполнил Маслов Даниил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10 класс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Учитель: Шеронова С.М.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3"/>
          <p:cNvSpPr/>
          <p:nvPr/>
        </p:nvSpPr>
        <p:spPr>
          <a:xfrm>
            <a:off x="4000320" y="5857920"/>
            <a:ext cx="2498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2017 г.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 России более детальному исследованию следует подвергнуть те источники метана, мощность которых определена с недостаточной точностью. Прежде всего это болота, и особенно болота Западной Сибири. Важной является проблема образования и транспорта метана в болотах внутри водной фазы. Не решена проблема метана, удаляемого из угольных шахт. Ее разрешение имеет важное значение как с точки зрения техники безопасности, так и промышленного использования шахтного метана. Важно установить величину потерь при добыче и транспортировке газа. Залежи метангидратов интересны не только с точки зрения воздействия на климат планеты при их дестабилизации, но и с целью промышленного использования. Рациональное использование отходов, например для получения тепловой энергии, может решить проблему свалочного газа. Еще одна проблема носит экологический характер. В настоящее время трудно сомневаться в том, что происходит постепенное потепление климата, хотя и гораздо меньшими темпами, чем предполагалось ранее. Повышение температуры планеты скажется на возрастании потоков метана, так как изменение температуры на один градус меняет интенсивность выделения метана в микробиологических процессах (болота, рисовые поля, свалки) примерно на 10%. Потенциально опасный источник метана, который может включиться при повышении температуры, - это гидраты метана. Запасы метангидратов огромны. Повышение температуры вызовет дестабилизацию метангидратов и начнется их распад, что иногда наблюдается и сейчас. В настоящее время оценка мощности потока метана от метангидратов невелика и составляет около 1% от общего потока. Увеличение поступления потока метана в атмосферу вызовет дальнейшее ускорение в повышении температуры атмосферы, что будет иметь огромные негативные последствия.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Источники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1. Рудзитис Г.Е. Химия. Основы общей химии. 10 класс: учебник для общеобразовательных учреждений: базовый уровень – М.: Про­све­ще­ние, 2012.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2. В.В. Еремин, Н.Е. Кузьменко, В.В. Лунин Химия. 10 класс. Профильный уровень: учебник для общеобразовательных  учреждений– М.: Дрофа, 2008. – 463 с.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3. </a:t>
            </a:r>
            <a:r>
              <a:rPr b="0" lang="ru-RU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"/>
              </a:rPr>
              <a:t>http://www.pereplet.ru/obrazovanie/stsoros/958.html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Бажин Н.М. Метан в атмосфере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4. </a:t>
            </a:r>
            <a:r>
              <a:rPr b="0" lang="ru-RU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2"/>
              </a:rPr>
              <a:t>https://www.youtube.com/watch?v=hHvokk4H9Pc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Что такое парниковый эффект? Служба новостей ООН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3"/>
              </a:rPr>
              <a:t>https://biomolecula.ru/articles/metan-iz-rastenii-otkrytie-so-slozhnoi-istoriei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Метан из растений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Содержание: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14440" indent="-51264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– предельный углеводород.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14440" indent="-51264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в атмосфере Земли.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3. Механизм возникновения парникового эффекта.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4. Источники метана: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а)Природные источники метана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б)Антропогенные источники метана.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071880" y="2286000"/>
            <a:ext cx="5713200" cy="232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— химическая формула   CH</a:t>
            </a:r>
            <a:r>
              <a:rPr b="0" lang="ru-RU" sz="1800" spc="-1" strike="noStrike" baseline="-25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—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простейший углеводород, бесцветный газ без запаха, малорастворим  в воде, легче воздуха.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- основной компонент природных (77—99%), попутных нефтяных (31—90%), рудничного и болотного газов.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9" name="Picture 2" descr=""/>
          <p:cNvPicPr/>
          <p:nvPr/>
        </p:nvPicPr>
        <p:blipFill>
          <a:blip r:embed="rId1"/>
          <a:stretch/>
        </p:blipFill>
        <p:spPr>
          <a:xfrm>
            <a:off x="285840" y="928800"/>
            <a:ext cx="2046240" cy="2236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571320"/>
            <a:ext cx="8227800" cy="84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</a:t>
            </a:r>
            <a:r>
              <a:rPr b="0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в атмосфере Земли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457200" y="500040"/>
            <a:ext cx="8227800" cy="557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Picture 3" descr=""/>
          <p:cNvPicPr/>
          <p:nvPr/>
        </p:nvPicPr>
        <p:blipFill>
          <a:blip r:embed="rId1"/>
          <a:stretch/>
        </p:blipFill>
        <p:spPr>
          <a:xfrm>
            <a:off x="2997360" y="1225800"/>
            <a:ext cx="2399760" cy="18741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1287720" y="2970720"/>
            <a:ext cx="6233040" cy="3886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Источники метана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457200" y="1285920"/>
            <a:ext cx="8227800" cy="235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                 </a:t>
            </a: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 попадает в атмосферу из естественных и из антропогенных источников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                                           </a:t>
            </a: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  природным (естественным ) источникам </a:t>
            </a:r>
            <a:r>
              <a:rPr b="0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метана 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относятся 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Природные пожары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Их вклад в увеличение парникового эффекта – 2 миллиона тонн метана в год.</a:t>
            </a: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Океан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В результате жизнедеятельности его обитателей за год в атмосферу попадает 4 миллиона тонн метана.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Метангидраты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– химические  соединения метана и воды. В природе они встречаются в виде льда с заключённым в него метаном в вечной мерзлоте и на дне океанов. Из-за потепления океанических вод лёд тает и выделяет в атмосферу метан. Мощность этого источника составляет 5 миллионов тонн газа за год.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Лавовые и грязевые </a:t>
            </a: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вулканы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в процессе извержения ежегодно выбрасывают в атмосферу 14 миллионов тонн метана.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Насекомые 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(главным образом Термиты) . В процессе переваривания съеденной целлюлозы эти насекомые выделяют в атмосферу – 20 миллионов тонн метана в год 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Болота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Они ежегодно выделяют в атмосферу 100 миллионов тонн метана.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Таким образом, из природных источников в атмосферу ежегодно попадает примерно </a:t>
            </a:r>
            <a:r>
              <a:rPr b="1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145 миллионов тонн</a:t>
            </a:r>
            <a:r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метана.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Picture 2" descr=""/>
          <p:cNvPicPr/>
          <p:nvPr/>
        </p:nvPicPr>
        <p:blipFill>
          <a:blip r:embed="rId1"/>
          <a:stretch/>
        </p:blipFill>
        <p:spPr>
          <a:xfrm>
            <a:off x="716760" y="4351320"/>
            <a:ext cx="2855880" cy="2141280"/>
          </a:xfrm>
          <a:prstGeom prst="rect">
            <a:avLst/>
          </a:prstGeom>
          <a:ln>
            <a:noFill/>
          </a:ln>
        </p:spPr>
      </p:pic>
      <p:pic>
        <p:nvPicPr>
          <p:cNvPr id="87" name="Picture 2" descr=""/>
          <p:cNvPicPr/>
          <p:nvPr/>
        </p:nvPicPr>
        <p:blipFill>
          <a:blip r:embed="rId2"/>
          <a:stretch/>
        </p:blipFill>
        <p:spPr>
          <a:xfrm>
            <a:off x="5535000" y="4692240"/>
            <a:ext cx="2043360" cy="1532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0" name="Picture 2" descr=""/>
          <p:cNvPicPr/>
          <p:nvPr/>
        </p:nvPicPr>
        <p:blipFill>
          <a:blip r:embed="rId1"/>
          <a:stretch/>
        </p:blipFill>
        <p:spPr>
          <a:xfrm>
            <a:off x="570600" y="274680"/>
            <a:ext cx="2315880" cy="1609200"/>
          </a:xfrm>
          <a:prstGeom prst="rect">
            <a:avLst/>
          </a:prstGeom>
          <a:ln>
            <a:noFill/>
          </a:ln>
        </p:spPr>
      </p:pic>
      <p:pic>
        <p:nvPicPr>
          <p:cNvPr id="91" name="Picture 2" descr=""/>
          <p:cNvPicPr/>
          <p:nvPr/>
        </p:nvPicPr>
        <p:blipFill>
          <a:blip r:embed="rId2"/>
          <a:stretch/>
        </p:blipFill>
        <p:spPr>
          <a:xfrm>
            <a:off x="457200" y="2230560"/>
            <a:ext cx="2318760" cy="1738800"/>
          </a:xfrm>
          <a:prstGeom prst="rect">
            <a:avLst/>
          </a:prstGeom>
          <a:ln>
            <a:noFill/>
          </a:ln>
        </p:spPr>
      </p:pic>
      <p:pic>
        <p:nvPicPr>
          <p:cNvPr id="92" name="Picture 2" descr=""/>
          <p:cNvPicPr/>
          <p:nvPr/>
        </p:nvPicPr>
        <p:blipFill>
          <a:blip r:embed="rId3"/>
          <a:stretch/>
        </p:blipFill>
        <p:spPr>
          <a:xfrm>
            <a:off x="6456960" y="380160"/>
            <a:ext cx="2067480" cy="1550520"/>
          </a:xfrm>
          <a:prstGeom prst="rect">
            <a:avLst/>
          </a:prstGeom>
          <a:ln>
            <a:noFill/>
          </a:ln>
        </p:spPr>
      </p:pic>
      <p:pic>
        <p:nvPicPr>
          <p:cNvPr id="93" name="Picture 2" descr=""/>
          <p:cNvPicPr/>
          <p:nvPr/>
        </p:nvPicPr>
        <p:blipFill>
          <a:blip r:embed="rId4"/>
          <a:stretch/>
        </p:blipFill>
        <p:spPr>
          <a:xfrm>
            <a:off x="3188160" y="2085120"/>
            <a:ext cx="2251800" cy="1829520"/>
          </a:xfrm>
          <a:prstGeom prst="rect">
            <a:avLst/>
          </a:prstGeom>
          <a:ln>
            <a:noFill/>
          </a:ln>
        </p:spPr>
      </p:pic>
      <p:pic>
        <p:nvPicPr>
          <p:cNvPr id="94" name="Picture 2" descr=""/>
          <p:cNvPicPr/>
          <p:nvPr/>
        </p:nvPicPr>
        <p:blipFill>
          <a:blip r:embed="rId5"/>
          <a:stretch/>
        </p:blipFill>
        <p:spPr>
          <a:xfrm>
            <a:off x="6334560" y="2066760"/>
            <a:ext cx="2189880" cy="1641960"/>
          </a:xfrm>
          <a:prstGeom prst="rect">
            <a:avLst/>
          </a:prstGeom>
          <a:ln>
            <a:noFill/>
          </a:ln>
        </p:spPr>
      </p:pic>
      <p:pic>
        <p:nvPicPr>
          <p:cNvPr id="95" name="Picture 2" descr=""/>
          <p:cNvPicPr/>
          <p:nvPr/>
        </p:nvPicPr>
        <p:blipFill>
          <a:blip r:embed="rId6"/>
          <a:stretch/>
        </p:blipFill>
        <p:spPr>
          <a:xfrm>
            <a:off x="3926160" y="274680"/>
            <a:ext cx="2040480" cy="1530360"/>
          </a:xfrm>
          <a:prstGeom prst="rect">
            <a:avLst/>
          </a:prstGeom>
          <a:ln>
            <a:noFill/>
          </a:ln>
        </p:spPr>
      </p:pic>
      <p:pic>
        <p:nvPicPr>
          <p:cNvPr id="96" name="Picture 2" descr=""/>
          <p:cNvPicPr/>
          <p:nvPr/>
        </p:nvPicPr>
        <p:blipFill>
          <a:blip r:embed="rId7"/>
          <a:stretch/>
        </p:blipFill>
        <p:spPr>
          <a:xfrm>
            <a:off x="2026080" y="4464360"/>
            <a:ext cx="2283120" cy="1659960"/>
          </a:xfrm>
          <a:prstGeom prst="rect">
            <a:avLst/>
          </a:prstGeom>
          <a:ln>
            <a:noFill/>
          </a:ln>
        </p:spPr>
      </p:pic>
      <p:pic>
        <p:nvPicPr>
          <p:cNvPr id="97" name="Picture 3" descr=""/>
          <p:cNvPicPr/>
          <p:nvPr/>
        </p:nvPicPr>
        <p:blipFill>
          <a:blip r:embed="rId8"/>
          <a:stretch/>
        </p:blipFill>
        <p:spPr>
          <a:xfrm>
            <a:off x="5213520" y="4626720"/>
            <a:ext cx="1751760" cy="1313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320760"/>
            <a:ext cx="8227800" cy="424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1"/>
              </a:rPr>
              <a:t> 2. Антропогенные источники метана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 </a:t>
            </a:r>
            <a:r>
              <a:rPr b="1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ан­тро­по­ген­ным</a:t>
            </a: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ис­точ­ни­кам ме­та­на от­но­сят­ся (Рис. 2):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До­бы­ча угля</a:t>
            </a: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В год из уголь­ных шахт вы­де­ля­ет­ся 46 мил­ли­о­нов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тонн ме­та­на, за­клю­чен­но­го в уголь­ные пла­сты.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Сжи­га­ние био­мас­сы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В ре­зуль­та­те сжи­га­ния раз­лич­ных при­род­ных ма­те­ри­а­лов, в том числе вслед­ствие ру­ко­твор­ных по­жа­ров, в ат­мо­сфе­ру вы­де­ля­ет­ся 50 мил­ли­о­нов тонн ме­та­на в год.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Неф­те­га­зо­вая про­мыш­лен­ность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За год в про­цес­се до­бы­чи, транс­пор­ти­ров­ки и пе­ре­ра­бот­ки при­род­но­го газа и нефти в ат­мо­сфе­ру ухо­дит 60 мил­ли­о­нов тонн ме­та­на.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Ри­со­вые поля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Ко­ли­че­ство ме­та­на, еже­год­но под­ни­ма­ю­ще­го­ся со дна за­топ­лен­ных ри­сов­ни­ков, оце­ни­ва­ет­ся 60 (ше­стью­де­ся­тью) мил­ли­о­на­ми тонн.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Свал­ки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Еже­год­но в ре­зуль­та­те гни­е­ния сва­лок в ат­мо­сфе­ру по­па­да­ет 61 мил­ли­он тонн ме­та­на.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Жвач­ные жи­вот­ные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. Ко­ро­вы, овцы и дру­гие жвач­ные жи­вот­ные, ко­то­рых раз­во­дит че­ло­век, вы­де­ля­ют в ат­мо­сфе­ру 81 мил­ли­он тонн ме­та­на за год.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Всего в ре­зуль­та­те де­я­тель­но­сти че­ло­ве­ка в ат­мо­сфе­ру еже­год­но по­па­да­ет при­мер­но 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358 мил­ли­о­нов тонн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ме­та­на.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 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Травоядные копытные животные, такие как коровы и козы, испускают пятую часть годового выброса метана: его вырабатывают бактерии в их желудках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730080" y="232200"/>
            <a:ext cx="2497680" cy="1667520"/>
          </a:xfrm>
          <a:prstGeom prst="rect">
            <a:avLst/>
          </a:prstGeom>
          <a:ln>
            <a:noFill/>
          </a:ln>
        </p:spPr>
      </p:pic>
      <p:pic>
        <p:nvPicPr>
          <p:cNvPr id="102" name="Picture 2" descr=""/>
          <p:cNvPicPr/>
          <p:nvPr/>
        </p:nvPicPr>
        <p:blipFill>
          <a:blip r:embed="rId2"/>
          <a:stretch/>
        </p:blipFill>
        <p:spPr>
          <a:xfrm>
            <a:off x="3835440" y="506880"/>
            <a:ext cx="2277360" cy="1350720"/>
          </a:xfrm>
          <a:prstGeom prst="rect">
            <a:avLst/>
          </a:prstGeom>
          <a:ln>
            <a:noFill/>
          </a:ln>
        </p:spPr>
      </p:pic>
      <p:pic>
        <p:nvPicPr>
          <p:cNvPr id="103" name="Picture 2" descr=""/>
          <p:cNvPicPr/>
          <p:nvPr/>
        </p:nvPicPr>
        <p:blipFill>
          <a:blip r:embed="rId3"/>
          <a:stretch/>
        </p:blipFill>
        <p:spPr>
          <a:xfrm>
            <a:off x="1132560" y="2329560"/>
            <a:ext cx="2012400" cy="1428480"/>
          </a:xfrm>
          <a:prstGeom prst="rect">
            <a:avLst/>
          </a:prstGeom>
          <a:ln>
            <a:noFill/>
          </a:ln>
        </p:spPr>
      </p:pic>
      <p:pic>
        <p:nvPicPr>
          <p:cNvPr id="104" name="Picture 2" descr=""/>
          <p:cNvPicPr/>
          <p:nvPr/>
        </p:nvPicPr>
        <p:blipFill>
          <a:blip r:embed="rId4"/>
          <a:stretch/>
        </p:blipFill>
        <p:spPr>
          <a:xfrm>
            <a:off x="6712200" y="673920"/>
            <a:ext cx="1972800" cy="1445760"/>
          </a:xfrm>
          <a:prstGeom prst="rect">
            <a:avLst/>
          </a:prstGeom>
          <a:ln>
            <a:noFill/>
          </a:ln>
        </p:spPr>
      </p:pic>
      <p:pic>
        <p:nvPicPr>
          <p:cNvPr id="105" name="Picture 2" descr=""/>
          <p:cNvPicPr/>
          <p:nvPr/>
        </p:nvPicPr>
        <p:blipFill>
          <a:blip r:embed="rId5"/>
          <a:stretch/>
        </p:blipFill>
        <p:spPr>
          <a:xfrm>
            <a:off x="3913560" y="2174040"/>
            <a:ext cx="2251440" cy="1688400"/>
          </a:xfrm>
          <a:prstGeom prst="rect">
            <a:avLst/>
          </a:prstGeom>
          <a:ln>
            <a:noFill/>
          </a:ln>
        </p:spPr>
      </p:pic>
      <p:pic>
        <p:nvPicPr>
          <p:cNvPr id="106" name="Picture 2" descr=""/>
          <p:cNvPicPr/>
          <p:nvPr/>
        </p:nvPicPr>
        <p:blipFill>
          <a:blip r:embed="rId6"/>
          <a:stretch/>
        </p:blipFill>
        <p:spPr>
          <a:xfrm>
            <a:off x="873000" y="4157640"/>
            <a:ext cx="2966040" cy="2224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ЗАКЛЮЧЕНИЕ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457200" y="1600200"/>
            <a:ext cx="8227800" cy="452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12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Роль метана в экологических процессах исключительно велика. В настоящее время насущной задачей для многих регионов земного шара, и в том числе для России, являются инвентаризация существующих источников метана, выявление и прогнозирование появления новых источников. Это важно еще и потому, что при экспериментальных измерениях мощностей отдельных источников выявлена значительно меньшая мощность, чем предполагалось. Потому не исключена возможность, что мы столкнемся в будущем с проблемой дефицита метана из традиционных источников, который удастся ликвидировать только на основе изучения нетрадиционных источников.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Application>LibreOffice/5.1.4.2$MacOSX_X86_64 LibreOffice_project/f99d75f39f1c57ebdd7ffc5f42867c12031db97a</Application>
  <Words>577</Words>
  <Paragraphs>62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2017-10-19T15:47:59Z</dcterms:created>
  <dc:creator>user</dc:creator>
  <dc:description/>
  <dc:language>ru-RU</dc:language>
  <cp:lastModifiedBy/>
  <dcterms:modified xsi:type="dcterms:W3CDTF">2020-03-29T20:29:28Z</dcterms:modified>
  <cp:revision>91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36</vt:i4>
  </property>
</Properties>
</file>