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883D7E5-323D-4D03-A5CC-06FDFE2B6453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F52EF8-F931-4D77-BCC6-C8A35E16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organicwithoutboundaries.bio/wp-content/uploads/2018/09/ec_organic_121_b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4355044" cy="3240360"/>
          </a:xfrm>
          <a:prstGeom prst="rect">
            <a:avLst/>
          </a:prstGeom>
          <a:noFill/>
        </p:spPr>
      </p:pic>
      <p:pic>
        <p:nvPicPr>
          <p:cNvPr id="2052" name="Picture 4" descr="https://avatars.mds.yandex.net/get-altay/1971563/2a0000016d812369c10a59d1d01ff03e321a/X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501008"/>
            <a:ext cx="4498127" cy="3000216"/>
          </a:xfrm>
          <a:prstGeom prst="rect">
            <a:avLst/>
          </a:prstGeom>
          <a:noFill/>
        </p:spPr>
      </p:pic>
      <p:pic>
        <p:nvPicPr>
          <p:cNvPr id="2054" name="Picture 6" descr="https://img-fotki.yandex.ru/get/4112/3902310.52/0_ee77e_b4c64826_XX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3" y="3501008"/>
            <a:ext cx="4032448" cy="3024336"/>
          </a:xfrm>
          <a:prstGeom prst="rect">
            <a:avLst/>
          </a:prstGeom>
          <a:noFill/>
        </p:spPr>
      </p:pic>
      <p:pic>
        <p:nvPicPr>
          <p:cNvPr id="2056" name="Picture 8" descr="https://jupiterx.artbees.net/organic-shop/wp-content/uploads/sites/207/2019/01/home-heade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16631"/>
            <a:ext cx="4392488" cy="323088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3068960"/>
            <a:ext cx="9144000" cy="923330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НАТУРАЛЬНОЕ ХОЗЯЙСТВО</a:t>
            </a:r>
            <a:endParaRPr lang="ru-RU" sz="54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avatars.mds.yandex.net/get-altay/2039785/2a0000016ed2ff9a28536ec3979eaba65e1c/XX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064896" cy="6048673"/>
          </a:xfrm>
          <a:prstGeom prst="rect">
            <a:avLst/>
          </a:prstGeom>
          <a:noFill/>
        </p:spPr>
      </p:pic>
      <p:pic>
        <p:nvPicPr>
          <p:cNvPr id="35844" name="Picture 4" descr="http://europa-abakan.ru/wp-content/uploads/2019/01/IMG_5118-800x5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692696"/>
            <a:ext cx="8160398" cy="5436866"/>
          </a:xfrm>
          <a:prstGeom prst="rect">
            <a:avLst/>
          </a:prstGeom>
          <a:noFill/>
        </p:spPr>
      </p:pic>
      <p:pic>
        <p:nvPicPr>
          <p:cNvPr id="35846" name="Picture 6" descr="https://avatars.mds.yandex.net/get-altay/2094876/2a0000016b31d8b9e571ac0fbaa4b58c2a40/XX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260648"/>
            <a:ext cx="8136904" cy="6102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ВИДЫ ТОРГОВЛИ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196752"/>
            <a:ext cx="410445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ТОРГОВЛЯ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400" b="1" i="1" dirty="0" smtClean="0"/>
              <a:t>Торговля осуществляется на территории РФ.</a:t>
            </a:r>
            <a:endParaRPr lang="ru-RU" sz="2400" b="1" i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1196752"/>
            <a:ext cx="410445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ВНЕШНЯЯ ТОРГОВЛЯ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400" b="1" i="1" dirty="0" smtClean="0"/>
              <a:t>Торговля осуществляется с зарубежными странами.</a:t>
            </a:r>
            <a:endParaRPr lang="ru-RU" sz="2400" b="1" i="1" dirty="0"/>
          </a:p>
        </p:txBody>
      </p:sp>
      <p:pic>
        <p:nvPicPr>
          <p:cNvPr id="36866" name="Picture 2" descr="https://economic-definition.com/Images/Forex_Otzovik/290/290/2193935404-vnutrennyaya_torgovly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501008"/>
            <a:ext cx="3842920" cy="2545311"/>
          </a:xfrm>
          <a:prstGeom prst="rect">
            <a:avLst/>
          </a:prstGeom>
          <a:noFill/>
        </p:spPr>
      </p:pic>
      <p:pic>
        <p:nvPicPr>
          <p:cNvPr id="36868" name="Picture 4" descr="https://www.equipnet.ru/netcat_files/83/101/kollazh_port_i_muzhchina_s_plansheto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501008"/>
            <a:ext cx="389072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ВИДЫ ТОРГОВЛИ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196752"/>
            <a:ext cx="410445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ОПТОВАЯ ТОРГОВЛЯ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400" b="1" i="1" dirty="0" smtClean="0"/>
              <a:t>Продажа товаров крупными партиями.</a:t>
            </a:r>
            <a:endParaRPr lang="ru-RU" sz="24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196752"/>
            <a:ext cx="410445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РОЗНИЧНАЯ ТОРГОВЛЯ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400" b="1" i="1" dirty="0" smtClean="0"/>
              <a:t>Продажа единичных товаров или мелких партий товаров.</a:t>
            </a:r>
            <a:endParaRPr lang="ru-RU" sz="2400" b="1" i="1" dirty="0"/>
          </a:p>
        </p:txBody>
      </p:sp>
      <p:pic>
        <p:nvPicPr>
          <p:cNvPr id="37890" name="Picture 2" descr="https://v-tagile.ru/media/k2/galleries/4335/mg_97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429000"/>
            <a:ext cx="3886489" cy="2592288"/>
          </a:xfrm>
          <a:prstGeom prst="rect">
            <a:avLst/>
          </a:prstGeom>
          <a:noFill/>
        </p:spPr>
      </p:pic>
      <p:pic>
        <p:nvPicPr>
          <p:cNvPr id="37892" name="Picture 4" descr="http://eurasia.expert/upload/iblock/5d1/5d1ff540a6236ecd675f4a4761f4f1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429000"/>
            <a:ext cx="409039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Реклама — двигатель торговли.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38914" name="Picture 2" descr="https://avatars.mds.yandex.net/get-zen_doc/229502/pub_5aebf5a88c8be3337340b9db_5aebf5fc9b403c6169f82c1c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96752"/>
            <a:ext cx="7728137" cy="5139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реклама?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>
                <a:latin typeface="+mj-lt"/>
              </a:rPr>
              <a:t>Реклама</a:t>
            </a:r>
            <a:r>
              <a:rPr lang="ru-RU" sz="2800" dirty="0" smtClean="0">
                <a:latin typeface="+mj-lt"/>
              </a:rPr>
              <a:t> – любая информация, распространяемая в целях привлечения и поддержания интереса к какому-либо товару, услуге;</a:t>
            </a:r>
            <a:endParaRPr lang="ru-RU" sz="2800" dirty="0">
              <a:latin typeface="+mj-lt"/>
            </a:endParaRPr>
          </a:p>
        </p:txBody>
      </p:sp>
      <p:pic>
        <p:nvPicPr>
          <p:cNvPr id="39938" name="Picture 2" descr="http://101biznesplan.ru/wp-content/uploads/2019/05/Kak-proreklamirovat-svoj-tovar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140968"/>
            <a:ext cx="5256584" cy="29568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52120" y="3284984"/>
            <a:ext cx="3168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 Одним из факторов успешности бизнеса является хорошая реклама товаров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Домашнее задание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Параграф 12. Пересказ.</a:t>
            </a:r>
          </a:p>
          <a:p>
            <a:pPr>
              <a:buNone/>
            </a:pPr>
            <a:r>
              <a:rPr lang="ru-RU" sz="4800" dirty="0" smtClean="0"/>
              <a:t>«В классе и дома» (стр. 104) № 4, № 7 (выбрать любой товар)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isarshop.com/image/catalog/temizlik-urunleri-hisarshop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116632"/>
            <a:ext cx="2952328" cy="216504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https://vakula.in.ua/wp-content/uploads/2016/04/DSC00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88640"/>
            <a:ext cx="3186228" cy="20760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premium-opt.ru/image/catalog/%D0%A4%D0%9E%D0%A2%D0%9E%20%D0%A7%D0%90%D0%A1%D0%A2%D0%AC%204/6.%D0%A1%D1%83%D0%BC%D0%BA%D0%B0%20Somuch%20%D0%9B/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492896"/>
            <a:ext cx="3212367" cy="2808312"/>
          </a:xfrm>
          <a:prstGeom prst="rect">
            <a:avLst/>
          </a:prstGeom>
          <a:noFill/>
        </p:spPr>
      </p:pic>
      <p:pic>
        <p:nvPicPr>
          <p:cNvPr id="1032" name="Picture 8" descr="https://stationerycrew.co.uk/wp-content/uploads/2019/02/blog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4005064"/>
            <a:ext cx="4110435" cy="2740290"/>
          </a:xfrm>
          <a:prstGeom prst="rect">
            <a:avLst/>
          </a:prstGeom>
          <a:noFill/>
        </p:spPr>
      </p:pic>
      <p:pic>
        <p:nvPicPr>
          <p:cNvPr id="1034" name="Picture 10" descr="https://avatars.mds.yandex.net/get-pdb/1876383/8df2fcc0-63b7-4367-bf34-88cf7443dacd/s120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176" y="2492896"/>
            <a:ext cx="2771800" cy="207885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203848" y="2636912"/>
            <a:ext cx="244827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что нужно, чтобы наша жизнь была комфортной?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Обмен, торговля, реклама.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32040" y="548680"/>
            <a:ext cx="37444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 Narrow" pitchFamily="34" charset="0"/>
              </a:rPr>
              <a:t>ТОВАР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139952" y="764704"/>
            <a:ext cx="792088" cy="2880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355976" y="980728"/>
            <a:ext cx="288032" cy="1440160"/>
          </a:xfrm>
          <a:prstGeom prst="downArrow">
            <a:avLst>
              <a:gd name="adj1" fmla="val 50000"/>
              <a:gd name="adj2" fmla="val 211728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48680"/>
            <a:ext cx="37444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 Narrow" pitchFamily="34" charset="0"/>
              </a:rPr>
              <a:t>ПРОДУКТ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2204864"/>
            <a:ext cx="3528392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ПОТРЕБИТЕЛЬСКАЯ СТОИМОСТЬ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056" y="2204864"/>
            <a:ext cx="3456384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МЕНОВАЯ СТОИМОСТЬ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420888"/>
            <a:ext cx="1152128" cy="1440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3068960"/>
            <a:ext cx="280831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ПРОДУКТ ПОЛЕЗЕН И НУЖЕН ЛЮДЯМ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3140968"/>
            <a:ext cx="280831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ПРОДУКТ СПОСОБЕН ОБМЕНИВАТЬСЯ НА ДРУГИЕ ПРОДУКТЫ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229200"/>
            <a:ext cx="9144000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Стоимость – мера, с помощью которой определяется ценность товара или его полезность.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Главное условие обмена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841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>
                <a:latin typeface="Arial Narrow" pitchFamily="34" charset="0"/>
              </a:rPr>
              <a:t>Обмен должен быть равноценным, взаимовыгодным.</a:t>
            </a:r>
            <a:endParaRPr lang="ru-RU" sz="7200" b="1" dirty="0">
              <a:latin typeface="Arial Narrow" pitchFamily="34" charset="0"/>
            </a:endParaRPr>
          </a:p>
        </p:txBody>
      </p:sp>
      <p:sp>
        <p:nvSpPr>
          <p:cNvPr id="4" name="Блок-схема: память с посл. доступом 3"/>
          <p:cNvSpPr/>
          <p:nvPr/>
        </p:nvSpPr>
        <p:spPr>
          <a:xfrm>
            <a:off x="0" y="1052736"/>
            <a:ext cx="9144000" cy="4968552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latin typeface="Batang" pitchFamily="18" charset="-127"/>
                <a:ea typeface="Batang" pitchFamily="18" charset="-127"/>
              </a:rPr>
              <a:t>Цена товара </a:t>
            </a:r>
            <a:r>
              <a:rPr lang="ru-RU" sz="5400" b="1" dirty="0" smtClean="0">
                <a:latin typeface="Batang" pitchFamily="18" charset="-127"/>
                <a:ea typeface="Batang" pitchFamily="18" charset="-127"/>
              </a:rPr>
              <a:t>– это его стоимость, выраженная в денежной форме.</a:t>
            </a:r>
            <a:endParaRPr lang="ru-RU" sz="54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5.infourok.ru/uploads/ex/0530/0009a21f-15851956/hello_html_378c05f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852936"/>
            <a:ext cx="3217284" cy="3240360"/>
          </a:xfrm>
          <a:prstGeom prst="rect">
            <a:avLst/>
          </a:prstGeom>
          <a:noFill/>
        </p:spPr>
      </p:pic>
      <p:pic>
        <p:nvPicPr>
          <p:cNvPr id="28676" name="Picture 4" descr="https://avatars.mds.yandex.net/get-zen_doc/61319/pub_5d3fd6ac8da1ce00aeb52735_5d3fdf96fe289100ae517185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3861048"/>
            <a:ext cx="4686938" cy="217552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196752"/>
            <a:ext cx="828092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 dirty="0" smtClean="0"/>
              <a:t>БАРТЕР</a:t>
            </a:r>
            <a:r>
              <a:rPr lang="ru-RU" sz="4000" b="1" dirty="0" smtClean="0"/>
              <a:t> – НАТУРАЛЬНЫЙ ОБМЕН ОДНОЙ ВЕЩИ НА ДРУГУЮ.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НЕДОСТАТКИ БАРТЕРА: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52816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Неудобен;</a:t>
            </a:r>
          </a:p>
          <a:p>
            <a:r>
              <a:rPr lang="ru-RU" sz="4800" b="1" dirty="0" smtClean="0"/>
              <a:t>Занимает много времени на поиск варианта обмена;</a:t>
            </a:r>
          </a:p>
          <a:p>
            <a:r>
              <a:rPr lang="ru-RU" sz="4800" b="1" dirty="0" smtClean="0"/>
              <a:t>Не всегда равноценный и справедливый.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РЫНОК КАК ИНСТРУМЕНТ ОБМЕНА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Рынок – </a:t>
            </a:r>
            <a:r>
              <a:rPr lang="ru-RU" dirty="0" smtClean="0">
                <a:latin typeface="Cambria" pitchFamily="18" charset="0"/>
              </a:rPr>
              <a:t>это совокупность всех отношений, организация сотрудничества людей друг с другом по поводу производства, распределения и обмена  товаров и услуг.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32770" name="Picture 2" descr="http://www.vitbichi.by/wp-content/uploads/2016/11/a0ecb2a713dab855fc7cba5544a5ae0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284984"/>
            <a:ext cx="3312368" cy="2816817"/>
          </a:xfrm>
          <a:prstGeom prst="rect">
            <a:avLst/>
          </a:prstGeom>
          <a:noFill/>
        </p:spPr>
      </p:pic>
      <p:pic>
        <p:nvPicPr>
          <p:cNvPr id="32774" name="Picture 6" descr="https://www.nastroy.net/pic/images/201912/543806-15761580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284984"/>
            <a:ext cx="4493299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609329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Продавцы свободно устанавливают цены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623731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Покупатели свободно делают выбор</a:t>
            </a:r>
            <a:endParaRPr lang="ru-RU" b="1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3185592"/>
            <a:ext cx="9144000" cy="367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Главный принцип рынк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</a:t>
            </a:r>
          </a:p>
          <a:p>
            <a:pPr algn="ctr"/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СДЕЛКА ДОЛЖНА БЫТЬ ВЫГОДНА И ПРОДАВЦУ И ПОКУПАТЕЛЮ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s://pro2-bar-s3-cdn-cf3.myportfolio.com/f3f722b2a36adfe54805d916c6957432/ec87c9dfd42e14fa04795d847377692809af558c7e24555624453bc6275640a0140e73d1fa63f8ea_rw_1920.jpg?h=535c06c013d2dbc10d30dc4e79b4de7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708920"/>
            <a:ext cx="2520280" cy="2520280"/>
          </a:xfrm>
          <a:prstGeom prst="rect">
            <a:avLst/>
          </a:prstGeom>
          <a:noFill/>
        </p:spPr>
      </p:pic>
      <p:sp>
        <p:nvSpPr>
          <p:cNvPr id="11" name="Выгнутая влево стрелка 10"/>
          <p:cNvSpPr/>
          <p:nvPr/>
        </p:nvSpPr>
        <p:spPr>
          <a:xfrm rot="14955499">
            <a:off x="6745553" y="4677804"/>
            <a:ext cx="587383" cy="1666099"/>
          </a:xfrm>
          <a:prstGeom prst="curvedRightArrow">
            <a:avLst>
              <a:gd name="adj1" fmla="val 29753"/>
              <a:gd name="adj2" fmla="val 60623"/>
              <a:gd name="adj3" fmla="val 468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 rot="17916654">
            <a:off x="1627511" y="4522956"/>
            <a:ext cx="587383" cy="1666099"/>
          </a:xfrm>
          <a:prstGeom prst="curvedRightArrow">
            <a:avLst>
              <a:gd name="adj1" fmla="val 29753"/>
              <a:gd name="adj2" fmla="val 60623"/>
              <a:gd name="adj3" fmla="val 468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торговли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8229600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u="sng" dirty="0" smtClean="0">
                <a:latin typeface="Cambria" pitchFamily="18" charset="0"/>
              </a:rPr>
              <a:t>Торговля</a:t>
            </a:r>
            <a:r>
              <a:rPr lang="ru-RU" sz="3200" dirty="0" smtClean="0">
                <a:latin typeface="Cambria" pitchFamily="18" charset="0"/>
              </a:rPr>
              <a:t> – отрасль хозяйства, в которой происходит реализация товаров путем купли-продажи.</a:t>
            </a:r>
            <a:endParaRPr lang="ru-RU" sz="3200" dirty="0">
              <a:latin typeface="Cambria" pitchFamily="18" charset="0"/>
            </a:endParaRPr>
          </a:p>
        </p:txBody>
      </p:sp>
      <p:pic>
        <p:nvPicPr>
          <p:cNvPr id="34818" name="Picture 2" descr="http://naviq.ru/wp-content/uploads/2015/03/%D0%A1%D0%BE%D0%B2%D0%B5%D1%80%D1%88%D0%B5%D0%BD%D1%81%D1%82%D0%B2%D0%BE%D0%B2%D0%B0%D0%BD%D0%B8%D0%B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924944"/>
            <a:ext cx="2905485" cy="1656184"/>
          </a:xfrm>
          <a:prstGeom prst="rect">
            <a:avLst/>
          </a:prstGeom>
          <a:noFill/>
        </p:spPr>
      </p:pic>
      <p:pic>
        <p:nvPicPr>
          <p:cNvPr id="34820" name="Picture 4" descr="http://www.janeillustration.co.uk/blog/wp-content/uploads/2014/03/2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3717032"/>
            <a:ext cx="3185417" cy="22390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4725144"/>
            <a:ext cx="1675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производитель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594928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рынок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76256" y="5085184"/>
            <a:ext cx="14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потребитель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789040"/>
            <a:ext cx="9144000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Торговля помогает людям удовлетворять их растущие потребности, развивать деловую активность, накапливать богатства.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7" grpId="0"/>
      <p:bldP spid="8" grpId="0"/>
      <p:bldP spid="9" grpId="0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135</TotalTime>
  <Words>271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Слайд 1</vt:lpstr>
      <vt:lpstr>Слайд 2</vt:lpstr>
      <vt:lpstr>Обмен, торговля, реклама.</vt:lpstr>
      <vt:lpstr>Слайд 4</vt:lpstr>
      <vt:lpstr>Главное условие обмена</vt:lpstr>
      <vt:lpstr>Слайд 6</vt:lpstr>
      <vt:lpstr>НЕДОСТАТКИ БАРТЕРА:</vt:lpstr>
      <vt:lpstr>РЫНОК КАК ИНСТРУМЕНТ ОБМЕНА</vt:lpstr>
      <vt:lpstr>Понятие торговли</vt:lpstr>
      <vt:lpstr>Слайд 10</vt:lpstr>
      <vt:lpstr>ВИДЫ ТОРГОВЛИ</vt:lpstr>
      <vt:lpstr>Слайд 12</vt:lpstr>
      <vt:lpstr>Реклама — двигатель торговли.</vt:lpstr>
      <vt:lpstr>Что такое реклама?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2020-03-08T10:38:16Z</dcterms:created>
  <dcterms:modified xsi:type="dcterms:W3CDTF">2020-03-29T11:38:52Z</dcterms:modified>
</cp:coreProperties>
</file>