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7" r:id="rId3"/>
    <p:sldId id="268" r:id="rId4"/>
    <p:sldId id="269" r:id="rId5"/>
    <p:sldId id="260" r:id="rId6"/>
    <p:sldId id="271" r:id="rId7"/>
    <p:sldId id="256" r:id="rId8"/>
    <p:sldId id="257" r:id="rId9"/>
    <p:sldId id="258" r:id="rId10"/>
    <p:sldId id="261" r:id="rId11"/>
    <p:sldId id="259" r:id="rId12"/>
    <p:sldId id="263" r:id="rId13"/>
    <p:sldId id="264" r:id="rId14"/>
    <p:sldId id="265" r:id="rId15"/>
    <p:sldId id="266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79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725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66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7465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77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3036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0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9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3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5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5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2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3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81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1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4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16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DF8EA-6A09-48BD-927E-3AFD9080069E}" type="datetimeFigureOut">
              <a:rPr lang="ru-RU" smtClean="0"/>
              <a:t>26.01.2020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F1036E-2694-4B93-95DA-F8DB1F878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37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2100" y="1378424"/>
            <a:ext cx="9069948" cy="231757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Обобщающее повторение по Австралии 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7843" y="4263485"/>
            <a:ext cx="2434855" cy="65939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maboom.com.ua/images/stories/Puteshestvie_po_miry/Avstraliya/des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436" y="261384"/>
            <a:ext cx="7759390" cy="636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22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hychess.com/sites/default/files/images/stories/columnists/nebolsina/03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5183" y="268860"/>
            <a:ext cx="4889748" cy="6331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32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147" y="199235"/>
            <a:ext cx="119758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какие месяцы года крупнейшая река Австралии почти полностью пересыхает? </a:t>
            </a:r>
          </a:p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Австралия самый сухой материк Земли.  Подтвердите правильность этого.</a:t>
            </a:r>
          </a:p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климатообразующие факторы Австралии.</a:t>
            </a:r>
          </a:p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об экономике  Австралии говорят, что она «едет на овце»</a:t>
            </a:r>
          </a:p>
          <a:p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австралийские эвкалипты можно встретить на всех материках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9102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524" y="438803"/>
            <a:ext cx="11867407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кроссворд «Австралия» </a:t>
            </a:r>
          </a:p>
          <a:p>
            <a:pPr>
              <a:spcAft>
                <a:spcPts val="0"/>
              </a:spcAft>
            </a:pPr>
            <a:endParaRPr lang="ru-RU" sz="2800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i="1" dirty="0" smtClean="0">
                <a:latin typeface="Times New Roman"/>
                <a:ea typeface="Times New Roman"/>
              </a:rPr>
              <a:t>По </a:t>
            </a:r>
            <a:r>
              <a:rPr lang="ru-RU" sz="4000" i="1" dirty="0">
                <a:latin typeface="Times New Roman"/>
                <a:ea typeface="Times New Roman"/>
              </a:rPr>
              <a:t>горизонтали</a:t>
            </a:r>
            <a:r>
              <a:rPr lang="ru-RU" sz="4000" dirty="0">
                <a:latin typeface="Times New Roman"/>
                <a:ea typeface="Times New Roman"/>
              </a:rPr>
              <a:t>: 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 3.  </a:t>
            </a:r>
            <a:r>
              <a:rPr lang="ru-RU" sz="4000" dirty="0">
                <a:latin typeface="Times New Roman"/>
                <a:ea typeface="Times New Roman"/>
              </a:rPr>
              <a:t>Залив на севере Австралии. </a:t>
            </a:r>
            <a:endParaRPr lang="ru-RU" sz="40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  <a:hlinkClick r:id="rId2" action="ppaction://hlinksldjump"/>
              </a:rPr>
              <a:t>5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.  </a:t>
            </a:r>
            <a:r>
              <a:rPr lang="ru-RU" sz="4000" dirty="0">
                <a:latin typeface="Times New Roman"/>
                <a:ea typeface="Times New Roman"/>
              </a:rPr>
              <a:t>Столица Австралийского союза</a:t>
            </a:r>
            <a:r>
              <a:rPr lang="ru-RU" sz="4000" dirty="0" smtClean="0">
                <a:latin typeface="Times New Roman"/>
                <a:ea typeface="Times New Roman"/>
              </a:rPr>
              <a:t>. </a:t>
            </a:r>
            <a:r>
              <a:rPr lang="ru-RU" sz="4000" dirty="0" smtClean="0">
                <a:latin typeface="Times New Roman"/>
                <a:ea typeface="Times New Roman"/>
                <a:hlinkClick r:id="rId2" action="ppaction://hlinksldjump"/>
              </a:rPr>
              <a:t> 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6. </a:t>
            </a:r>
            <a:r>
              <a:rPr lang="ru-RU" sz="4000" dirty="0">
                <a:latin typeface="Times New Roman"/>
                <a:ea typeface="Times New Roman"/>
              </a:rPr>
              <a:t>Таиландский мореплаватель, открывший в 1642 году остров, позже названный его  </a:t>
            </a:r>
            <a:r>
              <a:rPr lang="ru-RU" sz="4000" dirty="0" smtClean="0">
                <a:latin typeface="Times New Roman"/>
                <a:ea typeface="Times New Roman"/>
              </a:rPr>
              <a:t>именем</a:t>
            </a:r>
            <a:r>
              <a:rPr lang="ru-RU" sz="4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4000" dirty="0">
                <a:latin typeface="Times New Roman"/>
                <a:ea typeface="Times New Roman"/>
              </a:rPr>
              <a:t>     </a:t>
            </a:r>
            <a:r>
              <a:rPr lang="ru-RU" sz="4000" i="1" dirty="0">
                <a:latin typeface="Times New Roman"/>
                <a:ea typeface="Times New Roman"/>
              </a:rPr>
              <a:t>По вертикали: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1.  </a:t>
            </a:r>
            <a:r>
              <a:rPr lang="ru-RU" sz="4000" dirty="0">
                <a:latin typeface="Times New Roman"/>
                <a:ea typeface="Times New Roman"/>
              </a:rPr>
              <a:t>Большое солёное озеро. </a:t>
            </a:r>
            <a:endParaRPr lang="ru-RU" sz="40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  <a:hlinkClick r:id="rId2" action="ppaction://hlinksldjump"/>
              </a:rPr>
              <a:t>2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.  </a:t>
            </a:r>
            <a:r>
              <a:rPr lang="ru-RU" sz="4000" dirty="0">
                <a:latin typeface="Times New Roman"/>
                <a:ea typeface="Times New Roman"/>
              </a:rPr>
              <a:t>Крупный приток реки Муррей</a:t>
            </a:r>
            <a:r>
              <a:rPr lang="ru-RU" sz="4000" dirty="0" smtClean="0">
                <a:latin typeface="Times New Roman"/>
                <a:ea typeface="Times New Roman"/>
              </a:rPr>
              <a:t>. </a:t>
            </a:r>
            <a:r>
              <a:rPr lang="ru-RU" sz="4000" dirty="0" smtClean="0">
                <a:latin typeface="Times New Roman"/>
                <a:ea typeface="Times New Roman"/>
                <a:hlinkClick r:id="rId2" action="ppaction://hlinksldjump"/>
              </a:rPr>
              <a:t>3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.  </a:t>
            </a:r>
            <a:r>
              <a:rPr lang="ru-RU" sz="4000" dirty="0">
                <a:latin typeface="Times New Roman"/>
                <a:ea typeface="Times New Roman"/>
              </a:rPr>
              <a:t>Самая высокая точка Австралии.  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4.  </a:t>
            </a:r>
            <a:r>
              <a:rPr lang="ru-RU" sz="4000" dirty="0">
                <a:latin typeface="Times New Roman"/>
                <a:ea typeface="Times New Roman"/>
              </a:rPr>
              <a:t>Коренные жители Австралии</a:t>
            </a:r>
            <a:r>
              <a:rPr lang="ru-RU" sz="4000" dirty="0" smtClean="0">
                <a:latin typeface="Times New Roman"/>
                <a:ea typeface="Times New Roman"/>
              </a:rPr>
              <a:t>. </a:t>
            </a:r>
          </a:p>
          <a:p>
            <a:pPr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  <a:hlinkClick r:id="rId2" action="ppaction://hlinksldjump"/>
              </a:rPr>
              <a:t>7</a:t>
            </a:r>
            <a:r>
              <a:rPr lang="ru-RU" sz="4000" dirty="0">
                <a:latin typeface="Times New Roman"/>
                <a:ea typeface="Times New Roman"/>
                <a:hlinkClick r:id="rId2" action="ppaction://hlinksldjump"/>
              </a:rPr>
              <a:t>.  </a:t>
            </a:r>
            <a:r>
              <a:rPr lang="ru-RU" sz="4000" dirty="0">
                <a:latin typeface="Times New Roman"/>
                <a:ea typeface="Times New Roman"/>
              </a:rPr>
              <a:t>Страна, объявлявшая Австралию своей колонией.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9448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72375"/>
              </p:ext>
            </p:extLst>
          </p:nvPr>
        </p:nvGraphicFramePr>
        <p:xfrm>
          <a:off x="2315693" y="1896669"/>
          <a:ext cx="6103911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84435"/>
              </p:ext>
            </p:extLst>
          </p:nvPr>
        </p:nvGraphicFramePr>
        <p:xfrm>
          <a:off x="2317009" y="2417837"/>
          <a:ext cx="544945" cy="32704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945"/>
              </a:tblGrid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26027"/>
              </p:ext>
            </p:extLst>
          </p:nvPr>
        </p:nvGraphicFramePr>
        <p:xfrm>
          <a:off x="6222671" y="1448792"/>
          <a:ext cx="548902" cy="3253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902"/>
              </a:tblGrid>
              <a:tr h="460774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48919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12049"/>
              </p:ext>
            </p:extLst>
          </p:nvPr>
        </p:nvGraphicFramePr>
        <p:xfrm>
          <a:off x="5098475" y="3759115"/>
          <a:ext cx="4439208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480496"/>
              </p:ext>
            </p:extLst>
          </p:nvPr>
        </p:nvGraphicFramePr>
        <p:xfrm>
          <a:off x="8433458" y="2408713"/>
          <a:ext cx="544945" cy="4191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945"/>
              </a:tblGrid>
              <a:tr h="460774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43185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313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9876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93979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424026"/>
              </p:ext>
            </p:extLst>
          </p:nvPr>
        </p:nvGraphicFramePr>
        <p:xfrm>
          <a:off x="5086599" y="3759115"/>
          <a:ext cx="4439208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604921"/>
                <a:gridCol w="50488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134064"/>
              </p:ext>
            </p:extLst>
          </p:nvPr>
        </p:nvGraphicFramePr>
        <p:xfrm>
          <a:off x="5666512" y="5657188"/>
          <a:ext cx="2774505" cy="482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</a:tblGrid>
              <a:tr h="4823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008308"/>
              </p:ext>
            </p:extLst>
          </p:nvPr>
        </p:nvGraphicFramePr>
        <p:xfrm>
          <a:off x="3429989" y="888671"/>
          <a:ext cx="536368" cy="149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368"/>
              </a:tblGrid>
              <a:tr h="48009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</a:tr>
              <a:tr h="53128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800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831568"/>
              </p:ext>
            </p:extLst>
          </p:nvPr>
        </p:nvGraphicFramePr>
        <p:xfrm>
          <a:off x="7277779" y="4714506"/>
          <a:ext cx="3329406" cy="4829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604921"/>
                <a:gridCol w="528269"/>
                <a:gridCol w="531513"/>
                <a:gridCol w="554901"/>
                <a:gridCol w="554901"/>
              </a:tblGrid>
              <a:tr h="4829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611556" y="6045958"/>
            <a:ext cx="534856" cy="54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5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24329"/>
              </p:ext>
            </p:extLst>
          </p:nvPr>
        </p:nvGraphicFramePr>
        <p:xfrm>
          <a:off x="2315693" y="1896669"/>
          <a:ext cx="6103911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r>
                        <a:rPr lang="ru-RU" dirty="0" smtClean="0"/>
                        <a:t>3 К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44726"/>
              </p:ext>
            </p:extLst>
          </p:nvPr>
        </p:nvGraphicFramePr>
        <p:xfrm>
          <a:off x="2317009" y="2417837"/>
          <a:ext cx="544945" cy="32704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945"/>
              </a:tblGrid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Ю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  <a:tr h="4672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168441"/>
              </p:ext>
            </p:extLst>
          </p:nvPr>
        </p:nvGraphicFramePr>
        <p:xfrm>
          <a:off x="6222671" y="1448792"/>
          <a:ext cx="548902" cy="3253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902"/>
              </a:tblGrid>
              <a:tr h="460774">
                <a:tc>
                  <a:txBody>
                    <a:bodyPr/>
                    <a:lstStyle/>
                    <a:p>
                      <a:r>
                        <a:rPr lang="ru-RU" dirty="0" smtClean="0"/>
                        <a:t>2 Д </a:t>
                      </a:r>
                      <a:endParaRPr lang="ru-RU" dirty="0"/>
                    </a:p>
                  </a:txBody>
                  <a:tcPr/>
                </a:tc>
              </a:tr>
              <a:tr h="48919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 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532282"/>
              </p:ext>
            </p:extLst>
          </p:nvPr>
        </p:nvGraphicFramePr>
        <p:xfrm>
          <a:off x="5098475" y="3759115"/>
          <a:ext cx="4439208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935486"/>
              </p:ext>
            </p:extLst>
          </p:nvPr>
        </p:nvGraphicFramePr>
        <p:xfrm>
          <a:off x="8433458" y="2408713"/>
          <a:ext cx="544945" cy="4191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945"/>
              </a:tblGrid>
              <a:tr h="460774">
                <a:tc>
                  <a:txBody>
                    <a:bodyPr/>
                    <a:lstStyle/>
                    <a:p>
                      <a:r>
                        <a:rPr lang="ru-RU" dirty="0" smtClean="0"/>
                        <a:t>4 А</a:t>
                      </a:r>
                      <a:endParaRPr lang="ru-RU" dirty="0"/>
                    </a:p>
                  </a:txBody>
                  <a:tcPr/>
                </a:tc>
              </a:tr>
              <a:tr h="4318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 anchor="ctr"/>
                </a:tc>
              </a:tr>
              <a:tr h="463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 anchor="ctr"/>
                </a:tc>
              </a:tr>
              <a:tr h="4987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anchor="ctr"/>
                </a:tc>
              </a:tr>
              <a:tr h="4939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 anchor="ctr"/>
                </a:tc>
              </a:tr>
              <a:tr h="4607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412037"/>
              </p:ext>
            </p:extLst>
          </p:nvPr>
        </p:nvGraphicFramePr>
        <p:xfrm>
          <a:off x="5086599" y="3759115"/>
          <a:ext cx="4439208" cy="502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604921"/>
                <a:gridCol w="504881"/>
                <a:gridCol w="554901"/>
                <a:gridCol w="554901"/>
                <a:gridCol w="554901"/>
                <a:gridCol w="554901"/>
                <a:gridCol w="554901"/>
              </a:tblGrid>
              <a:tr h="502147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К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199137"/>
              </p:ext>
            </p:extLst>
          </p:nvPr>
        </p:nvGraphicFramePr>
        <p:xfrm>
          <a:off x="5666512" y="5657188"/>
          <a:ext cx="2774505" cy="482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554901"/>
                <a:gridCol w="554901"/>
                <a:gridCol w="554901"/>
                <a:gridCol w="554901"/>
              </a:tblGrid>
              <a:tr h="4823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082612"/>
              </p:ext>
            </p:extLst>
          </p:nvPr>
        </p:nvGraphicFramePr>
        <p:xfrm>
          <a:off x="3429989" y="888671"/>
          <a:ext cx="536368" cy="149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6368"/>
              </a:tblGrid>
              <a:tr h="480099">
                <a:tc>
                  <a:txBody>
                    <a:bodyPr/>
                    <a:lstStyle/>
                    <a:p>
                      <a:r>
                        <a:rPr lang="ru-RU" dirty="0" smtClean="0"/>
                        <a:t>1Э</a:t>
                      </a:r>
                      <a:endParaRPr lang="ru-RU" dirty="0"/>
                    </a:p>
                  </a:txBody>
                  <a:tcPr anchor="ctr"/>
                </a:tc>
              </a:tr>
              <a:tr h="5312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 anchor="ctr"/>
                </a:tc>
              </a:tr>
              <a:tr h="4800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750397"/>
              </p:ext>
            </p:extLst>
          </p:nvPr>
        </p:nvGraphicFramePr>
        <p:xfrm>
          <a:off x="7277779" y="4714506"/>
          <a:ext cx="3329406" cy="4829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901"/>
                <a:gridCol w="604921"/>
                <a:gridCol w="528269"/>
                <a:gridCol w="531513"/>
                <a:gridCol w="554901"/>
                <a:gridCol w="554901"/>
              </a:tblGrid>
              <a:tr h="48292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0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603" y="1224465"/>
            <a:ext cx="116415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latin typeface="Times New Roman"/>
                <a:ea typeface="Times New Roman"/>
              </a:rPr>
              <a:t>Тест по теме «Австралия</a:t>
            </a:r>
            <a:r>
              <a:rPr lang="ru-RU" sz="3200" b="1" dirty="0" smtClean="0">
                <a:latin typeface="Times New Roman"/>
                <a:ea typeface="Times New Roman"/>
              </a:rPr>
              <a:t>»</a:t>
            </a:r>
          </a:p>
          <a:p>
            <a:pPr algn="ctr">
              <a:spcAft>
                <a:spcPts val="0"/>
              </a:spcAft>
            </a:pPr>
            <a:endParaRPr lang="ru-RU" sz="32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1 вариант – нечетные номера: 1, 3, 5, 7, 9, 11, 13, 15, 17, 19.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Times New Roman"/>
              </a:rPr>
              <a:t>2 вариант – четные номера: 2, 4, 6, 8, 10, 12, 14, 16, 18, 20. </a:t>
            </a:r>
          </a:p>
          <a:p>
            <a:pPr>
              <a:spcAft>
                <a:spcPts val="0"/>
              </a:spcAft>
            </a:pPr>
            <a:endParaRPr lang="ru-RU" sz="3200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806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504" y="336856"/>
            <a:ext cx="1170523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задание  геоморфологов</a:t>
            </a:r>
            <a:r>
              <a:rPr lang="ru-RU" sz="3200" i="1" dirty="0" smtClean="0"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Геоморфология - наука о рельефе. Она изучает историю развития рельефа, происхождение, возраст, формы рельефа. Её данные используют в поиске полезных ископаемых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1.Что  лежит в основании материка?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2.Главные черты рельефа. Основные формы рельефа.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3. Какими породами сложена поверхность материка.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4. Полезные ископаемые Австралии. Их размещение.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913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629" y="264574"/>
            <a:ext cx="1126850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задание зоогеографов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Зоогеография изучает распространение животных по земному шару, закономерности их размещения. </a:t>
            </a:r>
            <a:endParaRPr lang="ru-RU" sz="32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 1. В Австралии водятся животные, давно вымершие на других материках. Чем это можно объяснить?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2. Расскажите о наиболее типичных представителях животного мира Австралии.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3. Расскажите о наиболее типичных представителях растительного мира Австралии.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616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660" y="177422"/>
            <a:ext cx="1164154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задание гидрологов</a:t>
            </a:r>
            <a:r>
              <a:rPr lang="ru-RU" sz="3200" i="1" dirty="0" smtClean="0"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32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Гидрология - наука, занимающаяся изучением природных вод. Гидрология составляет прогноз будущего состояния вод, решает вопросы разумного использования воды</a:t>
            </a:r>
            <a:r>
              <a:rPr lang="ru-RU" sz="3200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1. Чем объяснить, что в Австралии мало рек и озёр?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2. Почему велика территория  внутреннего стока?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3.Что такое «крики»?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4. Охарактеризуйте речную систему Муррей - Дарлинг.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5. Озеро Эйр - « мёртвое сердце Австралии». Почему его так называют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6. Подземные воды.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7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842" y="194217"/>
            <a:ext cx="1177378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Дайте определения терминов: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эндемики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резервация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 крики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г) колония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Определите что изображено на фотографии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Что это за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 action="ppaction://hlinksldjump"/>
              </a:rPr>
              <a:t>форма рельефа 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Что это за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 action="ppaction://hlinksldjump"/>
              </a:rPr>
              <a:t> растение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Листья этого дерева используются для производства масел, лаков, лекарств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Какие примитивные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 action="ppaction://hlinksldjump"/>
              </a:rPr>
              <a:t>млекопитающие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 action="ppaction://hlinksldjump"/>
              </a:rPr>
              <a:t>выводят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детёнышей из яиц, а кормят их молоком?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г) Как  называют заросли сухих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 action="ppaction://hlinksldjump"/>
              </a:rPr>
              <a:t>кустарников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д) В качестве помощников фермеров используются специальные выведенные породы собак. Что это за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7" action="ppaction://hlinksldjump"/>
              </a:rPr>
              <a:t>породы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168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kosciusk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49908" y="2092957"/>
            <a:ext cx="6186487" cy="4640262"/>
          </a:xfrm>
          <a:prstGeom prst="rect">
            <a:avLst/>
          </a:prstGeom>
          <a:noFill/>
          <a:ln/>
        </p:spPr>
      </p:pic>
      <p:pic>
        <p:nvPicPr>
          <p:cNvPr id="3" name="Picture 4" descr="32531_wallpaper2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802" y="162695"/>
            <a:ext cx="6079154" cy="4560225"/>
          </a:xfrm>
          <a:prstGeom prst="rect">
            <a:avLst/>
          </a:prstGeom>
          <a:ln/>
        </p:spPr>
      </p:pic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87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community.ru/sites/default/files/evkalipt.jpg?13337236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8938" y="200573"/>
            <a:ext cx="4824536" cy="6432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Управляющая кнопка: назад 1">
            <a:hlinkClick r:id="rId3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4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op-desktop.ru/files/zhivotnye/800/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330" y="228750"/>
            <a:ext cx="8464009" cy="6348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8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anuna.at.ua/_bl/3/31073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0166" y="322023"/>
            <a:ext cx="9273124" cy="6185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608963" y="6112080"/>
            <a:ext cx="521208" cy="5212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82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566</Words>
  <Application>Microsoft Office PowerPoint</Application>
  <PresentationFormat>Широкоэкранный</PresentationFormat>
  <Paragraphs>116</Paragraphs>
  <Slides>16</Slides>
  <Notes>0</Notes>
  <HiddenSlides>7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Грань</vt:lpstr>
      <vt:lpstr>Обобщающее повторение по Австралии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</dc:creator>
  <cp:lastModifiedBy>ADMIN</cp:lastModifiedBy>
  <cp:revision>11</cp:revision>
  <dcterms:created xsi:type="dcterms:W3CDTF">2016-01-26T00:22:43Z</dcterms:created>
  <dcterms:modified xsi:type="dcterms:W3CDTF">2020-01-26T11:50:57Z</dcterms:modified>
</cp:coreProperties>
</file>