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2" r:id="rId3"/>
    <p:sldId id="273" r:id="rId4"/>
    <p:sldId id="274" r:id="rId5"/>
    <p:sldId id="275" r:id="rId6"/>
    <p:sldId id="276" r:id="rId7"/>
    <p:sldId id="263" r:id="rId8"/>
    <p:sldId id="267" r:id="rId9"/>
    <p:sldId id="277" r:id="rId10"/>
    <p:sldId id="268" r:id="rId11"/>
    <p:sldId id="270" r:id="rId12"/>
    <p:sldId id="271" r:id="rId13"/>
    <p:sldId id="269" r:id="rId14"/>
    <p:sldId id="256" r:id="rId15"/>
    <p:sldId id="278" r:id="rId16"/>
    <p:sldId id="272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62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C6C2827-4423-4869-841F-B29A0879D32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6BB28F2-0DB9-402C-8614-E8D5B2C1BFE5}" type="datetimeFigureOut">
              <a:rPr lang="ru-RU" smtClean="0"/>
              <a:t>29.03.2020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go4u.com/en/cram-up/tests/past-perfect-simple-1" TargetMode="External"/><Relationship Id="rId2" Type="http://schemas.openxmlformats.org/officeDocument/2006/relationships/hyperlink" Target="https://www.perfect-english-grammar.com/past-perfect-exercise-1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xamenglish.com/grammar/B1_past_perfect.ht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doc5326677_534793018?hash=2b987308f7e00cd97d&amp;dl=2ce8819fa9a23868ad" TargetMode="External"/><Relationship Id="rId2" Type="http://schemas.openxmlformats.org/officeDocument/2006/relationships/hyperlink" Target="https://vk.com/doc5326677_534793016?hash=d2c20acf85b920e6c1&amp;dl=892b3e4ac17a41bdcb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marL="0" indent="0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You are playing computer games now.                                                            You started your game at 8.30 p.m. </a:t>
            </a:r>
            <a:b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3789040"/>
            <a:ext cx="7139136" cy="23371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It’s nine p.m. 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- How many points have you scored?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105 659 872!  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Really!? Your result is great!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501008"/>
            <a:ext cx="2311644" cy="870719"/>
          </a:xfrm>
          <a:prstGeom prst="rect">
            <a:avLst/>
          </a:prstGeom>
        </p:spPr>
      </p:pic>
      <p:pic>
        <p:nvPicPr>
          <p:cNvPr id="6" name="Picture 2" descr="How to Reduce the Time Your Child Spends on PC Gam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330" y="1792841"/>
            <a:ext cx="2727388" cy="18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584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While I was playing computer games, my mum and sister were making pizza.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55576" y="332657"/>
            <a:ext cx="7488832" cy="6480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One more thing!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4100" name="Picture 4" descr="Чем занять ребенка маме, чтобы он не скучал и делал что-то полезное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96952"/>
            <a:ext cx="4283968" cy="285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376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It’s nine p.m. 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My sister came into the room and  said that they </a:t>
            </a:r>
            <a:r>
              <a:rPr lang="en-US" sz="2400" u="sng" dirty="0" smtClean="0">
                <a:solidFill>
                  <a:schemeClr val="bg2">
                    <a:lumMod val="10000"/>
                  </a:schemeClr>
                </a:solidFill>
              </a:rPr>
              <a:t>had made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pizza. </a:t>
            </a:r>
          </a:p>
          <a:p>
            <a:pPr marL="0" indent="0">
              <a:buNone/>
            </a:pP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04664"/>
            <a:ext cx="1872208" cy="704650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852936"/>
            <a:ext cx="3968840" cy="264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98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id using a computer stock photo © Joana Lopes (joanalope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68" y="1770952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1466" y="980728"/>
            <a:ext cx="2292462" cy="654834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Past Perfect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92988"/>
            <a:ext cx="3709844" cy="3080028"/>
          </a:xfrm>
        </p:spPr>
        <p:txBody>
          <a:bodyPr>
            <a:normAutofit/>
          </a:bodyPr>
          <a:lstStyle/>
          <a:p>
            <a:endParaRPr lang="en-US" sz="24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Прошедшее прекрасно!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 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К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 9 часам я набрал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   </a:t>
            </a:r>
          </a:p>
          <a:p>
            <a:pPr>
              <a:lnSpc>
                <a:spcPct val="120000"/>
              </a:lnSpc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 105 659 872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 очков, </a:t>
            </a:r>
          </a:p>
          <a:p>
            <a:pPr>
              <a:lnSpc>
                <a:spcPct val="120000"/>
              </a:lnSpc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а мама с сестрой сделали пиццу!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18368" y="3933056"/>
            <a:ext cx="8574112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By 9 p.m. I </a:t>
            </a:r>
            <a:r>
              <a:rPr lang="en-US" sz="2400" u="sng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had scored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105 659 872 points.</a:t>
            </a:r>
          </a:p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My mother and sister </a:t>
            </a:r>
            <a:r>
              <a:rPr lang="en-US" sz="2400" u="sng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had made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pizza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by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9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p.m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. </a:t>
            </a:r>
          </a:p>
          <a:p>
            <a:endParaRPr lang="ru-RU" sz="24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899592" y="717460"/>
            <a:ext cx="3907160" cy="1224136"/>
          </a:xfrm>
          <a:prstGeom prst="wedgeEllipseCallout">
            <a:avLst>
              <a:gd name="adj1" fmla="val -31140"/>
              <a:gd name="adj2" fmla="val 6023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1" y="5229200"/>
            <a:ext cx="1749797" cy="116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505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И сестре «Спасибо!». Сначала сделали с мамой пиццу, а потом уже позвали. Не пришлось сидеть и ждать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52988"/>
            <a:ext cx="5422159" cy="361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56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488832" cy="10801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Past Perfect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-Прошедшее совершенное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23528" y="1268760"/>
            <a:ext cx="8208912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Оно нужно тогда, когда хочу рассказать о том, что завершилось к определенному моменту в прошлом.</a:t>
            </a:r>
            <a:endParaRPr lang="en-US" sz="2400" b="1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endParaRPr lang="ru-RU" sz="24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By 9 p.m. I </a:t>
            </a:r>
            <a:r>
              <a:rPr lang="en-US" sz="2400" i="1" u="sng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had scored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105 659 872 points.</a:t>
            </a:r>
            <a:endParaRPr lang="ru-RU" sz="2400" i="1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endParaRPr lang="ru-RU" sz="24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Или одно действие закончилось в прошлом раньше другого.</a:t>
            </a:r>
          </a:p>
          <a:p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My sister came into the room and  said that they </a:t>
            </a:r>
            <a:r>
              <a:rPr lang="en-US" sz="2400" i="1" u="sng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had made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pizza. </a:t>
            </a:r>
          </a:p>
          <a:p>
            <a:endParaRPr lang="en-US" sz="24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endParaRPr lang="ru-RU" sz="24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8473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You can drill and check your answers here: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hlinkClick r:id="rId2"/>
              </a:rPr>
              <a:t>https://www.perfect-english-grammar.com/past-perfect-exercise-1.html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hlinkClick r:id="rId3"/>
              </a:rPr>
              <a:t>https://www.ego4u.com/en/cram-up/tests/past-perfect-simple-1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hlinkClick r:id="rId4"/>
              </a:rPr>
              <a:t>https://www.examenglish.com/grammar/B1_past_perfect.htm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964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You can drill Past Perfect here: (no answers)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hlinkClick r:id="rId2"/>
              </a:rPr>
              <a:t>https://vk.com/doc5326677_534793016?hash=d2c20acf85b920e6c1&amp;dl=892b3e4ac17a41bdcb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>
              <a:hlinkClick r:id="rId3"/>
            </a:endParaRPr>
          </a:p>
          <a:p>
            <a:pPr marL="0" indent="0">
              <a:buNone/>
            </a:pPr>
            <a:r>
              <a:rPr lang="en-US" sz="2400" dirty="0" smtClean="0">
                <a:hlinkClick r:id="rId3"/>
              </a:rPr>
              <a:t>https://vk.com/doc5326677_534793018?hash=2b987308f7e00cd97d&amp;dl=2ce8819fa9a23868ad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82248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You can send your results here: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ennsmith2000@mail.ru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659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id using a computer stock photo © Joana Lopes (joanalope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68" y="1770952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3471" y="630567"/>
            <a:ext cx="3082299" cy="1127091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Past Perfect 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97695" y="520050"/>
            <a:ext cx="3925868" cy="3010395"/>
          </a:xfrm>
        </p:spPr>
        <p:txBody>
          <a:bodyPr>
            <a:normAutofit fontScale="70000" lnSpcReduction="20000"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70000"/>
              </a:lnSpc>
            </a:pPr>
            <a:r>
              <a:rPr lang="ru-RU" sz="3800" dirty="0" smtClean="0">
                <a:solidFill>
                  <a:schemeClr val="accent6">
                    <a:lumMod val="50000"/>
                  </a:schemeClr>
                </a:solidFill>
              </a:rPr>
              <a:t>Прошедшее прекрасно!</a:t>
            </a:r>
            <a:r>
              <a:rPr lang="en-US" sz="3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3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70000"/>
              </a:lnSpc>
            </a:pPr>
            <a:r>
              <a:rPr lang="ru-RU" sz="3800" dirty="0" smtClean="0">
                <a:solidFill>
                  <a:schemeClr val="accent6">
                    <a:lumMod val="50000"/>
                  </a:schemeClr>
                </a:solidFill>
              </a:rPr>
              <a:t>Всего прошло полчаса и такой результат!</a:t>
            </a:r>
            <a:endParaRPr lang="ru-RU" sz="3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187624" y="4005064"/>
            <a:ext cx="7344816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Я знаю, что когда есть результат, это прекрасно,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                 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т.е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Perfect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!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899592" y="836712"/>
            <a:ext cx="3907160" cy="1224136"/>
          </a:xfrm>
          <a:prstGeom prst="wedgeEllipseCallout">
            <a:avLst>
              <a:gd name="adj1" fmla="val -31140"/>
              <a:gd name="adj2" fmla="val 6023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279" y="4860112"/>
            <a:ext cx="999554" cy="99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57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Вспомним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Present Perfect.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Perfect 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это всегда результат!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7606522" cy="47419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Look! It’s 9 p.m.! 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I </a:t>
            </a:r>
            <a:r>
              <a:rPr lang="en-US" sz="2400" b="1" u="sng" dirty="0" smtClean="0">
                <a:solidFill>
                  <a:schemeClr val="accent6">
                    <a:lumMod val="50000"/>
                  </a:schemeClr>
                </a:solidFill>
              </a:rPr>
              <a:t>have  </a:t>
            </a: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</a:rPr>
              <a:t>scored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105 659 872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points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 It’s great!</a:t>
            </a:r>
            <a:endParaRPr lang="ru-RU" sz="2400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2" descr="How to Reduce the Time Your Child Spends on PC Gam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84784"/>
            <a:ext cx="4248472" cy="283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627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Present Perfect – </a:t>
            </a:r>
            <a:b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из чего состоит сказуемое?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 					</a:t>
            </a:r>
            <a:r>
              <a:rPr lang="ru-RU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неправильный</a:t>
            </a:r>
            <a:r>
              <a:rPr lang="en-US" sz="2800" baseline="-25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глагол</a:t>
            </a:r>
            <a:endParaRPr lang="en-US" sz="2800" baseline="-25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						</a:t>
            </a:r>
            <a:r>
              <a:rPr lang="ru-RU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глагол правильный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have/has + V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3/</a:t>
            </a:r>
            <a:r>
              <a:rPr lang="en-US" sz="28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ed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вспомогательный глагол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     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смысловой глагол </a:t>
            </a:r>
          </a:p>
          <a:p>
            <a:pPr marL="0" indent="0" algn="ctr">
              <a:buNone/>
            </a:pP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I </a:t>
            </a:r>
            <a:r>
              <a:rPr lang="en-US" sz="2800" u="sng" dirty="0" smtClean="0">
                <a:solidFill>
                  <a:schemeClr val="accent6">
                    <a:lumMod val="50000"/>
                  </a:schemeClr>
                </a:solidFill>
              </a:rPr>
              <a:t>have  scored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105 659 872 points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800" baseline="-250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2800" baseline="-25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987824" y="3476007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5014137" y="3607391"/>
            <a:ext cx="711088" cy="4967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508104" y="2456892"/>
            <a:ext cx="1098694" cy="9001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5062697" y="2052952"/>
            <a:ext cx="890813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263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Present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   Perfect    negative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have/has + </a:t>
            </a:r>
            <a:r>
              <a:rPr lang="en-US" sz="2400" dirty="0" smtClean="0">
                <a:solidFill>
                  <a:srgbClr val="FF0000"/>
                </a:solidFill>
              </a:rPr>
              <a:t>not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+ V</a:t>
            </a:r>
            <a:r>
              <a:rPr lang="en-US" sz="2400" baseline="-25000" dirty="0" smtClean="0">
                <a:solidFill>
                  <a:schemeClr val="accent6">
                    <a:lumMod val="50000"/>
                  </a:schemeClr>
                </a:solidFill>
              </a:rPr>
              <a:t>3/</a:t>
            </a:r>
            <a:r>
              <a:rPr lang="en-US" sz="24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ed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      My sister has</a:t>
            </a:r>
            <a:r>
              <a:rPr lang="en-US" sz="2400" dirty="0" smtClean="0">
                <a:solidFill>
                  <a:srgbClr val="FF0000"/>
                </a:solidFill>
              </a:rPr>
              <a:t>n’t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finished her drawing yet.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852936"/>
            <a:ext cx="3491880" cy="23264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5517232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She is still drawing. </a:t>
            </a:r>
          </a:p>
        </p:txBody>
      </p:sp>
    </p:spTree>
    <p:extLst>
      <p:ext uri="{BB962C8B-B14F-4D97-AF65-F5344CB8AC3E}">
        <p14:creationId xmlns:p14="http://schemas.microsoft.com/office/powerpoint/2010/main" val="1133096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Present Perfect  - questions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have/has +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subject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+ V</a:t>
            </a:r>
            <a:r>
              <a:rPr lang="en-US" sz="2400" baseline="-25000" dirty="0" smtClean="0">
                <a:solidFill>
                  <a:schemeClr val="bg2">
                    <a:lumMod val="10000"/>
                  </a:schemeClr>
                </a:solidFill>
              </a:rPr>
              <a:t>3/</a:t>
            </a:r>
            <a:r>
              <a:rPr lang="en-US" sz="2400" baseline="-25000" dirty="0" err="1" smtClean="0">
                <a:solidFill>
                  <a:schemeClr val="bg2">
                    <a:lumMod val="10000"/>
                  </a:schemeClr>
                </a:solidFill>
              </a:rPr>
              <a:t>ed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       Has </a:t>
            </a:r>
            <a:r>
              <a:rPr lang="en-US" sz="2400" dirty="0" smtClean="0">
                <a:solidFill>
                  <a:srgbClr val="FF0000"/>
                </a:solidFill>
              </a:rPr>
              <a:t>your sister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finished her drawing yet?.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852936"/>
            <a:ext cx="3491880" cy="23264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5517232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No, she hasn’t. She is still drawing. </a:t>
            </a:r>
          </a:p>
        </p:txBody>
      </p:sp>
    </p:spTree>
    <p:extLst>
      <p:ext uri="{BB962C8B-B14F-4D97-AF65-F5344CB8AC3E}">
        <p14:creationId xmlns:p14="http://schemas.microsoft.com/office/powerpoint/2010/main" val="3704955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Past Perfect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Теперь изменилось время. Нужно рассказать о том, что произошло вчера к 9 часам вечера. Что делать? </a:t>
            </a:r>
          </a:p>
          <a:p>
            <a:pPr marL="0" indent="0">
              <a:buNone/>
            </a:pPr>
            <a:endParaRPr lang="ru-RU" sz="31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ru-RU" sz="31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ru-RU" sz="31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ru-RU" sz="31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ru-RU" sz="31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ru-RU" sz="31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Изменить  вспомогательный глагол, так как он показывает  </a:t>
            </a:r>
            <a:r>
              <a:rPr lang="ru-RU" sz="3100" b="1" dirty="0" smtClean="0">
                <a:solidFill>
                  <a:schemeClr val="bg2">
                    <a:lumMod val="10000"/>
                  </a:schemeClr>
                </a:solidFill>
              </a:rPr>
              <a:t>когда</a:t>
            </a: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 происходило действие! </a:t>
            </a:r>
          </a:p>
          <a:p>
            <a:pPr marL="0" indent="0" algn="ctr">
              <a:buNone/>
            </a:pP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Ставим вспомогательный глагол </a:t>
            </a:r>
            <a:r>
              <a:rPr lang="en-US" sz="3100" b="1" dirty="0" smtClean="0">
                <a:solidFill>
                  <a:schemeClr val="bg2">
                    <a:lumMod val="10000"/>
                  </a:schemeClr>
                </a:solidFill>
              </a:rPr>
              <a:t>have/has</a:t>
            </a: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в прошедшее время и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…</a:t>
            </a:r>
            <a:endParaRPr lang="en-US" sz="2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420888"/>
            <a:ext cx="1512168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82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id using a computer stock photo © Joana Lopes (joanalope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68" y="1770952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476672"/>
            <a:ext cx="1800200" cy="1053493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Past Perfect 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1683804"/>
            <a:ext cx="6562092" cy="4104456"/>
          </a:xfrm>
        </p:spPr>
        <p:txBody>
          <a:bodyPr>
            <a:normAutofit/>
          </a:bodyPr>
          <a:lstStyle/>
          <a:p>
            <a:endParaRPr lang="en-US" sz="2400" dirty="0" smtClean="0">
              <a:latin typeface="+mj-lt"/>
            </a:endParaRPr>
          </a:p>
          <a:p>
            <a:pPr algn="ct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И если завтра на уроке английского меня спросят,  что я сделал вчера к 9 часам , то я скажу  так: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Guess what! 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I </a:t>
            </a:r>
            <a:r>
              <a:rPr lang="en-US" sz="2400" b="1" u="sng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had scored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105 659 872 points by 9 p.m.</a:t>
            </a:r>
          </a:p>
          <a:p>
            <a:pPr algn="ctr"/>
            <a:endParaRPr lang="en-US" sz="2400" dirty="0" smtClean="0"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algn="ct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Все удивятся и скажут: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Wow!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He </a:t>
            </a:r>
            <a:r>
              <a:rPr lang="en-US" sz="2400" b="1" u="sng" dirty="0">
                <a:solidFill>
                  <a:schemeClr val="bg2">
                    <a:lumMod val="10000"/>
                  </a:schemeClr>
                </a:solidFill>
              </a:rPr>
              <a:t>had scored 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105 659 872 points by 9 p.m</a:t>
            </a:r>
            <a:r>
              <a:rPr lang="en-US" sz="2400" b="1" dirty="0">
                <a:solidFill>
                  <a:schemeClr val="tx1"/>
                </a:solidFill>
              </a:rPr>
              <a:t>.</a:t>
            </a:r>
          </a:p>
          <a:p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endParaRPr lang="ru-RU" sz="2400" dirty="0">
              <a:latin typeface="+mj-lt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894252" y="717460"/>
            <a:ext cx="3907160" cy="1224136"/>
          </a:xfrm>
          <a:prstGeom prst="wedgeEllipseCallout">
            <a:avLst>
              <a:gd name="adj1" fmla="val -31140"/>
              <a:gd name="adj2" fmla="val 6023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2423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9615" y="116632"/>
            <a:ext cx="6059016" cy="185821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Eureka! </a:t>
            </a:r>
            <a:b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Past Perfect is similar to Present Perfect! </a:t>
            </a:r>
            <a:b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What is more, it is easier than Present Perfect!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3111500" cy="325120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131840" y="2132856"/>
            <a:ext cx="5482952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600" b="1" dirty="0" smtClean="0">
                <a:solidFill>
                  <a:srgbClr val="00B050"/>
                </a:solidFill>
              </a:rPr>
              <a:t>Один вспомогательный глагол</a:t>
            </a:r>
            <a:r>
              <a:rPr lang="en-US" sz="2600" b="1" dirty="0" smtClean="0">
                <a:solidFill>
                  <a:srgbClr val="00B050"/>
                </a:solidFill>
              </a:rPr>
              <a:t>!</a:t>
            </a:r>
            <a:r>
              <a:rPr lang="ru-RU" sz="2600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en-US" sz="2600" dirty="0" smtClean="0">
                <a:solidFill>
                  <a:srgbClr val="00B050"/>
                </a:solidFill>
              </a:rPr>
              <a:t>had + V</a:t>
            </a:r>
            <a:r>
              <a:rPr lang="en-US" sz="2600" baseline="-25000" dirty="0" smtClean="0">
                <a:solidFill>
                  <a:srgbClr val="00B050"/>
                </a:solidFill>
              </a:rPr>
              <a:t>3/</a:t>
            </a:r>
            <a:r>
              <a:rPr lang="en-US" sz="2600" baseline="-25000" dirty="0" err="1" smtClean="0">
                <a:solidFill>
                  <a:srgbClr val="00B050"/>
                </a:solidFill>
              </a:rPr>
              <a:t>ed</a:t>
            </a:r>
            <a:endParaRPr lang="en-US" sz="2600" baseline="-25000" dirty="0" smtClean="0">
              <a:solidFill>
                <a:srgbClr val="00B050"/>
              </a:solidFill>
            </a:endParaRPr>
          </a:p>
          <a:p>
            <a:endParaRPr lang="en-US" sz="2400" baseline="-25000" dirty="0" smtClean="0"/>
          </a:p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He </a:t>
            </a:r>
            <a:r>
              <a:rPr lang="en-US" sz="2400" u="sng" dirty="0" smtClean="0">
                <a:solidFill>
                  <a:schemeClr val="bg2">
                    <a:lumMod val="10000"/>
                  </a:schemeClr>
                </a:solidFill>
              </a:rPr>
              <a:t>had scored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105 659 872 points by 9 p.m.</a:t>
            </a:r>
          </a:p>
          <a:p>
            <a:endParaRPr lang="ru-RU" sz="2400" dirty="0" smtClean="0"/>
          </a:p>
          <a:p>
            <a:endParaRPr lang="en-US" sz="24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920988" y="3717032"/>
            <a:ext cx="5904656" cy="1346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rgbClr val="00B050"/>
                </a:solidFill>
              </a:rPr>
              <a:t>Past Perfect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Negative: had + not+ V</a:t>
            </a:r>
            <a:r>
              <a:rPr lang="en-US" sz="2400" b="1" baseline="-25000" dirty="0" smtClean="0">
                <a:solidFill>
                  <a:srgbClr val="00B050"/>
                </a:solidFill>
              </a:rPr>
              <a:t>3/</a:t>
            </a:r>
            <a:r>
              <a:rPr lang="en-US" sz="2400" b="1" baseline="-25000" dirty="0" err="1" smtClean="0">
                <a:solidFill>
                  <a:srgbClr val="00B050"/>
                </a:solidFill>
              </a:rPr>
              <a:t>ed</a:t>
            </a:r>
            <a:endParaRPr lang="en-US" sz="2400" b="1" baseline="-25000" dirty="0" smtClean="0">
              <a:solidFill>
                <a:srgbClr val="00B050"/>
              </a:solidFill>
            </a:endParaRPr>
          </a:p>
          <a:p>
            <a:endParaRPr lang="en-US" sz="2400" baseline="-25000" dirty="0" smtClean="0">
              <a:solidFill>
                <a:srgbClr val="00B050"/>
              </a:solidFill>
            </a:endParaRPr>
          </a:p>
          <a:p>
            <a:r>
              <a:rPr lang="en-US" sz="2400" baseline="-25000" dirty="0" smtClean="0"/>
              <a:t> </a:t>
            </a:r>
            <a:r>
              <a:rPr lang="en-US" sz="2400" dirty="0" smtClean="0"/>
              <a:t> 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</a:rPr>
              <a:t>Nick </a:t>
            </a:r>
            <a:r>
              <a:rPr lang="en-US" sz="2200" u="sng" dirty="0" smtClean="0">
                <a:solidFill>
                  <a:schemeClr val="bg2">
                    <a:lumMod val="10000"/>
                  </a:schemeClr>
                </a:solidFill>
              </a:rPr>
              <a:t>hadn’t scored 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</a:rPr>
              <a:t>105 659 872 points by 9 p.m.</a:t>
            </a:r>
          </a:p>
          <a:p>
            <a:endParaRPr lang="ru-RU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400" dirty="0" smtClean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5237001"/>
            <a:ext cx="7283152" cy="1346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rgbClr val="00B050"/>
                </a:solidFill>
              </a:rPr>
              <a:t>Past Perfect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Questions: had </a:t>
            </a:r>
            <a:r>
              <a:rPr lang="en-US" sz="2400" dirty="0" smtClean="0"/>
              <a:t>+ </a:t>
            </a:r>
            <a:r>
              <a:rPr lang="en-US" sz="2400" dirty="0" smtClean="0">
                <a:solidFill>
                  <a:srgbClr val="FF0000"/>
                </a:solidFill>
              </a:rPr>
              <a:t>subject</a:t>
            </a:r>
            <a:r>
              <a:rPr lang="en-US" sz="2400" dirty="0" smtClean="0"/>
              <a:t> + </a:t>
            </a:r>
            <a:r>
              <a:rPr lang="en-US" sz="2400" b="1" dirty="0" smtClean="0">
                <a:solidFill>
                  <a:srgbClr val="00B050"/>
                </a:solidFill>
              </a:rPr>
              <a:t>V</a:t>
            </a:r>
            <a:r>
              <a:rPr lang="en-US" sz="2400" b="1" baseline="-25000" dirty="0" smtClean="0">
                <a:solidFill>
                  <a:srgbClr val="00B050"/>
                </a:solidFill>
              </a:rPr>
              <a:t>3/</a:t>
            </a:r>
            <a:r>
              <a:rPr lang="en-US" sz="2400" b="1" baseline="-25000" dirty="0" err="1" smtClean="0">
                <a:solidFill>
                  <a:srgbClr val="00B050"/>
                </a:solidFill>
              </a:rPr>
              <a:t>ed</a:t>
            </a:r>
            <a:endParaRPr lang="en-US" sz="2400" b="1" baseline="-25000" dirty="0" smtClean="0">
              <a:solidFill>
                <a:srgbClr val="00B050"/>
              </a:solidFill>
            </a:endParaRPr>
          </a:p>
          <a:p>
            <a:endParaRPr lang="en-US" sz="2400" baseline="-25000" dirty="0" smtClean="0"/>
          </a:p>
          <a:p>
            <a:r>
              <a:rPr lang="en-US" sz="2400" baseline="-25000" dirty="0" smtClean="0"/>
              <a:t> 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How many points </a:t>
            </a:r>
            <a:r>
              <a:rPr lang="en-US" sz="2400" u="sng" dirty="0" smtClean="0">
                <a:solidFill>
                  <a:schemeClr val="bg2">
                    <a:lumMod val="10000"/>
                  </a:schemeClr>
                </a:solidFill>
              </a:rPr>
              <a:t>had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Nick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200" u="sng" dirty="0" smtClean="0">
                <a:solidFill>
                  <a:schemeClr val="bg2">
                    <a:lumMod val="10000"/>
                  </a:schemeClr>
                </a:solidFill>
              </a:rPr>
              <a:t>scored 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</a:rPr>
              <a:t> by 9 p.m.?</a:t>
            </a:r>
          </a:p>
          <a:p>
            <a:endParaRPr lang="ru-RU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02465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Другая 2">
      <a:dk1>
        <a:srgbClr val="77B3C5"/>
      </a:dk1>
      <a:lt1>
        <a:srgbClr val="FFFFFF"/>
      </a:lt1>
      <a:dk2>
        <a:srgbClr val="77B3C5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407</TotalTime>
  <Words>512</Words>
  <Application>Microsoft Office PowerPoint</Application>
  <PresentationFormat>Экран (4:3)</PresentationFormat>
  <Paragraphs>100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Соседство</vt:lpstr>
      <vt:lpstr>You are playing computer games now.                                                            You started your game at 8.30 p.m.  </vt:lpstr>
      <vt:lpstr>Past Perfect </vt:lpstr>
      <vt:lpstr>Вспомним Present Perfect.                                       Perfect  – это всегда результат!</vt:lpstr>
      <vt:lpstr>Present Perfect –  из чего состоит сказуемое?</vt:lpstr>
      <vt:lpstr>Present    Perfect    negative</vt:lpstr>
      <vt:lpstr>Present Perfect  - questions</vt:lpstr>
      <vt:lpstr>Past Perfect</vt:lpstr>
      <vt:lpstr>Past Perfect </vt:lpstr>
      <vt:lpstr>Eureka!  Past Perfect is similar to Present Perfect!  What is more, it is easier than Present Perfect!</vt:lpstr>
      <vt:lpstr>While I was playing computer games, my mum and sister were making pizza.</vt:lpstr>
      <vt:lpstr>It’s nine p.m. </vt:lpstr>
      <vt:lpstr>Past Perfect </vt:lpstr>
      <vt:lpstr>И сестре «Спасибо!». Сначала сделали с мамой пиццу, а потом уже позвали. Не пришлось сидеть и ждать. </vt:lpstr>
      <vt:lpstr>Past Perfect -Прошедшее совершенное  </vt:lpstr>
      <vt:lpstr>You can drill and check your answers here:</vt:lpstr>
      <vt:lpstr>You can drill Past Perfect here: (no answers)</vt:lpstr>
      <vt:lpstr>You can send your results here: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Perfect</dc:title>
  <dc:creator>teacher</dc:creator>
  <cp:lastModifiedBy>teacher</cp:lastModifiedBy>
  <cp:revision>25</cp:revision>
  <dcterms:created xsi:type="dcterms:W3CDTF">2020-03-29T06:55:16Z</dcterms:created>
  <dcterms:modified xsi:type="dcterms:W3CDTF">2020-03-29T13:49:56Z</dcterms:modified>
</cp:coreProperties>
</file>