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1" r:id="rId16"/>
    <p:sldId id="272" r:id="rId17"/>
    <p:sldId id="270" r:id="rId18"/>
    <p:sldId id="273" r:id="rId19"/>
    <p:sldId id="278" r:id="rId20"/>
    <p:sldId id="279" r:id="rId21"/>
    <p:sldId id="280" r:id="rId22"/>
    <p:sldId id="281" r:id="rId23"/>
    <p:sldId id="282" r:id="rId24"/>
    <p:sldId id="283" r:id="rId25"/>
    <p:sldId id="274" r:id="rId26"/>
    <p:sldId id="275" r:id="rId27"/>
    <p:sldId id="276" r:id="rId28"/>
    <p:sldId id="277"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FB7F3F4-F90C-48FE-A18D-7B84F409E04B}" type="datetimeFigureOut">
              <a:rPr lang="ru-RU" smtClean="0"/>
              <a:pPr/>
              <a:t>15.03.2020</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9E212A56-F612-4DEC-B35A-864294F31AA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212A56-F612-4DEC-B35A-864294F31AA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5FB7F3F4-F90C-48FE-A18D-7B84F409E04B}" type="datetimeFigureOut">
              <a:rPr lang="ru-RU" smtClean="0"/>
              <a:pPr/>
              <a:t>15.03.2020</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9E212A56-F612-4DEC-B35A-864294F31AA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9E212A56-F612-4DEC-B35A-864294F31AAE}"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E212A56-F612-4DEC-B35A-864294F31AAE}"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5FB7F3F4-F90C-48FE-A18D-7B84F409E04B}" type="datetimeFigureOut">
              <a:rPr lang="ru-RU" smtClean="0"/>
              <a:pPr/>
              <a:t>15.03.2020</a:t>
            </a:fld>
            <a:endParaRPr lang="ru-RU"/>
          </a:p>
        </p:txBody>
      </p:sp>
      <p:sp>
        <p:nvSpPr>
          <p:cNvPr id="10" name="Номер слайда 9"/>
          <p:cNvSpPr>
            <a:spLocks noGrp="1"/>
          </p:cNvSpPr>
          <p:nvPr>
            <p:ph type="sldNum" sz="quarter" idx="16"/>
          </p:nvPr>
        </p:nvSpPr>
        <p:spPr/>
        <p:txBody>
          <a:bodyPr rtlCol="0"/>
          <a:lstStyle/>
          <a:p>
            <a:fld id="{9E212A56-F612-4DEC-B35A-864294F31AAE}"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5FB7F3F4-F90C-48FE-A18D-7B84F409E04B}" type="datetimeFigureOut">
              <a:rPr lang="ru-RU" smtClean="0"/>
              <a:pPr/>
              <a:t>15.03.2020</a:t>
            </a:fld>
            <a:endParaRPr lang="ru-RU"/>
          </a:p>
        </p:txBody>
      </p:sp>
      <p:sp>
        <p:nvSpPr>
          <p:cNvPr id="12" name="Номер слайда 11"/>
          <p:cNvSpPr>
            <a:spLocks noGrp="1"/>
          </p:cNvSpPr>
          <p:nvPr>
            <p:ph type="sldNum" sz="quarter" idx="16"/>
          </p:nvPr>
        </p:nvSpPr>
        <p:spPr/>
        <p:txBody>
          <a:bodyPr rtlCol="0"/>
          <a:lstStyle/>
          <a:p>
            <a:fld id="{9E212A56-F612-4DEC-B35A-864294F31AAE}"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9E212A56-F612-4DEC-B35A-864294F31AA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9E212A56-F612-4DEC-B35A-864294F31AA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FB7F3F4-F90C-48FE-A18D-7B84F409E04B}" type="datetimeFigureOut">
              <a:rPr lang="ru-RU" smtClean="0"/>
              <a:pPr/>
              <a:t>15.03.2020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9E212A56-F612-4DEC-B35A-864294F31AAE}"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5FB7F3F4-F90C-48FE-A18D-7B84F409E04B}" type="datetimeFigureOut">
              <a:rPr lang="ru-RU" smtClean="0"/>
              <a:pPr/>
              <a:t>15.03.2020</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9E212A56-F612-4DEC-B35A-864294F31AAE}"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FB7F3F4-F90C-48FE-A18D-7B84F409E04B}" type="datetimeFigureOut">
              <a:rPr lang="ru-RU" smtClean="0"/>
              <a:pPr/>
              <a:t>15.03.2020</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E212A56-F612-4DEC-B35A-864294F31AA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3645024"/>
            <a:ext cx="7867600" cy="2222376"/>
          </a:xfrm>
        </p:spPr>
        <p:txBody>
          <a:bodyPr>
            <a:normAutofit/>
          </a:bodyPr>
          <a:lstStyle/>
          <a:p>
            <a:r>
              <a:rPr lang="ru-RU" dirty="0" smtClean="0"/>
              <a:t>Права и свободы </a:t>
            </a:r>
            <a:br>
              <a:rPr lang="ru-RU" dirty="0" smtClean="0"/>
            </a:br>
            <a:r>
              <a:rPr lang="ru-RU" dirty="0" smtClean="0"/>
              <a:t>человека и гражданина РФ</a:t>
            </a:r>
            <a:endParaRPr lang="ru-RU" dirty="0"/>
          </a:p>
        </p:txBody>
      </p:sp>
      <p:sp>
        <p:nvSpPr>
          <p:cNvPr id="3" name="Подзаголовок 2"/>
          <p:cNvSpPr>
            <a:spLocks noGrp="1"/>
          </p:cNvSpPr>
          <p:nvPr>
            <p:ph type="subTitle" idx="1"/>
          </p:nvPr>
        </p:nvSpPr>
        <p:spPr/>
        <p:txBody>
          <a:bodyPr/>
          <a:lstStyle/>
          <a:p>
            <a:r>
              <a:rPr lang="ru-RU" dirty="0" smtClean="0"/>
              <a:t>Конституция РФ</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ОБЯЗАННОСТИ ГРАЖДАН</a:t>
            </a:r>
            <a:endParaRPr lang="ru-RU" dirty="0"/>
          </a:p>
        </p:txBody>
      </p:sp>
      <p:sp>
        <p:nvSpPr>
          <p:cNvPr id="3" name="Содержимое 2"/>
          <p:cNvSpPr>
            <a:spLocks noGrp="1"/>
          </p:cNvSpPr>
          <p:nvPr>
            <p:ph sz="quarter" idx="1"/>
          </p:nvPr>
        </p:nvSpPr>
        <p:spPr>
          <a:xfrm>
            <a:off x="612648" y="2060848"/>
            <a:ext cx="4175376" cy="4035152"/>
          </a:xfrm>
        </p:spPr>
        <p:txBody>
          <a:bodyPr>
            <a:normAutofit fontScale="92500"/>
          </a:bodyPr>
          <a:lstStyle/>
          <a:p>
            <a:pPr>
              <a:buNone/>
            </a:pPr>
            <a:r>
              <a:rPr lang="ru-RU" dirty="0" smtClean="0"/>
              <a:t>Но наличием прав жизнь гражданина не ограничивается. Кроме большого количества прав, подданный любой страны имеет не меньшее количество обязанностей.</a:t>
            </a:r>
            <a:br>
              <a:rPr lang="ru-RU" dirty="0" smtClean="0"/>
            </a:br>
            <a:endParaRPr lang="ru-RU" dirty="0"/>
          </a:p>
        </p:txBody>
      </p:sp>
      <p:pic>
        <p:nvPicPr>
          <p:cNvPr id="21506" name="Picture 2" descr="https://slide-share.ru/image/642392.jpeg"/>
          <p:cNvPicPr>
            <a:picLocks noChangeAspect="1" noChangeArrowheads="1"/>
          </p:cNvPicPr>
          <p:nvPr/>
        </p:nvPicPr>
        <p:blipFill>
          <a:blip r:embed="rId2" cstate="print"/>
          <a:srcRect/>
          <a:stretch>
            <a:fillRect/>
          </a:stretch>
        </p:blipFill>
        <p:spPr bwMode="auto">
          <a:xfrm>
            <a:off x="4860032" y="2132856"/>
            <a:ext cx="3779912" cy="37799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Понятие конституционной обязанности</a:t>
            </a:r>
            <a:endParaRPr lang="ru-RU" sz="3600" dirty="0"/>
          </a:p>
        </p:txBody>
      </p:sp>
      <p:sp>
        <p:nvSpPr>
          <p:cNvPr id="3" name="Содержимое 2"/>
          <p:cNvSpPr>
            <a:spLocks noGrp="1"/>
          </p:cNvSpPr>
          <p:nvPr>
            <p:ph sz="quarter" idx="1"/>
          </p:nvPr>
        </p:nvSpPr>
        <p:spPr/>
        <p:txBody>
          <a:bodyPr/>
          <a:lstStyle/>
          <a:p>
            <a:pPr>
              <a:buNone/>
            </a:pPr>
            <a:r>
              <a:rPr lang="ru-RU" b="1" dirty="0" smtClean="0"/>
              <a:t>Конституционная обязанность</a:t>
            </a:r>
            <a:r>
              <a:rPr lang="ru-RU" dirty="0" smtClean="0"/>
              <a:t> – это закрепленная Конституцией в интересах общества необходимость, предписывающая каждому индивиду определенный вид и меру своего поведения.</a:t>
            </a:r>
            <a:endParaRPr lang="ru-RU" dirty="0"/>
          </a:p>
        </p:txBody>
      </p:sp>
      <p:pic>
        <p:nvPicPr>
          <p:cNvPr id="23554" name="Picture 2" descr="https://www.gosrf.ru/wp-content/uploads/2020/01/4582-b.jpg"/>
          <p:cNvPicPr>
            <a:picLocks noChangeAspect="1" noChangeArrowheads="1"/>
          </p:cNvPicPr>
          <p:nvPr/>
        </p:nvPicPr>
        <p:blipFill>
          <a:blip r:embed="rId2" cstate="print"/>
          <a:srcRect/>
          <a:stretch>
            <a:fillRect/>
          </a:stretch>
        </p:blipFill>
        <p:spPr bwMode="auto">
          <a:xfrm>
            <a:off x="4139951" y="3573016"/>
            <a:ext cx="4595063" cy="2952328"/>
          </a:xfrm>
          <a:prstGeom prst="rect">
            <a:avLst/>
          </a:prstGeom>
          <a:noFill/>
        </p:spPr>
      </p:pic>
      <p:pic>
        <p:nvPicPr>
          <p:cNvPr id="23556" name="Picture 4" descr="https://i.sunhome.ru/journal/28/pravo-na-zhizn-v2.orig.jpg"/>
          <p:cNvPicPr>
            <a:picLocks noChangeAspect="1" noChangeArrowheads="1"/>
          </p:cNvPicPr>
          <p:nvPr/>
        </p:nvPicPr>
        <p:blipFill>
          <a:blip r:embed="rId3" cstate="print"/>
          <a:srcRect/>
          <a:stretch>
            <a:fillRect/>
          </a:stretch>
        </p:blipFill>
        <p:spPr bwMode="auto">
          <a:xfrm>
            <a:off x="539552" y="3933056"/>
            <a:ext cx="3429589" cy="25922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Конституционные принципы:</a:t>
            </a:r>
            <a:endParaRPr lang="ru-RU" dirty="0"/>
          </a:p>
        </p:txBody>
      </p:sp>
      <p:sp>
        <p:nvSpPr>
          <p:cNvPr id="3" name="Содержимое 2"/>
          <p:cNvSpPr>
            <a:spLocks noGrp="1"/>
          </p:cNvSpPr>
          <p:nvPr>
            <p:ph sz="quarter" idx="1"/>
          </p:nvPr>
        </p:nvSpPr>
        <p:spPr>
          <a:xfrm>
            <a:off x="612648" y="2132856"/>
            <a:ext cx="8153400" cy="3963144"/>
          </a:xfrm>
        </p:spPr>
        <p:txBody>
          <a:bodyPr/>
          <a:lstStyle/>
          <a:p>
            <a:pPr>
              <a:buNone/>
            </a:pPr>
            <a:r>
              <a:rPr lang="ru-RU" dirty="0" smtClean="0"/>
              <a:t>а) равенство обязанностей;</a:t>
            </a:r>
          </a:p>
          <a:p>
            <a:pPr>
              <a:buNone/>
            </a:pPr>
            <a:r>
              <a:rPr lang="ru-RU" dirty="0" smtClean="0"/>
              <a:t>б) уважение прав и свобод других лиц. </a:t>
            </a:r>
          </a:p>
          <a:p>
            <a:pPr>
              <a:buNone/>
            </a:pPr>
            <a:endParaRPr lang="ru-RU" dirty="0" smtClean="0"/>
          </a:p>
          <a:p>
            <a:pPr>
              <a:buNone/>
            </a:pPr>
            <a:r>
              <a:rPr lang="ru-RU" dirty="0" smtClean="0"/>
              <a:t>Осуществление прав и свобод человека не должно нарушать права и свободы других лиц.</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153400" cy="990600"/>
          </a:xfrm>
        </p:spPr>
        <p:txBody>
          <a:bodyPr>
            <a:normAutofit fontScale="90000"/>
          </a:bodyPr>
          <a:lstStyle/>
          <a:p>
            <a:r>
              <a:rPr lang="ru-RU" dirty="0" smtClean="0"/>
              <a:t>Конституция РФ устанавливает следующие</a:t>
            </a:r>
            <a:r>
              <a:rPr lang="ru-RU" b="1" dirty="0" smtClean="0"/>
              <a:t> основные обязанности:</a:t>
            </a:r>
            <a:endParaRPr lang="ru-RU" dirty="0"/>
          </a:p>
        </p:txBody>
      </p:sp>
      <p:sp>
        <p:nvSpPr>
          <p:cNvPr id="3" name="Содержимое 2"/>
          <p:cNvSpPr>
            <a:spLocks noGrp="1"/>
          </p:cNvSpPr>
          <p:nvPr>
            <p:ph sz="quarter" idx="1"/>
          </p:nvPr>
        </p:nvSpPr>
        <p:spPr>
          <a:xfrm>
            <a:off x="323528" y="1600200"/>
            <a:ext cx="8442520" cy="4709120"/>
          </a:xfrm>
        </p:spPr>
        <p:txBody>
          <a:bodyPr>
            <a:normAutofit fontScale="85000" lnSpcReduction="10000"/>
          </a:bodyPr>
          <a:lstStyle/>
          <a:p>
            <a:r>
              <a:rPr lang="ru-RU" dirty="0" smtClean="0"/>
              <a:t>соблюдать Конституцию РФ и законы (ст. 15);</a:t>
            </a:r>
          </a:p>
          <a:p>
            <a:r>
              <a:rPr lang="ru-RU" dirty="0" smtClean="0"/>
              <a:t>платить законно установленные налоги и сборы (ст. 57);</a:t>
            </a:r>
          </a:p>
          <a:p>
            <a:r>
              <a:rPr lang="ru-RU" dirty="0" smtClean="0"/>
              <a:t>сохранять природу и окружающую среду, бережно относиться к природным богатствам (ст. 58);</a:t>
            </a:r>
          </a:p>
          <a:p>
            <a:r>
              <a:rPr lang="ru-RU" dirty="0" smtClean="0"/>
              <a:t>защищать Отечество, в том числе нести военную службу (ст. 59);</a:t>
            </a:r>
          </a:p>
          <a:p>
            <a:r>
              <a:rPr lang="ru-RU" dirty="0" smtClean="0"/>
              <a:t>заботиться о детях (ст. 38);</a:t>
            </a:r>
          </a:p>
          <a:p>
            <a:r>
              <a:rPr lang="ru-RU" dirty="0" smtClean="0"/>
              <a:t>заботиться о нетрудоспособных родителях (ст. 38);</a:t>
            </a:r>
          </a:p>
          <a:p>
            <a:r>
              <a:rPr lang="ru-RU" dirty="0" smtClean="0"/>
              <a:t>получить основное общее образование (ст. 43);</a:t>
            </a:r>
          </a:p>
          <a:p>
            <a:r>
              <a:rPr lang="ru-RU" dirty="0" smtClean="0"/>
              <a:t>заботиться о сохранении исторического и культурного наследия, беречь памятники истории и культуры (ст. 44).</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amond(in)">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ВОИНСКАЯ ОБЯЗАННОСТЬ</a:t>
            </a:r>
            <a:endParaRPr lang="ru-RU" dirty="0"/>
          </a:p>
        </p:txBody>
      </p:sp>
      <p:sp>
        <p:nvSpPr>
          <p:cNvPr id="3" name="Подзаголовок 2"/>
          <p:cNvSpPr>
            <a:spLocks noGrp="1"/>
          </p:cNvSpPr>
          <p:nvPr>
            <p:ph type="subTitle" idx="1"/>
          </p:nvPr>
        </p:nvSpPr>
        <p:spPr/>
        <p:txBody>
          <a:bodyPr>
            <a:normAutofit fontScale="55000" lnSpcReduction="20000"/>
          </a:bodyPr>
          <a:lstStyle/>
          <a:p>
            <a:r>
              <a:rPr lang="ru-RU" b="1" dirty="0" smtClean="0"/>
              <a:t/>
            </a:r>
            <a:br>
              <a:rPr lang="ru-RU" b="1" dirty="0" smtClean="0"/>
            </a:br>
            <a:r>
              <a:rPr lang="ru-RU" b="1" dirty="0" smtClean="0"/>
              <a:t>Федеральный закон от 28.03.1998 N 53-ФЗ (ред. от 16.12.2019) "О воинской обязанности и военной службе" (с </a:t>
            </a:r>
            <a:r>
              <a:rPr lang="ru-RU" b="1" dirty="0" err="1" smtClean="0"/>
              <a:t>изм</a:t>
            </a:r>
            <a:r>
              <a:rPr lang="ru-RU" b="1" dirty="0" smtClean="0"/>
              <a:t>. и доп., вступ. в силу с 01.01.2020)</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военной службы</a:t>
            </a:r>
            <a:endParaRPr lang="ru-RU" dirty="0"/>
          </a:p>
        </p:txBody>
      </p:sp>
      <p:sp>
        <p:nvSpPr>
          <p:cNvPr id="3" name="Содержимое 2"/>
          <p:cNvSpPr>
            <a:spLocks noGrp="1"/>
          </p:cNvSpPr>
          <p:nvPr>
            <p:ph sz="quarter" idx="1"/>
          </p:nvPr>
        </p:nvSpPr>
        <p:spPr>
          <a:xfrm>
            <a:off x="251520" y="1600200"/>
            <a:ext cx="8640960" cy="4997152"/>
          </a:xfrm>
        </p:spPr>
        <p:txBody>
          <a:bodyPr>
            <a:normAutofit lnSpcReduction="10000"/>
          </a:bodyPr>
          <a:lstStyle/>
          <a:p>
            <a:pPr>
              <a:buNone/>
            </a:pPr>
            <a:r>
              <a:rPr lang="ru-RU" b="1" dirty="0" smtClean="0"/>
              <a:t>Военная служба</a:t>
            </a:r>
            <a:r>
              <a:rPr lang="ru-RU" dirty="0" smtClean="0"/>
              <a:t> — особый вид Федеральной государственной службы, представляющий собой профессиональную служебную деятельность граждан государства на воинских должностях в Вооружённых силах Российской Федерации, других войсках, специальных формированиях и органах, осуществляющих функции по обеспечению обороны и безопасности государства.</a:t>
            </a:r>
          </a:p>
          <a:p>
            <a:pPr>
              <a:buNone/>
            </a:pPr>
            <a:endParaRPr lang="ru-RU" dirty="0" smtClean="0"/>
          </a:p>
          <a:p>
            <a:pPr>
              <a:buNone/>
            </a:pPr>
            <a:r>
              <a:rPr lang="ru-RU" b="1" dirty="0" smtClean="0"/>
              <a:t>С 2008 г. срок военной службы в Российской Федерации составляет </a:t>
            </a:r>
            <a:r>
              <a:rPr lang="ru-RU" b="1" u="sng" dirty="0" smtClean="0"/>
              <a:t>12 месяцев</a:t>
            </a:r>
            <a:r>
              <a:rPr lang="ru-RU" b="1" dirty="0" smtClean="0"/>
              <a:t>.</a:t>
            </a:r>
            <a:endParaRPr lang="ru-RU"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ОСНОВАНИЯ НЕСЕНИЯ ВОЕННОЙ СЛУЖБЫ</a:t>
            </a:r>
            <a:endParaRPr lang="ru-RU" dirty="0"/>
          </a:p>
        </p:txBody>
      </p:sp>
      <p:sp>
        <p:nvSpPr>
          <p:cNvPr id="3" name="Содержимое 2"/>
          <p:cNvSpPr>
            <a:spLocks noGrp="1"/>
          </p:cNvSpPr>
          <p:nvPr>
            <p:ph sz="quarter" idx="1"/>
          </p:nvPr>
        </p:nvSpPr>
        <p:spPr>
          <a:xfrm>
            <a:off x="323528" y="1628800"/>
            <a:ext cx="8514528" cy="3819128"/>
          </a:xfrm>
        </p:spPr>
        <p:txBody>
          <a:bodyPr/>
          <a:lstStyle/>
          <a:p>
            <a:pPr fontAlgn="base">
              <a:buNone/>
            </a:pPr>
            <a:r>
              <a:rPr lang="ru-RU" dirty="0" smtClean="0"/>
              <a:t>Призыву для службы в армии подлежат граждане мужского пола в </a:t>
            </a:r>
            <a:r>
              <a:rPr lang="ru-RU" b="1" u="sng" dirty="0" smtClean="0"/>
              <a:t>возрасте от 18 до 27 лет</a:t>
            </a:r>
            <a:r>
              <a:rPr lang="ru-RU" dirty="0" smtClean="0"/>
              <a:t>, состоящие или те, которые обязаны состоять на воинском учёте. Они не должны пребывать в запасе, за исключением предоставленной отсрочки (период учёбы в вузе).</a:t>
            </a:r>
          </a:p>
          <a:p>
            <a:endParaRPr lang="ru-RU" dirty="0"/>
          </a:p>
        </p:txBody>
      </p:sp>
      <p:pic>
        <p:nvPicPr>
          <p:cNvPr id="24578" name="Picture 2" descr="https://i.ytimg.com/vi/f_k6pbEssgs/maxresdefault.jpg"/>
          <p:cNvPicPr>
            <a:picLocks noChangeAspect="1" noChangeArrowheads="1"/>
          </p:cNvPicPr>
          <p:nvPr/>
        </p:nvPicPr>
        <p:blipFill>
          <a:blip r:embed="rId2" cstate="print"/>
          <a:srcRect/>
          <a:stretch>
            <a:fillRect/>
          </a:stretch>
        </p:blipFill>
        <p:spPr bwMode="auto">
          <a:xfrm>
            <a:off x="5220072" y="4621632"/>
            <a:ext cx="3649545" cy="2052869"/>
          </a:xfrm>
          <a:prstGeom prst="rect">
            <a:avLst/>
          </a:prstGeom>
          <a:noFill/>
        </p:spPr>
      </p:pic>
      <p:pic>
        <p:nvPicPr>
          <p:cNvPr id="24580" name="Picture 4" descr="https://nacredit.ru/wp-content/uploads/2019/10/kreditnye-konikuly.jpg"/>
          <p:cNvPicPr>
            <a:picLocks noChangeAspect="1" noChangeArrowheads="1"/>
          </p:cNvPicPr>
          <p:nvPr/>
        </p:nvPicPr>
        <p:blipFill>
          <a:blip r:embed="rId3" cstate="print"/>
          <a:srcRect/>
          <a:stretch>
            <a:fillRect/>
          </a:stretch>
        </p:blipFill>
        <p:spPr bwMode="auto">
          <a:xfrm>
            <a:off x="1115616" y="4590128"/>
            <a:ext cx="3688410" cy="207473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t>Что предполагает воинская обязанность?</a:t>
            </a:r>
            <a:endParaRPr lang="ru-RU" sz="3200" b="1" dirty="0"/>
          </a:p>
        </p:txBody>
      </p:sp>
      <p:sp>
        <p:nvSpPr>
          <p:cNvPr id="3" name="Содержимое 2"/>
          <p:cNvSpPr>
            <a:spLocks noGrp="1"/>
          </p:cNvSpPr>
          <p:nvPr>
            <p:ph sz="quarter" idx="1"/>
          </p:nvPr>
        </p:nvSpPr>
        <p:spPr/>
        <p:txBody>
          <a:bodyPr>
            <a:normAutofit fontScale="92500"/>
          </a:bodyPr>
          <a:lstStyle/>
          <a:p>
            <a:pPr>
              <a:buNone/>
            </a:pPr>
            <a:r>
              <a:rPr lang="ru-RU" dirty="0" smtClean="0"/>
              <a:t>Статья 1. Воинская обязанность граждан Российской Федерации (далее - граждане) предусматривает:</a:t>
            </a:r>
          </a:p>
          <a:p>
            <a:r>
              <a:rPr lang="ru-RU" dirty="0" smtClean="0"/>
              <a:t>воинский учет;</a:t>
            </a:r>
          </a:p>
          <a:p>
            <a:r>
              <a:rPr lang="ru-RU" dirty="0" smtClean="0"/>
              <a:t>обязательную подготовку к военной службе;</a:t>
            </a:r>
          </a:p>
          <a:p>
            <a:r>
              <a:rPr lang="ru-RU" dirty="0" smtClean="0"/>
              <a:t>призыв на военную службу;</a:t>
            </a:r>
          </a:p>
          <a:p>
            <a:r>
              <a:rPr lang="ru-RU" dirty="0" smtClean="0"/>
              <a:t>прохождение военной службы по призыву;</a:t>
            </a:r>
          </a:p>
          <a:p>
            <a:r>
              <a:rPr lang="ru-RU" dirty="0" smtClean="0"/>
              <a:t>пребывание в запасе;</a:t>
            </a:r>
          </a:p>
          <a:p>
            <a:r>
              <a:rPr lang="ru-RU" dirty="0" smtClean="0"/>
              <a:t>призыв на военные сборы и прохождение военных сборов в период пребывания в запасе.</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МОБИЛИЗАЦИЯ</a:t>
            </a:r>
            <a:endParaRPr lang="ru-RU" dirty="0"/>
          </a:p>
        </p:txBody>
      </p:sp>
      <p:sp>
        <p:nvSpPr>
          <p:cNvPr id="3" name="Содержимое 2"/>
          <p:cNvSpPr>
            <a:spLocks noGrp="1"/>
          </p:cNvSpPr>
          <p:nvPr>
            <p:ph sz="quarter" idx="1"/>
          </p:nvPr>
        </p:nvSpPr>
        <p:spPr/>
        <p:txBody>
          <a:bodyPr>
            <a:normAutofit lnSpcReduction="10000"/>
          </a:bodyPr>
          <a:lstStyle/>
          <a:p>
            <a:pPr fontAlgn="base">
              <a:buNone/>
            </a:pPr>
            <a:r>
              <a:rPr lang="ru-RU" dirty="0" smtClean="0"/>
              <a:t>В случае объявления военного положения в стране или ведения государством военных действий государство имеет право призвать своих граждан на защиту отечества, объявив мобилизацию.</a:t>
            </a:r>
          </a:p>
          <a:p>
            <a:pPr fontAlgn="base">
              <a:buNone/>
            </a:pPr>
            <a:r>
              <a:rPr lang="ru-RU" b="1" dirty="0" smtClean="0"/>
              <a:t>Мобилизация</a:t>
            </a:r>
            <a:r>
              <a:rPr lang="ru-RU" dirty="0" smtClean="0"/>
              <a:t> — совокупность мероприятий, направленных на приведение вооружённых сил и государства в военное положение в связи с чрезвычайными обстоятельствами в нём и мире.</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Организаторы призыва</a:t>
            </a:r>
            <a:endParaRPr lang="ru-RU" dirty="0"/>
          </a:p>
        </p:txBody>
      </p:sp>
      <p:sp>
        <p:nvSpPr>
          <p:cNvPr id="5" name="Прямоугольник 4"/>
          <p:cNvSpPr/>
          <p:nvPr/>
        </p:nvSpPr>
        <p:spPr>
          <a:xfrm>
            <a:off x="539552" y="2636912"/>
            <a:ext cx="8208912" cy="86409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2800" dirty="0" smtClean="0"/>
              <a:t>Призыв организует глава органа местного самоуправления совместно с военным комиссаром.</a:t>
            </a:r>
            <a:endParaRPr lang="ru-RU" sz="2800" dirty="0"/>
          </a:p>
        </p:txBody>
      </p:sp>
      <p:sp>
        <p:nvSpPr>
          <p:cNvPr id="6" name="Прямоугольник 5"/>
          <p:cNvSpPr/>
          <p:nvPr/>
        </p:nvSpPr>
        <p:spPr>
          <a:xfrm>
            <a:off x="539552" y="4437112"/>
            <a:ext cx="8208912" cy="7200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sz="3200" b="1" u="sng" dirty="0" smtClean="0"/>
              <a:t>Призыв осуществляет призывная комиссия.</a:t>
            </a:r>
            <a:endParaRPr lang="ru-RU" sz="3200" b="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ПРАВА ЧЕЛОВЕКА</a:t>
            </a:r>
            <a:endParaRPr lang="ru-RU" dirty="0"/>
          </a:p>
        </p:txBody>
      </p:sp>
      <p:sp>
        <p:nvSpPr>
          <p:cNvPr id="3" name="Содержимое 2"/>
          <p:cNvSpPr>
            <a:spLocks noGrp="1"/>
          </p:cNvSpPr>
          <p:nvPr>
            <p:ph sz="quarter" idx="1"/>
          </p:nvPr>
        </p:nvSpPr>
        <p:spPr>
          <a:xfrm>
            <a:off x="683568" y="1916832"/>
            <a:ext cx="8153400" cy="1540768"/>
          </a:xfrm>
        </p:spPr>
        <p:txBody>
          <a:bodyPr>
            <a:normAutofit lnSpcReduction="10000"/>
          </a:bodyPr>
          <a:lstStyle/>
          <a:p>
            <a:pPr>
              <a:buNone/>
            </a:pPr>
            <a:r>
              <a:rPr lang="ru-RU" dirty="0" smtClean="0"/>
              <a:t>Права человека:</a:t>
            </a:r>
          </a:p>
          <a:p>
            <a:pPr>
              <a:buFontTx/>
              <a:buChar char="-"/>
            </a:pPr>
            <a:r>
              <a:rPr lang="ru-RU" dirty="0" smtClean="0"/>
              <a:t>являются исходными;</a:t>
            </a:r>
          </a:p>
          <a:p>
            <a:pPr>
              <a:buFontTx/>
              <a:buChar char="-"/>
            </a:pPr>
            <a:r>
              <a:rPr lang="ru-RU" dirty="0" smtClean="0"/>
              <a:t>присущи всем людям от рождения;</a:t>
            </a:r>
          </a:p>
          <a:p>
            <a:pPr>
              <a:buNone/>
            </a:pPr>
            <a:endParaRPr lang="ru-RU" dirty="0"/>
          </a:p>
        </p:txBody>
      </p:sp>
      <p:sp>
        <p:nvSpPr>
          <p:cNvPr id="4" name="Прямоугольник 3"/>
          <p:cNvSpPr/>
          <p:nvPr/>
        </p:nvSpPr>
        <p:spPr>
          <a:xfrm>
            <a:off x="0" y="4221088"/>
            <a:ext cx="9144000" cy="736099"/>
          </a:xfrm>
          <a:prstGeom prst="rect">
            <a:avLst/>
          </a:prstGeom>
          <a:solidFill>
            <a:schemeClr val="accent1">
              <a:lumMod val="60000"/>
              <a:lumOff val="40000"/>
            </a:schemeClr>
          </a:solidFill>
        </p:spPr>
        <p:txBody>
          <a:bodyPr wrap="square">
            <a:spAutoFit/>
          </a:bodyPr>
          <a:lstStyle/>
          <a:p>
            <a:pPr marL="320040" lvl="0" indent="-320040">
              <a:spcBef>
                <a:spcPts val="700"/>
              </a:spcBef>
              <a:buClr>
                <a:srgbClr val="DD8047"/>
              </a:buClr>
              <a:buSzPct val="60000"/>
            </a:pPr>
            <a:r>
              <a:rPr lang="ru-RU" b="1" dirty="0">
                <a:solidFill>
                  <a:prstClr val="black"/>
                </a:solidFill>
              </a:rPr>
              <a:t>Статья 20</a:t>
            </a:r>
          </a:p>
          <a:p>
            <a:pPr marL="320040" lvl="0" indent="-320040">
              <a:spcBef>
                <a:spcPts val="700"/>
              </a:spcBef>
              <a:buClr>
                <a:srgbClr val="DD8047"/>
              </a:buClr>
              <a:buSzPct val="60000"/>
            </a:pPr>
            <a:r>
              <a:rPr lang="ru-RU" dirty="0">
                <a:solidFill>
                  <a:prstClr val="black"/>
                </a:solidFill>
              </a:rPr>
              <a:t>1. </a:t>
            </a:r>
            <a:r>
              <a:rPr lang="ru-RU" b="1" i="1" dirty="0">
                <a:solidFill>
                  <a:prstClr val="black"/>
                </a:solidFill>
              </a:rPr>
              <a:t>Каждый</a:t>
            </a:r>
            <a:r>
              <a:rPr lang="ru-RU" dirty="0">
                <a:solidFill>
                  <a:prstClr val="black"/>
                </a:solidFill>
              </a:rPr>
              <a:t> имеет право на жизнь.</a:t>
            </a:r>
          </a:p>
        </p:txBody>
      </p:sp>
      <p:sp>
        <p:nvSpPr>
          <p:cNvPr id="5" name="Прямоугольник 4"/>
          <p:cNvSpPr/>
          <p:nvPr/>
        </p:nvSpPr>
        <p:spPr>
          <a:xfrm>
            <a:off x="0" y="4941168"/>
            <a:ext cx="9144000" cy="646331"/>
          </a:xfrm>
          <a:prstGeom prst="rect">
            <a:avLst/>
          </a:prstGeom>
          <a:solidFill>
            <a:schemeClr val="accent2">
              <a:lumMod val="40000"/>
              <a:lumOff val="60000"/>
            </a:schemeClr>
          </a:solidFill>
        </p:spPr>
        <p:txBody>
          <a:bodyPr wrap="square">
            <a:spAutoFit/>
          </a:bodyPr>
          <a:lstStyle/>
          <a:p>
            <a:r>
              <a:rPr lang="ru-RU" b="1" dirty="0"/>
              <a:t>Статья 22</a:t>
            </a:r>
          </a:p>
          <a:p>
            <a:r>
              <a:rPr lang="ru-RU" dirty="0"/>
              <a:t>1. </a:t>
            </a:r>
            <a:r>
              <a:rPr lang="ru-RU" b="1" i="1" dirty="0"/>
              <a:t>Каждый</a:t>
            </a:r>
            <a:r>
              <a:rPr lang="ru-RU" dirty="0"/>
              <a:t> имеет право на свободу и личную неприкосновенность.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Повестка</a:t>
            </a:r>
            <a:endParaRPr lang="ru-RU" dirty="0"/>
          </a:p>
        </p:txBody>
      </p:sp>
      <p:sp>
        <p:nvSpPr>
          <p:cNvPr id="3" name="Содержимое 2"/>
          <p:cNvSpPr>
            <a:spLocks noGrp="1"/>
          </p:cNvSpPr>
          <p:nvPr>
            <p:ph sz="quarter" idx="1"/>
          </p:nvPr>
        </p:nvSpPr>
        <p:spPr>
          <a:xfrm>
            <a:off x="4283968" y="1700808"/>
            <a:ext cx="4680520" cy="4709120"/>
          </a:xfrm>
        </p:spPr>
        <p:txBody>
          <a:bodyPr>
            <a:normAutofit/>
          </a:bodyPr>
          <a:lstStyle/>
          <a:p>
            <a:r>
              <a:rPr lang="ru-RU" b="1" dirty="0" smtClean="0"/>
              <a:t>О необходимости выполнения воинского долга и посещения призывных мероприятий молодых людей уведомляют </a:t>
            </a:r>
            <a:r>
              <a:rPr lang="ru-RU" b="1" u="sng" dirty="0" smtClean="0"/>
              <a:t>повестками </a:t>
            </a:r>
            <a:r>
              <a:rPr lang="ru-RU" b="1" u="sng" dirty="0" smtClean="0"/>
              <a:t>из военкомата</a:t>
            </a:r>
            <a:r>
              <a:rPr lang="ru-RU" b="1" dirty="0" smtClean="0"/>
              <a:t>. Они приходят в разное время.</a:t>
            </a:r>
            <a:endParaRPr lang="ru-RU" dirty="0"/>
          </a:p>
        </p:txBody>
      </p:sp>
      <p:pic>
        <p:nvPicPr>
          <p:cNvPr id="36866" name="Picture 2" descr="Повестка из военкомата"/>
          <p:cNvPicPr>
            <a:picLocks noChangeAspect="1" noChangeArrowheads="1"/>
          </p:cNvPicPr>
          <p:nvPr/>
        </p:nvPicPr>
        <p:blipFill>
          <a:blip r:embed="rId2" cstate="print"/>
          <a:srcRect/>
          <a:stretch>
            <a:fillRect/>
          </a:stretch>
        </p:blipFill>
        <p:spPr bwMode="auto">
          <a:xfrm>
            <a:off x="251520" y="2204864"/>
            <a:ext cx="3994447" cy="266429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i="1" dirty="0" smtClean="0"/>
              <a:t>Виды ответственности </a:t>
            </a:r>
            <a:r>
              <a:rPr lang="ru-RU" sz="3200" b="1" i="1" dirty="0" smtClean="0"/>
              <a:t/>
            </a:r>
            <a:br>
              <a:rPr lang="ru-RU" sz="3200" b="1" i="1" dirty="0" smtClean="0"/>
            </a:br>
            <a:r>
              <a:rPr lang="ru-RU" sz="3200" b="1" i="1" dirty="0" smtClean="0"/>
              <a:t>за </a:t>
            </a:r>
            <a:r>
              <a:rPr lang="ru-RU" sz="3200" b="1" i="1" dirty="0" smtClean="0"/>
              <a:t>неявку в </a:t>
            </a:r>
            <a:r>
              <a:rPr lang="ru-RU" sz="3200" b="1" i="1" dirty="0" smtClean="0"/>
              <a:t>военкомат</a:t>
            </a:r>
            <a:endParaRPr lang="ru-RU" sz="3200" b="1" i="1" dirty="0"/>
          </a:p>
        </p:txBody>
      </p:sp>
      <p:sp>
        <p:nvSpPr>
          <p:cNvPr id="3" name="Содержимое 2"/>
          <p:cNvSpPr>
            <a:spLocks noGrp="1"/>
          </p:cNvSpPr>
          <p:nvPr>
            <p:ph sz="quarter" idx="1"/>
          </p:nvPr>
        </p:nvSpPr>
        <p:spPr/>
        <p:txBody>
          <a:bodyPr>
            <a:normAutofit fontScale="85000" lnSpcReduction="10000"/>
          </a:bodyPr>
          <a:lstStyle/>
          <a:p>
            <a:pPr>
              <a:buNone/>
            </a:pPr>
            <a:r>
              <a:rPr lang="ru-RU" b="1" i="1" u="sng" dirty="0" smtClean="0"/>
              <a:t>Административная ответственность</a:t>
            </a:r>
          </a:p>
          <a:p>
            <a:r>
              <a:rPr lang="ru-RU" b="1" dirty="0" smtClean="0"/>
              <a:t>Чаще всего военнообязанные сталкиваются с административной ответственностью за неявку в военкомат.</a:t>
            </a:r>
            <a:r>
              <a:rPr lang="ru-RU" dirty="0" smtClean="0"/>
              <a:t> Штрафные санкции не несут серьезных последствий, но не стоит надеяться, что своевременная оплата штрафов поможет избежать призыва, особенно когда речь идет о многократных нарушениях закона.</a:t>
            </a:r>
          </a:p>
          <a:p>
            <a:r>
              <a:rPr lang="ru-RU" dirty="0" smtClean="0"/>
              <a:t>Основания для наказаний и размеры денежных взысканий прописаны в </a:t>
            </a:r>
            <a:r>
              <a:rPr lang="ru-RU" b="1" dirty="0" smtClean="0"/>
              <a:t>статье 21.5 </a:t>
            </a:r>
            <a:r>
              <a:rPr lang="ru-RU" b="1" dirty="0" err="1" smtClean="0"/>
              <a:t>КоАП</a:t>
            </a:r>
            <a:r>
              <a:rPr lang="ru-RU" dirty="0" smtClean="0"/>
              <a:t>. Согласно нормативному акту правонарушение признается допущенным в случаях, когда призывник, получивший повестку, проигнорировал ее и не явился в военкомат.</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err="1" smtClean="0"/>
              <a:t>КоАП</a:t>
            </a:r>
            <a:r>
              <a:rPr lang="ru-RU" sz="2800" b="1" dirty="0" smtClean="0"/>
              <a:t> РФ Статья 21.5. Неисполнение гражданами обязанностей по воинскому </a:t>
            </a:r>
            <a:r>
              <a:rPr lang="ru-RU" sz="2800" b="1" dirty="0" smtClean="0"/>
              <a:t>учету</a:t>
            </a:r>
            <a:endParaRPr lang="ru-RU" sz="2800" dirty="0"/>
          </a:p>
        </p:txBody>
      </p:sp>
      <p:sp>
        <p:nvSpPr>
          <p:cNvPr id="3" name="Содержимое 2"/>
          <p:cNvSpPr>
            <a:spLocks noGrp="1"/>
          </p:cNvSpPr>
          <p:nvPr>
            <p:ph sz="quarter" idx="1"/>
          </p:nvPr>
        </p:nvSpPr>
        <p:spPr>
          <a:xfrm>
            <a:off x="251520" y="1556792"/>
            <a:ext cx="8640960" cy="5112568"/>
          </a:xfrm>
        </p:spPr>
        <p:txBody>
          <a:bodyPr>
            <a:normAutofit fontScale="55000" lnSpcReduction="20000"/>
          </a:bodyPr>
          <a:lstStyle/>
          <a:p>
            <a:pPr>
              <a:buNone/>
            </a:pPr>
            <a:r>
              <a:rPr lang="ru-RU" sz="3600" b="1" dirty="0" smtClean="0"/>
              <a:t> </a:t>
            </a:r>
          </a:p>
          <a:p>
            <a:r>
              <a:rPr lang="ru-RU" sz="3600" dirty="0" smtClean="0"/>
              <a:t>Неявка гражданина, состоящего или обязанного состоять на воинском учете, по вызову (повестке) военного комиссариата или иного органа, осуществляющего воинский учет, в установленные время и место без уважительной причины, неявка в установленный срок в военный комиссариат для постановки на воинский учет, снятия с воинского учета и внесения изменений в документы воинского учета при переезде на новое место жительства, расположенное за пределами территории муниципального образования, место пребывания на срок более трех месяцев либо выезде из Российской Федерации на срок более шести месяцев или въезде в Российскую Федерацию, а равно несообщение в установленный срок в военный комиссариат или в иной орган, осуществляющий воинский учет, об изменении семейного положения, образования, места работы или должности, о переезде на новое место жительства, расположенное в пределах территории муниципального образования, или место пребывания </a:t>
            </a:r>
            <a:r>
              <a:rPr lang="ru-RU" sz="3600" dirty="0" smtClean="0"/>
              <a:t>- влечет </a:t>
            </a:r>
            <a:r>
              <a:rPr lang="ru-RU" sz="3600" dirty="0" smtClean="0"/>
              <a:t>предупреждение или наложение административного штрафа в размере от ста до пятисот рублей.</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1600200"/>
            <a:ext cx="8442520" cy="4853136"/>
          </a:xfrm>
        </p:spPr>
        <p:txBody>
          <a:bodyPr>
            <a:normAutofit fontScale="70000" lnSpcReduction="20000"/>
          </a:bodyPr>
          <a:lstStyle/>
          <a:p>
            <a:pPr>
              <a:buNone/>
            </a:pPr>
            <a:r>
              <a:rPr lang="ru-RU" b="1" i="1" u="sng" dirty="0" smtClean="0"/>
              <a:t>Уголовная ответственность</a:t>
            </a:r>
          </a:p>
          <a:p>
            <a:pPr>
              <a:buNone/>
            </a:pPr>
            <a:r>
              <a:rPr lang="ru-RU" dirty="0" smtClean="0"/>
              <a:t>Если </a:t>
            </a:r>
            <a:r>
              <a:rPr lang="ru-RU" dirty="0" smtClean="0"/>
              <a:t>молодой человек систематически игнорирует вызовы по повестке, отказывается принимать и подписывать извещения, его действия попадают под статью ст. 328 УК РФ.</a:t>
            </a:r>
          </a:p>
          <a:p>
            <a:pPr>
              <a:buNone/>
            </a:pPr>
            <a:r>
              <a:rPr lang="ru-RU" b="1" dirty="0" smtClean="0"/>
              <a:t>Виновного могут:</a:t>
            </a:r>
            <a:endParaRPr lang="ru-RU" dirty="0" smtClean="0"/>
          </a:p>
          <a:p>
            <a:pPr>
              <a:buNone/>
            </a:pPr>
            <a:r>
              <a:rPr lang="ru-RU" dirty="0" smtClean="0"/>
              <a:t>Оштрафовать (до 200 тыс. руб.).</a:t>
            </a:r>
          </a:p>
          <a:p>
            <a:pPr>
              <a:buNone/>
            </a:pPr>
            <a:r>
              <a:rPr lang="ru-RU" dirty="0" smtClean="0"/>
              <a:t>Наказать принудительными работами (до 2 лет).</a:t>
            </a:r>
          </a:p>
          <a:p>
            <a:pPr>
              <a:buNone/>
            </a:pPr>
            <a:r>
              <a:rPr lang="ru-RU" dirty="0" smtClean="0"/>
              <a:t>Арестовать (до 6 </a:t>
            </a:r>
            <a:r>
              <a:rPr lang="ru-RU" dirty="0" err="1" smtClean="0"/>
              <a:t>мес</a:t>
            </a:r>
            <a:r>
              <a:rPr lang="ru-RU" dirty="0" smtClean="0"/>
              <a:t>).</a:t>
            </a:r>
          </a:p>
          <a:p>
            <a:pPr>
              <a:buNone/>
            </a:pPr>
            <a:r>
              <a:rPr lang="ru-RU" dirty="0" smtClean="0"/>
              <a:t>Лишить </a:t>
            </a:r>
            <a:r>
              <a:rPr lang="ru-RU" dirty="0" smtClean="0"/>
              <a:t>свободы (до 2 лет).</a:t>
            </a:r>
          </a:p>
          <a:p>
            <a:pPr>
              <a:buNone/>
            </a:pPr>
            <a:endParaRPr lang="ru-RU" dirty="0" smtClean="0"/>
          </a:p>
          <a:p>
            <a:pPr>
              <a:buNone/>
            </a:pPr>
            <a:r>
              <a:rPr lang="ru-RU" dirty="0" smtClean="0"/>
              <a:t>В </a:t>
            </a:r>
            <a:r>
              <a:rPr lang="ru-RU" dirty="0" smtClean="0"/>
              <a:t>большинстве случаев наказание по возбужденным уголовным делам ограничивается штрафными санкциями. При наличии смягчающих обстоятельств (признание вины, раскаяние, ухудшение состояние здоровья, совершение правонарушения впервые и </a:t>
            </a:r>
            <a:r>
              <a:rPr lang="ru-RU" dirty="0" err="1" smtClean="0"/>
              <a:t>т.д</a:t>
            </a:r>
            <a:r>
              <a:rPr lang="ru-RU" dirty="0" smtClean="0"/>
              <a:t>) размер штрафа в среднем составляет 15-30 тыс. руб.</a:t>
            </a:r>
          </a:p>
          <a:p>
            <a:endParaRPr lang="ru-RU" dirty="0"/>
          </a:p>
        </p:txBody>
      </p:sp>
      <p:sp>
        <p:nvSpPr>
          <p:cNvPr id="4" name="Заголовок 1"/>
          <p:cNvSpPr txBox="1">
            <a:spLocks/>
          </p:cNvSpPr>
          <p:nvPr/>
        </p:nvSpPr>
        <p:spPr>
          <a:xfrm>
            <a:off x="539552" y="260648"/>
            <a:ext cx="8153400" cy="990600"/>
          </a:xfrm>
          <a:prstGeom prst="rect">
            <a:avLst/>
          </a:prstGeom>
        </p:spPr>
        <p:txBody>
          <a:bodyPr vert="horz"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1" u="none" strike="noStrike" kern="1200" cap="none" spc="0" normalizeH="0" baseline="0" noProof="0" dirty="0" smtClean="0">
                <a:ln>
                  <a:noFill/>
                </a:ln>
                <a:solidFill>
                  <a:schemeClr val="tx2"/>
                </a:solidFill>
                <a:effectLst/>
                <a:uLnTx/>
                <a:uFillTx/>
                <a:latin typeface="+mj-lt"/>
                <a:ea typeface="+mj-ea"/>
                <a:cs typeface="+mj-cs"/>
              </a:rPr>
              <a:t>Виды ответственности </a:t>
            </a:r>
            <a:br>
              <a:rPr kumimoji="0" lang="ru-RU" sz="3200" b="1" i="1" u="none" strike="noStrike" kern="1200" cap="none" spc="0" normalizeH="0" baseline="0" noProof="0" dirty="0" smtClean="0">
                <a:ln>
                  <a:noFill/>
                </a:ln>
                <a:solidFill>
                  <a:schemeClr val="tx2"/>
                </a:solidFill>
                <a:effectLst/>
                <a:uLnTx/>
                <a:uFillTx/>
                <a:latin typeface="+mj-lt"/>
                <a:ea typeface="+mj-ea"/>
                <a:cs typeface="+mj-cs"/>
              </a:rPr>
            </a:br>
            <a:r>
              <a:rPr kumimoji="0" lang="ru-RU" sz="3200" b="1" i="1" u="none" strike="noStrike" kern="1200" cap="none" spc="0" normalizeH="0" baseline="0" noProof="0" dirty="0" smtClean="0">
                <a:ln>
                  <a:noFill/>
                </a:ln>
                <a:solidFill>
                  <a:schemeClr val="tx2"/>
                </a:solidFill>
                <a:effectLst/>
                <a:uLnTx/>
                <a:uFillTx/>
                <a:latin typeface="+mj-lt"/>
                <a:ea typeface="+mj-ea"/>
                <a:cs typeface="+mj-cs"/>
              </a:rPr>
              <a:t>за неявку в военкомат</a:t>
            </a:r>
            <a:endParaRPr kumimoji="0" lang="ru-RU" sz="3200" b="1" i="1"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smtClean="0"/>
              <a:t>УК РФ Статья 328. Уклонение от прохождения военной и альтернативной гражданской </a:t>
            </a:r>
            <a:r>
              <a:rPr lang="ru-RU" sz="3100" b="1" dirty="0" smtClean="0"/>
              <a:t>службы</a:t>
            </a:r>
            <a:endParaRPr lang="ru-RU" dirty="0"/>
          </a:p>
        </p:txBody>
      </p:sp>
      <p:sp>
        <p:nvSpPr>
          <p:cNvPr id="3" name="Содержимое 2"/>
          <p:cNvSpPr>
            <a:spLocks noGrp="1"/>
          </p:cNvSpPr>
          <p:nvPr>
            <p:ph sz="quarter" idx="1"/>
          </p:nvPr>
        </p:nvSpPr>
        <p:spPr/>
        <p:txBody>
          <a:bodyPr>
            <a:normAutofit lnSpcReduction="10000"/>
          </a:bodyPr>
          <a:lstStyle/>
          <a:p>
            <a:pPr>
              <a:buNone/>
            </a:pPr>
            <a:r>
              <a:rPr lang="ru-RU" dirty="0" smtClean="0"/>
              <a:t>1</a:t>
            </a:r>
            <a:r>
              <a:rPr lang="ru-RU" dirty="0" smtClean="0"/>
              <a:t>. Уклонение от призыва на военную службу при отсутствии законных оснований для освобождения от этой службы </a:t>
            </a:r>
            <a:r>
              <a:rPr lang="ru-RU" dirty="0" smtClean="0"/>
              <a:t>–</a:t>
            </a:r>
            <a:endParaRPr lang="ru-RU" dirty="0" smtClean="0"/>
          </a:p>
          <a:p>
            <a:pPr>
              <a:buNone/>
            </a:pPr>
            <a:r>
              <a:rPr lang="ru-RU" dirty="0" smtClean="0"/>
              <a:t>наказывается </a:t>
            </a:r>
            <a:r>
              <a:rPr lang="ru-RU" dirty="0" smtClean="0"/>
              <a:t>штрафом в размере до двухсот тысяч рублей или в размере заработной платы или иного дохода осужденного за период до восемнадцати месяцев, либо принудительными работами на срок до двух лет, либо арестом на срок до шести месяцев, либо лишением свободы на срок до двух лет.</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АЛЬТЕРНАТИВНАЯ СЛУЖБА</a:t>
            </a:r>
            <a:endParaRPr lang="ru-RU" dirty="0"/>
          </a:p>
        </p:txBody>
      </p:sp>
      <p:sp>
        <p:nvSpPr>
          <p:cNvPr id="3" name="Содержимое 2"/>
          <p:cNvSpPr>
            <a:spLocks noGrp="1"/>
          </p:cNvSpPr>
          <p:nvPr>
            <p:ph sz="quarter" idx="1"/>
          </p:nvPr>
        </p:nvSpPr>
        <p:spPr/>
        <p:txBody>
          <a:bodyPr/>
          <a:lstStyle/>
          <a:p>
            <a:pPr>
              <a:buNone/>
            </a:pPr>
            <a:r>
              <a:rPr lang="ru-RU" b="1" u="sng" dirty="0" smtClean="0"/>
              <a:t>Альтернативная гражданская служба </a:t>
            </a:r>
            <a:r>
              <a:rPr lang="ru-RU" dirty="0" smtClean="0"/>
              <a:t>— особый вид трудовой деятельности в общественных и государственных интересах, осуществляемый гражданами взамен призывной военной службы.</a:t>
            </a:r>
            <a:endParaRPr lang="ru-RU" dirty="0"/>
          </a:p>
        </p:txBody>
      </p:sp>
      <p:pic>
        <p:nvPicPr>
          <p:cNvPr id="31746" name="Picture 2" descr="https://avatars.mds.yandex.net/get-zen_doc/174930/pub_5d9364b13d873600af381145_5d93653f43fdc000ae924273/scale_1200"/>
          <p:cNvPicPr>
            <a:picLocks noChangeAspect="1" noChangeArrowheads="1"/>
          </p:cNvPicPr>
          <p:nvPr/>
        </p:nvPicPr>
        <p:blipFill>
          <a:blip r:embed="rId2" cstate="print"/>
          <a:srcRect/>
          <a:stretch>
            <a:fillRect/>
          </a:stretch>
        </p:blipFill>
        <p:spPr bwMode="auto">
          <a:xfrm>
            <a:off x="4139952" y="3573016"/>
            <a:ext cx="3995936" cy="299695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990600"/>
          </a:xfrm>
        </p:spPr>
        <p:txBody>
          <a:bodyPr>
            <a:noAutofit/>
          </a:bodyPr>
          <a:lstStyle/>
          <a:p>
            <a:r>
              <a:rPr lang="ru-RU" sz="4000" b="1" i="1" u="sng" dirty="0" smtClean="0">
                <a:effectLst>
                  <a:outerShdw blurRad="38100" dist="38100" dir="2700000" algn="tl">
                    <a:srgbClr val="000000">
                      <a:alpha val="43137"/>
                    </a:srgbClr>
                  </a:outerShdw>
                </a:effectLst>
              </a:rPr>
              <a:t>Срок альтернативной гражданской службы</a:t>
            </a:r>
            <a:r>
              <a:rPr lang="ru-RU" sz="4000" b="1" dirty="0" smtClean="0">
                <a:effectLst>
                  <a:outerShdw blurRad="38100" dist="38100" dir="2700000" algn="tl">
                    <a:srgbClr val="000000">
                      <a:alpha val="43137"/>
                    </a:srgbClr>
                  </a:outerShdw>
                </a:effectLst>
              </a:rPr>
              <a:t> в РФ составляет:</a:t>
            </a:r>
            <a:endParaRPr lang="ru-RU" sz="72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51520" y="1600200"/>
            <a:ext cx="8514528" cy="4997152"/>
          </a:xfrm>
        </p:spPr>
        <p:txBody>
          <a:bodyPr>
            <a:normAutofit/>
          </a:bodyPr>
          <a:lstStyle/>
          <a:p>
            <a:pPr fontAlgn="base">
              <a:buNone/>
            </a:pPr>
            <a:r>
              <a:rPr lang="ru-RU" dirty="0" smtClean="0"/>
              <a:t>21 месяц — для граждан, проходящих службу в организациях, подведомственных федеральным органам исполнительной власти, а также органам исполнительной власти субъектов Российской Федерации;</a:t>
            </a:r>
          </a:p>
          <a:p>
            <a:pPr fontAlgn="base">
              <a:buNone/>
            </a:pPr>
            <a:r>
              <a:rPr lang="ru-RU" dirty="0" smtClean="0"/>
              <a:t>18 месяцев — для граждан, проходящих службу в организациях Вооружённых сил РФ, других войск, воинских формирований и органов в качестве гражданского персонала.</a:t>
            </a: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Порядок прохождения АГС</a:t>
            </a:r>
            <a:endParaRPr lang="ru-RU" dirty="0"/>
          </a:p>
        </p:txBody>
      </p:sp>
      <p:sp>
        <p:nvSpPr>
          <p:cNvPr id="3" name="Содержимое 2"/>
          <p:cNvSpPr>
            <a:spLocks noGrp="1"/>
          </p:cNvSpPr>
          <p:nvPr>
            <p:ph sz="quarter" idx="1"/>
          </p:nvPr>
        </p:nvSpPr>
        <p:spPr/>
        <p:txBody>
          <a:bodyPr>
            <a:normAutofit fontScale="85000" lnSpcReduction="10000"/>
          </a:bodyPr>
          <a:lstStyle/>
          <a:p>
            <a:pPr fontAlgn="base">
              <a:buNone/>
            </a:pPr>
            <a:r>
              <a:rPr lang="ru-RU" dirty="0" smtClean="0"/>
              <a:t>Закон указывает, что исполнять свои воинские обязанности на альтернативной основе могут только граждане, у которых есть достаточные </a:t>
            </a:r>
            <a:r>
              <a:rPr lang="ru-RU" i="1" u="sng" dirty="0" smtClean="0"/>
              <a:t>основания</a:t>
            </a:r>
            <a:r>
              <a:rPr lang="ru-RU" dirty="0" smtClean="0"/>
              <a:t>:</a:t>
            </a:r>
          </a:p>
          <a:p>
            <a:pPr fontAlgn="base"/>
            <a:r>
              <a:rPr lang="ru-RU" dirty="0" smtClean="0"/>
              <a:t>религиозные взгляды, противоречащие несению военной службы;</a:t>
            </a:r>
          </a:p>
          <a:p>
            <a:pPr fontAlgn="base"/>
            <a:r>
              <a:rPr lang="ru-RU" dirty="0" smtClean="0"/>
              <a:t>твёрдые убеждения, противоречащие несению военной службы;</a:t>
            </a:r>
          </a:p>
          <a:p>
            <a:pPr fontAlgn="base"/>
            <a:r>
              <a:rPr lang="ru-RU" dirty="0" smtClean="0"/>
              <a:t>принадлежность призывника к малочисленному коренному народу, ведущему традиционный образ жизни, осуществляющему традиционное хозяйствование и занимающемуся традиционными промыслами.</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ГРАЖДАНЕ, ОСВОБОЖДЕННЫЕ ОТ НЕСЕНИЯ ВОЕННОЙ СЛУЖБЫ</a:t>
            </a:r>
            <a:endParaRPr lang="ru-RU" dirty="0"/>
          </a:p>
        </p:txBody>
      </p:sp>
      <p:sp>
        <p:nvSpPr>
          <p:cNvPr id="3" name="Содержимое 2"/>
          <p:cNvSpPr>
            <a:spLocks noGrp="1"/>
          </p:cNvSpPr>
          <p:nvPr>
            <p:ph sz="quarter" idx="1"/>
          </p:nvPr>
        </p:nvSpPr>
        <p:spPr>
          <a:xfrm>
            <a:off x="251520" y="1556792"/>
            <a:ext cx="8513440" cy="4968552"/>
          </a:xfrm>
        </p:spPr>
        <p:txBody>
          <a:bodyPr>
            <a:normAutofit fontScale="55000" lnSpcReduction="20000"/>
          </a:bodyPr>
          <a:lstStyle/>
          <a:p>
            <a:pPr fontAlgn="base"/>
            <a:r>
              <a:rPr lang="ru-RU" sz="3400" dirty="0" smtClean="0"/>
              <a:t>граждане РФ мужского пола моложе 16 лет и старше 60 лет;</a:t>
            </a:r>
          </a:p>
          <a:p>
            <a:pPr fontAlgn="base"/>
            <a:r>
              <a:rPr lang="ru-RU" sz="3400" dirty="0" smtClean="0"/>
              <a:t>граждане РФ женского пола моложе 18 лет и старше 50 лет;</a:t>
            </a:r>
          </a:p>
          <a:p>
            <a:pPr fontAlgn="base"/>
            <a:r>
              <a:rPr lang="ru-RU" sz="3400" dirty="0" smtClean="0"/>
              <a:t>признанные негодными или ограниченно годными к военной службе по состоянию здоровья;</a:t>
            </a:r>
          </a:p>
          <a:p>
            <a:pPr fontAlgn="base"/>
            <a:r>
              <a:rPr lang="ru-RU" sz="3400" dirty="0" smtClean="0"/>
              <a:t>проходящие или прошедшие военную службу в РФ;</a:t>
            </a:r>
          </a:p>
          <a:p>
            <a:pPr fontAlgn="base"/>
            <a:r>
              <a:rPr lang="ru-RU" sz="3400" dirty="0" smtClean="0"/>
              <a:t>проходящие или прошедшие альтернативную гражданскую службу;</a:t>
            </a:r>
          </a:p>
          <a:p>
            <a:pPr fontAlgn="base"/>
            <a:r>
              <a:rPr lang="ru-RU" sz="3400" dirty="0" smtClean="0"/>
              <a:t>отбывающие наказание в виде обязательных, исправительных работ, ограничения свободы, ареста или лишения свободы;</a:t>
            </a:r>
          </a:p>
          <a:p>
            <a:pPr fontAlgn="base"/>
            <a:r>
              <a:rPr lang="ru-RU" sz="3400" dirty="0" smtClean="0"/>
              <a:t>прошедшие военную службу в другом государстве;</a:t>
            </a:r>
          </a:p>
          <a:p>
            <a:pPr fontAlgn="base"/>
            <a:r>
              <a:rPr lang="ru-RU" sz="3400" dirty="0" smtClean="0"/>
              <a:t>имеющие учёную степень кандидата или доктора наук;</a:t>
            </a:r>
          </a:p>
          <a:p>
            <a:pPr fontAlgn="base"/>
            <a:r>
              <a:rPr lang="ru-RU" sz="3400" dirty="0" smtClean="0"/>
              <a:t>в случае гибели (смерти) отца, матери, родного брата или родной сестры в связи с исполнением ими обязанностей военной службы;</a:t>
            </a:r>
          </a:p>
          <a:p>
            <a:pPr fontAlgn="base"/>
            <a:r>
              <a:rPr lang="ru-RU" sz="3400" dirty="0" smtClean="0"/>
              <a:t>имеющие неснятую или непогашенную судимость за совершение преступления;</a:t>
            </a:r>
          </a:p>
          <a:p>
            <a:pPr fontAlgn="base"/>
            <a:r>
              <a:rPr lang="ru-RU" sz="3400" dirty="0" smtClean="0"/>
              <a:t>граждане, в отношении которых ведётся дознание либо предварительное следствие или уголовное дело в отношении которых передано в суд.</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box(in)">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box(in)">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box(in)">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box(in)">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box(in)">
                                      <p:cBhvr>
                                        <p:cTn id="42" dur="5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box(in)">
                                      <p:cBhvr>
                                        <p:cTn id="47" dur="500"/>
                                        <p:tgtEl>
                                          <p:spTgt spid="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Effect transition="in" filter="box(in)">
                                      <p:cBhvr>
                                        <p:cTn id="52" dur="500"/>
                                        <p:tgtEl>
                                          <p:spTgt spid="3">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Effect transition="in" filter="box(in)">
                                      <p:cBhvr>
                                        <p:cTn id="57" dur="500"/>
                                        <p:tgtEl>
                                          <p:spTgt spid="3">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box(in)">
                                      <p:cBhvr>
                                        <p:cTn id="62" dur="500"/>
                                        <p:tgtEl>
                                          <p:spTgt spid="3">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box(in)">
                                      <p:cBhvr>
                                        <p:cTn id="67" dur="500"/>
                                        <p:tgtEl>
                                          <p:spTgt spid="3">
                                            <p:txEl>
                                              <p:pRg st="9" end="9"/>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3">
                                            <p:txEl>
                                              <p:pRg st="10" end="10"/>
                                            </p:txEl>
                                          </p:spTgt>
                                        </p:tgtEl>
                                        <p:attrNameLst>
                                          <p:attrName>style.visibility</p:attrName>
                                        </p:attrNameLst>
                                      </p:cBhvr>
                                      <p:to>
                                        <p:strVal val="visible"/>
                                      </p:to>
                                    </p:set>
                                    <p:animEffect transition="in" filter="box(in)">
                                      <p:cBhvr>
                                        <p:cTn id="7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ПРАВА ГРАЖДАНИНА</a:t>
            </a:r>
            <a:endParaRPr lang="ru-RU" dirty="0"/>
          </a:p>
        </p:txBody>
      </p:sp>
      <p:sp>
        <p:nvSpPr>
          <p:cNvPr id="3" name="Содержимое 2"/>
          <p:cNvSpPr>
            <a:spLocks noGrp="1"/>
          </p:cNvSpPr>
          <p:nvPr>
            <p:ph sz="quarter" idx="1"/>
          </p:nvPr>
        </p:nvSpPr>
        <p:spPr>
          <a:xfrm>
            <a:off x="612648" y="1916832"/>
            <a:ext cx="8153400" cy="4179168"/>
          </a:xfrm>
        </p:spPr>
        <p:txBody>
          <a:bodyPr/>
          <a:lstStyle/>
          <a:p>
            <a:pPr>
              <a:buNone/>
            </a:pPr>
            <a:r>
              <a:rPr lang="ru-RU" dirty="0" smtClean="0"/>
              <a:t>Права гражданина включают в себя те права, которые закрепляются за лицом </a:t>
            </a:r>
            <a:r>
              <a:rPr lang="ru-RU" b="1" u="sng" dirty="0" smtClean="0"/>
              <a:t>только</a:t>
            </a:r>
            <a:r>
              <a:rPr lang="ru-RU" dirty="0" smtClean="0"/>
              <a:t> в силу его гражданства.</a:t>
            </a:r>
            <a:endParaRPr lang="ru-RU" dirty="0"/>
          </a:p>
        </p:txBody>
      </p:sp>
      <p:sp>
        <p:nvSpPr>
          <p:cNvPr id="4" name="Прямоугольник 3"/>
          <p:cNvSpPr/>
          <p:nvPr/>
        </p:nvSpPr>
        <p:spPr>
          <a:xfrm>
            <a:off x="0" y="3789040"/>
            <a:ext cx="9144000" cy="1754326"/>
          </a:xfrm>
          <a:prstGeom prst="rect">
            <a:avLst/>
          </a:prstGeom>
          <a:solidFill>
            <a:schemeClr val="accent2">
              <a:lumMod val="40000"/>
              <a:lumOff val="60000"/>
            </a:schemeClr>
          </a:solidFill>
        </p:spPr>
        <p:txBody>
          <a:bodyPr wrap="square">
            <a:spAutoFit/>
          </a:bodyPr>
          <a:lstStyle/>
          <a:p>
            <a:r>
              <a:rPr lang="ru-RU" b="1" dirty="0"/>
              <a:t>Статья 32</a:t>
            </a:r>
          </a:p>
          <a:p>
            <a:r>
              <a:rPr lang="ru-RU" dirty="0"/>
              <a:t>1. </a:t>
            </a:r>
            <a:r>
              <a:rPr lang="ru-RU" b="1" i="1" dirty="0"/>
              <a:t>Граждане</a:t>
            </a:r>
            <a:r>
              <a:rPr lang="ru-RU" dirty="0"/>
              <a:t> Российской Федерации имеют право участвовать в управлении делами государства как непосредственно, так и через своих представителей.</a:t>
            </a:r>
          </a:p>
          <a:p>
            <a:r>
              <a:rPr lang="ru-RU" dirty="0"/>
              <a:t>2. </a:t>
            </a:r>
            <a:r>
              <a:rPr lang="ru-RU" b="1" i="1" dirty="0"/>
              <a:t>Граждане</a:t>
            </a:r>
            <a:r>
              <a:rPr lang="ru-RU" dirty="0"/>
              <a:t> Российской Федерации имеют право избирать и быть избранными в органы государственной власти и органы местного самоуправления, а также участвовать в референдуме.</a:t>
            </a:r>
          </a:p>
        </p:txBody>
      </p:sp>
      <p:sp>
        <p:nvSpPr>
          <p:cNvPr id="5" name="Прямоугольник 4"/>
          <p:cNvSpPr/>
          <p:nvPr/>
        </p:nvSpPr>
        <p:spPr>
          <a:xfrm>
            <a:off x="0" y="5517232"/>
            <a:ext cx="9144000" cy="646331"/>
          </a:xfrm>
          <a:prstGeom prst="rect">
            <a:avLst/>
          </a:prstGeom>
          <a:solidFill>
            <a:schemeClr val="accent1">
              <a:lumMod val="60000"/>
              <a:lumOff val="40000"/>
            </a:schemeClr>
          </a:solidFill>
        </p:spPr>
        <p:txBody>
          <a:bodyPr wrap="square">
            <a:spAutoFit/>
          </a:bodyPr>
          <a:lstStyle/>
          <a:p>
            <a:r>
              <a:rPr lang="ru-RU" b="1" dirty="0"/>
              <a:t>Статья 36</a:t>
            </a:r>
          </a:p>
          <a:p>
            <a:r>
              <a:rPr lang="ru-RU" dirty="0"/>
              <a:t>1. Граждане и их объединения вправе иметь в частной собственности землю.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ВИДЫ ПРАВ ЧЕЛОВЕКА И ГРАЖДАНИНА</a:t>
            </a:r>
            <a:endParaRPr lang="ru-RU" sz="3600" dirty="0"/>
          </a:p>
        </p:txBody>
      </p:sp>
      <p:sp>
        <p:nvSpPr>
          <p:cNvPr id="3" name="Содержимое 2"/>
          <p:cNvSpPr>
            <a:spLocks noGrp="1"/>
          </p:cNvSpPr>
          <p:nvPr>
            <p:ph sz="quarter" idx="1"/>
          </p:nvPr>
        </p:nvSpPr>
        <p:spPr>
          <a:xfrm>
            <a:off x="251520" y="1600200"/>
            <a:ext cx="8568952" cy="4493096"/>
          </a:xfrm>
        </p:spPr>
        <p:txBody>
          <a:bodyPr/>
          <a:lstStyle/>
          <a:p>
            <a:pPr>
              <a:buNone/>
            </a:pPr>
            <a:r>
              <a:rPr lang="ru-RU" b="1" dirty="0" smtClean="0"/>
              <a:t>Гражданские (личные) права.</a:t>
            </a:r>
          </a:p>
          <a:p>
            <a:pPr>
              <a:buNone/>
            </a:pPr>
            <a:r>
              <a:rPr lang="ru-RU" dirty="0" smtClean="0"/>
              <a:t>Это вид прав человека, включающие основные, естественные, принадлежащие человеку от рождения, неотчуждаемые права, обеспечивающие достойное существование человека</a:t>
            </a:r>
          </a:p>
          <a:p>
            <a:endParaRPr lang="ru-RU" dirty="0"/>
          </a:p>
        </p:txBody>
      </p:sp>
      <p:graphicFrame>
        <p:nvGraphicFramePr>
          <p:cNvPr id="4" name="Таблица 3"/>
          <p:cNvGraphicFramePr>
            <a:graphicFrameLocks noGrp="1"/>
          </p:cNvGraphicFramePr>
          <p:nvPr/>
        </p:nvGraphicFramePr>
        <p:xfrm>
          <a:off x="611560" y="1268760"/>
          <a:ext cx="8532440" cy="655152"/>
        </p:xfrm>
        <a:graphic>
          <a:graphicData uri="http://schemas.openxmlformats.org/drawingml/2006/table">
            <a:tbl>
              <a:tblPr/>
              <a:tblGrid>
                <a:gridCol w="1424356"/>
                <a:gridCol w="7108084"/>
              </a:tblGrid>
              <a:tr h="649793">
                <a:tc>
                  <a:txBody>
                    <a:bodyPr/>
                    <a:lstStyle/>
                    <a:p>
                      <a:r>
                        <a:rPr lang="ru-RU" sz="1600" b="1" dirty="0" smtClean="0"/>
                        <a:t>Ст.</a:t>
                      </a:r>
                      <a:r>
                        <a:rPr lang="ru-RU" sz="1600" b="1" baseline="0" dirty="0" smtClean="0"/>
                        <a:t> 1</a:t>
                      </a:r>
                      <a:r>
                        <a:rPr lang="ru-RU" sz="1600" b="1" dirty="0" smtClean="0"/>
                        <a:t>9</a:t>
                      </a:r>
                      <a:r>
                        <a:rPr lang="ru-RU" sz="1600" b="1" dirty="0"/>
                        <a:t> </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Все равны перед законом и судом</a:t>
                      </a:r>
                      <a:r>
                        <a:rPr lang="ru-RU" sz="1600" b="0" dirty="0"/>
                        <a:t>. Гарантируются права и свободы гражданам всем, без исключений.</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5" name="Таблица 4"/>
          <p:cNvGraphicFramePr>
            <a:graphicFrameLocks noGrp="1"/>
          </p:cNvGraphicFramePr>
          <p:nvPr/>
        </p:nvGraphicFramePr>
        <p:xfrm>
          <a:off x="611560" y="1916832"/>
          <a:ext cx="8532440" cy="411312"/>
        </p:xfrm>
        <a:graphic>
          <a:graphicData uri="http://schemas.openxmlformats.org/drawingml/2006/table">
            <a:tbl>
              <a:tblPr/>
              <a:tblGrid>
                <a:gridCol w="1424356"/>
                <a:gridCol w="7108084"/>
              </a:tblGrid>
              <a:tr h="408633">
                <a:tc>
                  <a:txBody>
                    <a:bodyPr/>
                    <a:lstStyle/>
                    <a:p>
                      <a:r>
                        <a:rPr lang="ru-RU" sz="1600" b="1" dirty="0" smtClean="0"/>
                        <a:t>Ст.</a:t>
                      </a:r>
                      <a:r>
                        <a:rPr lang="ru-RU" sz="1600" b="1" baseline="0" dirty="0" smtClean="0"/>
                        <a:t> </a:t>
                      </a:r>
                      <a:r>
                        <a:rPr lang="ru-RU" sz="1600" b="1" dirty="0" smtClean="0"/>
                        <a:t>20</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a:t>
                      </a:r>
                      <a:r>
                        <a:rPr lang="ru-RU" sz="1600" b="0" dirty="0"/>
                        <a:t> </a:t>
                      </a:r>
                      <a:r>
                        <a:rPr lang="ru-RU" sz="1600" b="1" dirty="0"/>
                        <a:t>на жизнь</a:t>
                      </a:r>
                      <a:r>
                        <a:rPr lang="ru-RU" sz="1600" b="1" dirty="0" smtClean="0"/>
                        <a:t>.</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6" name="Таблица 5"/>
          <p:cNvGraphicFramePr>
            <a:graphicFrameLocks noGrp="1"/>
          </p:cNvGraphicFramePr>
          <p:nvPr/>
        </p:nvGraphicFramePr>
        <p:xfrm>
          <a:off x="611560" y="2348880"/>
          <a:ext cx="8532440" cy="1614435"/>
        </p:xfrm>
        <a:graphic>
          <a:graphicData uri="http://schemas.openxmlformats.org/drawingml/2006/table">
            <a:tbl>
              <a:tblPr/>
              <a:tblGrid>
                <a:gridCol w="1424356"/>
                <a:gridCol w="7108084"/>
              </a:tblGrid>
              <a:tr h="1614435">
                <a:tc>
                  <a:txBody>
                    <a:bodyPr/>
                    <a:lstStyle/>
                    <a:p>
                      <a:r>
                        <a:rPr lang="ru-RU" sz="1600" b="1" dirty="0" smtClean="0"/>
                        <a:t>Ст. 21</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Достоинство личности охраняется государством</a:t>
                      </a:r>
                      <a:r>
                        <a:rPr lang="ru-RU" sz="1600" b="0" dirty="0" smtClean="0"/>
                        <a:t>. Никто </a:t>
                      </a:r>
                      <a:r>
                        <a:rPr lang="ru-RU" sz="1600" b="0" dirty="0"/>
                        <a:t>не должен быть подвергнут пыткам, любому жестокому или унижающему человеческое достоинство обращению или наказанию.</a:t>
                      </a:r>
                    </a:p>
                    <a:p>
                      <a:r>
                        <a:rPr lang="ru-RU" sz="1600" b="0" dirty="0"/>
                        <a:t>Никто не может без добровольного согласия быть подвергнут медицинским, научным и иным опытам.</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7" name="Таблица 6"/>
          <p:cNvGraphicFramePr>
            <a:graphicFrameLocks noGrp="1"/>
          </p:cNvGraphicFramePr>
          <p:nvPr/>
        </p:nvGraphicFramePr>
        <p:xfrm>
          <a:off x="611560" y="3933056"/>
          <a:ext cx="8532440" cy="1132114"/>
        </p:xfrm>
        <a:graphic>
          <a:graphicData uri="http://schemas.openxmlformats.org/drawingml/2006/table">
            <a:tbl>
              <a:tblPr/>
              <a:tblGrid>
                <a:gridCol w="1424356"/>
                <a:gridCol w="7108084"/>
              </a:tblGrid>
              <a:tr h="1132114">
                <a:tc>
                  <a:txBody>
                    <a:bodyPr/>
                    <a:lstStyle/>
                    <a:p>
                      <a:r>
                        <a:rPr lang="ru-RU" sz="1600" b="1" dirty="0" smtClean="0"/>
                        <a:t>Ст. 22</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свободу и личную неприкосновенность</a:t>
                      </a:r>
                      <a:r>
                        <a:rPr lang="ru-RU" sz="1600" b="0" dirty="0" smtClean="0"/>
                        <a:t>. Арест</a:t>
                      </a:r>
                      <a:r>
                        <a:rPr lang="ru-RU" sz="1600" b="0" dirty="0"/>
                        <a:t>, заключение под стражу – только по решению суда. Задержание возможно не более чем на 48 часов.</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8" name="Таблица 7"/>
          <p:cNvGraphicFramePr>
            <a:graphicFrameLocks noGrp="1"/>
          </p:cNvGraphicFramePr>
          <p:nvPr/>
        </p:nvGraphicFramePr>
        <p:xfrm>
          <a:off x="611560" y="5085184"/>
          <a:ext cx="8532440" cy="1373275"/>
        </p:xfrm>
        <a:graphic>
          <a:graphicData uri="http://schemas.openxmlformats.org/drawingml/2006/table">
            <a:tbl>
              <a:tblPr/>
              <a:tblGrid>
                <a:gridCol w="1424356"/>
                <a:gridCol w="7108084"/>
              </a:tblGrid>
              <a:tr h="1373275">
                <a:tc>
                  <a:txBody>
                    <a:bodyPr/>
                    <a:lstStyle/>
                    <a:p>
                      <a:r>
                        <a:rPr lang="ru-RU" sz="1600" b="1" dirty="0" smtClean="0"/>
                        <a:t>Ст. 23</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неприкосновенность частной жизни, личную и семейную тайну, защиту чести и доброго имени</a:t>
                      </a:r>
                      <a:r>
                        <a:rPr lang="ru-RU" sz="1600" b="1" dirty="0" smtClean="0"/>
                        <a:t>. </a:t>
                      </a:r>
                      <a:r>
                        <a:rPr lang="ru-RU" sz="1600" b="0" dirty="0" smtClean="0"/>
                        <a:t>Право </a:t>
                      </a:r>
                      <a:r>
                        <a:rPr lang="ru-RU" sz="1600" b="0" dirty="0"/>
                        <a:t>на тайну переписки, телефонных переговоров, почтовых и иных отправлений.</a:t>
                      </a:r>
                    </a:p>
                    <a:p>
                      <a:r>
                        <a:rPr lang="ru-RU" sz="1600" b="0" dirty="0"/>
                        <a:t>Ограничение допускается только по решению суда.</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9" name="Таблица 8"/>
          <p:cNvGraphicFramePr>
            <a:graphicFrameLocks noGrp="1"/>
          </p:cNvGraphicFramePr>
          <p:nvPr/>
        </p:nvGraphicFramePr>
        <p:xfrm>
          <a:off x="611560" y="1268760"/>
          <a:ext cx="8532440" cy="720080"/>
        </p:xfrm>
        <a:graphic>
          <a:graphicData uri="http://schemas.openxmlformats.org/drawingml/2006/table">
            <a:tbl>
              <a:tblPr/>
              <a:tblGrid>
                <a:gridCol w="1424356"/>
                <a:gridCol w="7108084"/>
              </a:tblGrid>
              <a:tr h="720080">
                <a:tc>
                  <a:txBody>
                    <a:bodyPr/>
                    <a:lstStyle/>
                    <a:p>
                      <a:r>
                        <a:rPr lang="ru-RU" sz="1600" b="1" dirty="0" smtClean="0"/>
                        <a:t>Ст. 24</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Сбор, хранение, использование и распространение информации о частной жизни без согласия лица не допускается.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0" name="Таблица 9"/>
          <p:cNvGraphicFramePr>
            <a:graphicFrameLocks noGrp="1"/>
          </p:cNvGraphicFramePr>
          <p:nvPr/>
        </p:nvGraphicFramePr>
        <p:xfrm>
          <a:off x="611560" y="1916832"/>
          <a:ext cx="8532440" cy="649793"/>
        </p:xfrm>
        <a:graphic>
          <a:graphicData uri="http://schemas.openxmlformats.org/drawingml/2006/table">
            <a:tbl>
              <a:tblPr/>
              <a:tblGrid>
                <a:gridCol w="1424356"/>
                <a:gridCol w="7108084"/>
              </a:tblGrid>
              <a:tr h="649793">
                <a:tc>
                  <a:txBody>
                    <a:bodyPr/>
                    <a:lstStyle/>
                    <a:p>
                      <a:r>
                        <a:rPr lang="ru-RU" sz="1600" b="1" dirty="0" smtClean="0"/>
                        <a:t>Ст.</a:t>
                      </a:r>
                      <a:r>
                        <a:rPr lang="ru-RU" sz="1600" b="1" baseline="0" dirty="0" smtClean="0"/>
                        <a:t> </a:t>
                      </a:r>
                      <a:r>
                        <a:rPr lang="ru-RU" sz="1600" b="1" dirty="0" smtClean="0"/>
                        <a:t>25</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Жилище неприкосновенно</a:t>
                      </a:r>
                      <a:r>
                        <a:rPr lang="ru-RU" sz="1600" b="0" dirty="0"/>
                        <a:t>. Можно проникать лишь по решению суда.</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1" name="Таблица 10"/>
          <p:cNvGraphicFramePr>
            <a:graphicFrameLocks noGrp="1"/>
          </p:cNvGraphicFramePr>
          <p:nvPr/>
        </p:nvGraphicFramePr>
        <p:xfrm>
          <a:off x="611560" y="2420888"/>
          <a:ext cx="8532440" cy="1080120"/>
        </p:xfrm>
        <a:graphic>
          <a:graphicData uri="http://schemas.openxmlformats.org/drawingml/2006/table">
            <a:tbl>
              <a:tblPr/>
              <a:tblGrid>
                <a:gridCol w="1424356"/>
                <a:gridCol w="7108084"/>
              </a:tblGrid>
              <a:tr h="1080120">
                <a:tc>
                  <a:txBody>
                    <a:bodyPr/>
                    <a:lstStyle/>
                    <a:p>
                      <a:r>
                        <a:rPr lang="ru-RU" sz="1600" b="1" dirty="0" smtClean="0"/>
                        <a:t>Ст. 46</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Гарантируется судебная защита прав и свобод</a:t>
                      </a:r>
                      <a:r>
                        <a:rPr lang="ru-RU" sz="1600" b="0" dirty="0" smtClean="0"/>
                        <a:t>. Каждый </a:t>
                      </a:r>
                      <a:r>
                        <a:rPr lang="ru-RU" sz="1600" b="0" dirty="0"/>
                        <a:t>вправе обращаться за защитой в международные организации, если исчерпаны все внутригосударственные средства правовой защиты.</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2" name="Таблица 11"/>
          <p:cNvGraphicFramePr>
            <a:graphicFrameLocks noGrp="1"/>
          </p:cNvGraphicFramePr>
          <p:nvPr/>
        </p:nvGraphicFramePr>
        <p:xfrm>
          <a:off x="611560" y="3429000"/>
          <a:ext cx="8532440" cy="890954"/>
        </p:xfrm>
        <a:graphic>
          <a:graphicData uri="http://schemas.openxmlformats.org/drawingml/2006/table">
            <a:tbl>
              <a:tblPr/>
              <a:tblGrid>
                <a:gridCol w="1424357"/>
                <a:gridCol w="7108083"/>
              </a:tblGrid>
              <a:tr h="890954">
                <a:tc>
                  <a:txBody>
                    <a:bodyPr/>
                    <a:lstStyle/>
                    <a:p>
                      <a:r>
                        <a:rPr lang="ru-RU" sz="1600" b="1" dirty="0" smtClean="0"/>
                        <a:t>Ст. 47</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Никто не может быть лишён права на рассмотрение дела в том суде и тем судьёй, к подсудности которых оно отнесено законом.</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3" name="Таблица 12"/>
          <p:cNvGraphicFramePr>
            <a:graphicFrameLocks noGrp="1"/>
          </p:cNvGraphicFramePr>
          <p:nvPr/>
        </p:nvGraphicFramePr>
        <p:xfrm>
          <a:off x="611560" y="4221088"/>
          <a:ext cx="8532440" cy="890954"/>
        </p:xfrm>
        <a:graphic>
          <a:graphicData uri="http://schemas.openxmlformats.org/drawingml/2006/table">
            <a:tbl>
              <a:tblPr/>
              <a:tblGrid>
                <a:gridCol w="1424356"/>
                <a:gridCol w="7108084"/>
              </a:tblGrid>
              <a:tr h="890954">
                <a:tc>
                  <a:txBody>
                    <a:bodyPr/>
                    <a:lstStyle/>
                    <a:p>
                      <a:r>
                        <a:rPr lang="ru-RU" sz="1600" b="1" dirty="0" smtClean="0"/>
                        <a:t>Ст. 48</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получение квалифицированной юридической помощи</a:t>
                      </a:r>
                      <a:r>
                        <a:rPr lang="ru-RU" sz="1600" b="0" dirty="0"/>
                        <a:t>. В случаях, отмеченных законом, она оказывается бесплатно.</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4" name="Таблица 13"/>
          <p:cNvGraphicFramePr>
            <a:graphicFrameLocks noGrp="1"/>
          </p:cNvGraphicFramePr>
          <p:nvPr/>
        </p:nvGraphicFramePr>
        <p:xfrm>
          <a:off x="611560" y="5085184"/>
          <a:ext cx="8532440" cy="1363504"/>
        </p:xfrm>
        <a:graphic>
          <a:graphicData uri="http://schemas.openxmlformats.org/drawingml/2006/table">
            <a:tbl>
              <a:tblPr/>
              <a:tblGrid>
                <a:gridCol w="1424356"/>
                <a:gridCol w="7108084"/>
              </a:tblGrid>
              <a:tr h="1363504">
                <a:tc>
                  <a:txBody>
                    <a:bodyPr/>
                    <a:lstStyle/>
                    <a:p>
                      <a:r>
                        <a:rPr lang="ru-RU" sz="1600" b="1" dirty="0" smtClean="0"/>
                        <a:t>Ст. 50</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Никто не может быть повторно осуждён за одно и то же преступлении</a:t>
                      </a:r>
                      <a:r>
                        <a:rPr lang="ru-RU" sz="1600" b="0" dirty="0" smtClean="0"/>
                        <a:t>. Право </a:t>
                      </a:r>
                      <a:r>
                        <a:rPr lang="ru-RU" sz="1600" b="0" dirty="0"/>
                        <a:t>на пересмотр приговора суда вышестоящим судом, право просить о помиловании или смягчении наказания.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5" name="Таблица 14"/>
          <p:cNvGraphicFramePr>
            <a:graphicFrameLocks noGrp="1"/>
          </p:cNvGraphicFramePr>
          <p:nvPr/>
        </p:nvGraphicFramePr>
        <p:xfrm>
          <a:off x="611560" y="4221088"/>
          <a:ext cx="8532440" cy="655152"/>
        </p:xfrm>
        <a:graphic>
          <a:graphicData uri="http://schemas.openxmlformats.org/drawingml/2006/table">
            <a:tbl>
              <a:tblPr/>
              <a:tblGrid>
                <a:gridCol w="1424356"/>
                <a:gridCol w="7108084"/>
              </a:tblGrid>
              <a:tr h="649793">
                <a:tc>
                  <a:txBody>
                    <a:bodyPr/>
                    <a:lstStyle/>
                    <a:p>
                      <a:r>
                        <a:rPr lang="ru-RU" sz="1600" b="1" dirty="0" smtClean="0"/>
                        <a:t>Ст. 51</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chemeClr val="accent2">
                        <a:lumMod val="60000"/>
                        <a:lumOff val="40000"/>
                      </a:schemeClr>
                    </a:solidFill>
                  </a:tcPr>
                </a:tc>
                <a:tc>
                  <a:txBody>
                    <a:bodyPr/>
                    <a:lstStyle/>
                    <a:p>
                      <a:r>
                        <a:rPr lang="ru-RU" sz="1600" b="0" dirty="0"/>
                        <a:t>Никто не обязан свидетельствовать против себя, своего супруга, близких родственников.</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chemeClr val="accent2">
                        <a:lumMod val="60000"/>
                        <a:lumOff val="4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linds(horizontal)">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linds(horizontal)">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linds(horizontal)">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blinds(horizontal)">
                                      <p:cBhvr>
                                        <p:cTn id="60" dur="500"/>
                                        <p:tgtEl>
                                          <p:spTgt spid="14"/>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linds(horizontal)">
                                      <p:cBhvr>
                                        <p:cTn id="6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ВИДЫ ПРАВ ЧЕЛОВЕКА И ГРАЖДАНИНА</a:t>
            </a:r>
            <a:endParaRPr lang="ru-RU" sz="3600" dirty="0"/>
          </a:p>
        </p:txBody>
      </p:sp>
      <p:sp>
        <p:nvSpPr>
          <p:cNvPr id="3" name="Содержимое 2"/>
          <p:cNvSpPr>
            <a:spLocks noGrp="1"/>
          </p:cNvSpPr>
          <p:nvPr>
            <p:ph sz="quarter" idx="1"/>
          </p:nvPr>
        </p:nvSpPr>
        <p:spPr/>
        <p:txBody>
          <a:bodyPr/>
          <a:lstStyle/>
          <a:p>
            <a:pPr>
              <a:buNone/>
            </a:pPr>
            <a:r>
              <a:rPr lang="ru-RU" b="1" dirty="0" smtClean="0"/>
              <a:t>Политические права.</a:t>
            </a:r>
          </a:p>
          <a:p>
            <a:pPr>
              <a:buNone/>
            </a:pPr>
            <a:r>
              <a:rPr lang="ru-RU" dirty="0" smtClean="0"/>
              <a:t>Обеспечивают возможность участия в политической жизни страны.</a:t>
            </a:r>
          </a:p>
          <a:p>
            <a:endParaRPr lang="ru-RU" dirty="0"/>
          </a:p>
        </p:txBody>
      </p:sp>
      <p:graphicFrame>
        <p:nvGraphicFramePr>
          <p:cNvPr id="4" name="Таблица 3"/>
          <p:cNvGraphicFramePr>
            <a:graphicFrameLocks noGrp="1"/>
          </p:cNvGraphicFramePr>
          <p:nvPr/>
        </p:nvGraphicFramePr>
        <p:xfrm>
          <a:off x="467544" y="1700808"/>
          <a:ext cx="8676456" cy="649407"/>
        </p:xfrm>
        <a:graphic>
          <a:graphicData uri="http://schemas.openxmlformats.org/drawingml/2006/table">
            <a:tbl>
              <a:tblPr/>
              <a:tblGrid>
                <a:gridCol w="1448398"/>
                <a:gridCol w="7228058"/>
              </a:tblGrid>
              <a:tr h="649407">
                <a:tc>
                  <a:txBody>
                    <a:bodyPr/>
                    <a:lstStyle/>
                    <a:p>
                      <a:r>
                        <a:rPr lang="ru-RU" sz="1600" b="1" dirty="0" smtClean="0"/>
                        <a:t>Ст. 28</a:t>
                      </a:r>
                      <a:endParaRPr lang="ru-RU" sz="1600" b="0" dirty="0"/>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Гарантируется свобода  совести, вероисповедания, право не исповедовать никакой религии.</a:t>
                      </a:r>
                      <a:endParaRPr lang="ru-RU" sz="1600" b="0" dirty="0"/>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5" name="Таблица 4"/>
          <p:cNvGraphicFramePr>
            <a:graphicFrameLocks noGrp="1"/>
          </p:cNvGraphicFramePr>
          <p:nvPr/>
        </p:nvGraphicFramePr>
        <p:xfrm>
          <a:off x="467544" y="2348880"/>
          <a:ext cx="8676456" cy="3165682"/>
        </p:xfrm>
        <a:graphic>
          <a:graphicData uri="http://schemas.openxmlformats.org/drawingml/2006/table">
            <a:tbl>
              <a:tblPr/>
              <a:tblGrid>
                <a:gridCol w="1448398"/>
                <a:gridCol w="7228058"/>
              </a:tblGrid>
              <a:tr h="3165682">
                <a:tc>
                  <a:txBody>
                    <a:bodyPr/>
                    <a:lstStyle/>
                    <a:p>
                      <a:r>
                        <a:rPr lang="ru-RU" sz="1600" b="1" dirty="0" smtClean="0"/>
                        <a:t>Ст. 29</a:t>
                      </a:r>
                      <a:endParaRPr lang="ru-RU" sz="1600" b="0" dirty="0"/>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Гарантирована </a:t>
                      </a:r>
                      <a:r>
                        <a:rPr lang="ru-RU" sz="1600" b="1" dirty="0"/>
                        <a:t>свобода мысли и слова</a:t>
                      </a:r>
                      <a:r>
                        <a:rPr lang="ru-RU" sz="1600" b="1" dirty="0" smtClean="0"/>
                        <a:t>. </a:t>
                      </a:r>
                      <a:r>
                        <a:rPr lang="ru-RU" sz="1600" b="0" dirty="0" smtClean="0"/>
                        <a:t>Не </a:t>
                      </a:r>
                      <a:r>
                        <a:rPr lang="ru-RU" sz="1600" b="0" dirty="0"/>
                        <a:t>допускается пропаганда, вызывающая национальную, религиозную, социальную, расовую ненависть или вражду.</a:t>
                      </a:r>
                    </a:p>
                    <a:p>
                      <a:r>
                        <a:rPr lang="ru-RU" sz="1600" b="0" dirty="0"/>
                        <a:t>Никто не может быть принуждён к выражению мнений и убеждений или отказу от них.</a:t>
                      </a:r>
                    </a:p>
                    <a:p>
                      <a:r>
                        <a:rPr lang="ru-RU" sz="1600" b="0" dirty="0"/>
                        <a:t>Право получать, передавать, искать, производить, распространять информацию законным способом.</a:t>
                      </a:r>
                    </a:p>
                    <a:p>
                      <a:r>
                        <a:rPr lang="ru-RU" sz="1600" b="1" dirty="0"/>
                        <a:t>Свобода массовой информации.</a:t>
                      </a:r>
                      <a:endParaRPr lang="ru-RU" sz="1600" b="0" dirty="0"/>
                    </a:p>
                    <a:p>
                      <a:r>
                        <a:rPr lang="ru-RU" sz="1600" b="1" dirty="0"/>
                        <a:t>Цензура запрещена.</a:t>
                      </a:r>
                      <a:endParaRPr lang="ru-RU" sz="1600" b="0" dirty="0"/>
                    </a:p>
                    <a:p>
                      <a:r>
                        <a:rPr lang="ru-RU" sz="1600" b="0" dirty="0"/>
                        <a:t>Перечень сведений, составляющих государственную тайну, определятся федеральным законом.</a:t>
                      </a:r>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6" name="Таблица 5"/>
          <p:cNvGraphicFramePr>
            <a:graphicFrameLocks noGrp="1"/>
          </p:cNvGraphicFramePr>
          <p:nvPr/>
        </p:nvGraphicFramePr>
        <p:xfrm>
          <a:off x="467544" y="5517232"/>
          <a:ext cx="8676456" cy="649407"/>
        </p:xfrm>
        <a:graphic>
          <a:graphicData uri="http://schemas.openxmlformats.org/drawingml/2006/table">
            <a:tbl>
              <a:tblPr/>
              <a:tblGrid>
                <a:gridCol w="1448398"/>
                <a:gridCol w="7228058"/>
              </a:tblGrid>
              <a:tr h="649407">
                <a:tc>
                  <a:txBody>
                    <a:bodyPr/>
                    <a:lstStyle/>
                    <a:p>
                      <a:r>
                        <a:rPr lang="ru-RU" sz="1600" b="1" dirty="0" smtClean="0"/>
                        <a:t>Ст.</a:t>
                      </a:r>
                      <a:r>
                        <a:rPr lang="ru-RU" sz="1600" b="1" baseline="0" dirty="0" smtClean="0"/>
                        <a:t> </a:t>
                      </a:r>
                      <a:r>
                        <a:rPr lang="ru-RU" sz="1600" b="1" dirty="0" smtClean="0"/>
                        <a:t>30</a:t>
                      </a:r>
                      <a:endParaRPr lang="ru-RU" sz="1600" b="0" dirty="0"/>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объединения для защиты интересов</a:t>
                      </a:r>
                      <a:r>
                        <a:rPr lang="ru-RU" sz="1600" b="0" dirty="0" smtClean="0"/>
                        <a:t>. Свобода </a:t>
                      </a:r>
                      <a:r>
                        <a:rPr lang="ru-RU" sz="1600" b="0" dirty="0"/>
                        <a:t>объединений гарнируется.</a:t>
                      </a:r>
                    </a:p>
                  </a:txBody>
                  <a:tcPr marL="78699" marR="39349" marT="39349" marB="39349"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7" name="Таблица 6"/>
          <p:cNvGraphicFramePr>
            <a:graphicFrameLocks noGrp="1"/>
          </p:cNvGraphicFramePr>
          <p:nvPr/>
        </p:nvGraphicFramePr>
        <p:xfrm>
          <a:off x="467544" y="1700808"/>
          <a:ext cx="8676456" cy="890954"/>
        </p:xfrm>
        <a:graphic>
          <a:graphicData uri="http://schemas.openxmlformats.org/drawingml/2006/table">
            <a:tbl>
              <a:tblPr/>
              <a:tblGrid>
                <a:gridCol w="1448397"/>
                <a:gridCol w="7228059"/>
              </a:tblGrid>
              <a:tr h="890954">
                <a:tc>
                  <a:txBody>
                    <a:bodyPr/>
                    <a:lstStyle/>
                    <a:p>
                      <a:r>
                        <a:rPr lang="ru-RU" sz="1600" b="1" dirty="0" smtClean="0"/>
                        <a:t>Ст.</a:t>
                      </a:r>
                      <a:r>
                        <a:rPr lang="ru-RU" sz="1600" b="1" baseline="0" dirty="0" smtClean="0"/>
                        <a:t> </a:t>
                      </a:r>
                      <a:r>
                        <a:rPr lang="ru-RU" sz="1600" b="1" dirty="0" smtClean="0"/>
                        <a:t>31</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Право собираться мирно, без оружия, проводить собрания, митинги, демонстрации, шествия и пикетирования.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8" name="Таблица 7"/>
          <p:cNvGraphicFramePr>
            <a:graphicFrameLocks noGrp="1"/>
          </p:cNvGraphicFramePr>
          <p:nvPr/>
        </p:nvGraphicFramePr>
        <p:xfrm>
          <a:off x="467544" y="2564904"/>
          <a:ext cx="8676456" cy="1614435"/>
        </p:xfrm>
        <a:graphic>
          <a:graphicData uri="http://schemas.openxmlformats.org/drawingml/2006/table">
            <a:tbl>
              <a:tblPr/>
              <a:tblGrid>
                <a:gridCol w="1448397"/>
                <a:gridCol w="7228059"/>
              </a:tblGrid>
              <a:tr h="1614435">
                <a:tc>
                  <a:txBody>
                    <a:bodyPr/>
                    <a:lstStyle/>
                    <a:p>
                      <a:r>
                        <a:rPr lang="ru-RU" sz="1600" b="1" dirty="0" smtClean="0"/>
                        <a:t>Ст. 32</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избирать и быть избранным</a:t>
                      </a:r>
                      <a:r>
                        <a:rPr lang="ru-RU" sz="1600" b="0" dirty="0"/>
                        <a:t> в органы государственной власти и местного самоуправления, кроме граждан, недееспособных и содержащихся в местах лишения свободы по приговору суда</a:t>
                      </a:r>
                      <a:r>
                        <a:rPr lang="ru-RU" sz="1600" b="0" dirty="0" smtClean="0"/>
                        <a:t>. Право </a:t>
                      </a:r>
                      <a:r>
                        <a:rPr lang="ru-RU" sz="1600" b="0" dirty="0"/>
                        <a:t>на равный доступ к государственной службе.</a:t>
                      </a:r>
                    </a:p>
                    <a:p>
                      <a:r>
                        <a:rPr lang="ru-RU" sz="1600" b="0" dirty="0"/>
                        <a:t>Право участвовать в отправлении правосудия.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9" name="Таблица 8"/>
          <p:cNvGraphicFramePr>
            <a:graphicFrameLocks noGrp="1"/>
          </p:cNvGraphicFramePr>
          <p:nvPr/>
        </p:nvGraphicFramePr>
        <p:xfrm>
          <a:off x="467544" y="4149080"/>
          <a:ext cx="8676456" cy="655152"/>
        </p:xfrm>
        <a:graphic>
          <a:graphicData uri="http://schemas.openxmlformats.org/drawingml/2006/table">
            <a:tbl>
              <a:tblPr/>
              <a:tblGrid>
                <a:gridCol w="1448397"/>
                <a:gridCol w="7228059"/>
              </a:tblGrid>
              <a:tr h="649793">
                <a:tc>
                  <a:txBody>
                    <a:bodyPr/>
                    <a:lstStyle/>
                    <a:p>
                      <a:r>
                        <a:rPr lang="ru-RU" sz="1600" b="1" dirty="0" smtClean="0"/>
                        <a:t>Ст. 33</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Право обращаться лично, направлять индивидуальные и коллективные обращения в органы власти.</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10" name="Таблица 9"/>
          <p:cNvGraphicFramePr>
            <a:graphicFrameLocks noGrp="1"/>
          </p:cNvGraphicFramePr>
          <p:nvPr/>
        </p:nvGraphicFramePr>
        <p:xfrm>
          <a:off x="467544" y="4797152"/>
          <a:ext cx="8676456" cy="1413416"/>
        </p:xfrm>
        <a:graphic>
          <a:graphicData uri="http://schemas.openxmlformats.org/drawingml/2006/table">
            <a:tbl>
              <a:tblPr/>
              <a:tblGrid>
                <a:gridCol w="1448397"/>
                <a:gridCol w="7228059"/>
              </a:tblGrid>
              <a:tr h="1413416">
                <a:tc>
                  <a:txBody>
                    <a:bodyPr/>
                    <a:lstStyle/>
                    <a:p>
                      <a:r>
                        <a:rPr lang="ru-RU" sz="1600" b="1" dirty="0" smtClean="0"/>
                        <a:t>Ст. 63</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РФ предоставляет политическое убежище иностранным гражданам и лица без гражданства в соответствии с нормами международного </a:t>
                      </a:r>
                      <a:r>
                        <a:rPr lang="ru-RU" sz="1600" b="0" dirty="0" err="1"/>
                        <a:t>права.Не</a:t>
                      </a:r>
                      <a:r>
                        <a:rPr lang="ru-RU" sz="1600" b="0" dirty="0"/>
                        <a:t> допускается выдача лиц, преследуемых за политические убеждения.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ox(i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diamond(in)">
                                      <p:cBhvr>
                                        <p:cTn id="3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28600"/>
            <a:ext cx="8568952" cy="990600"/>
          </a:xfrm>
        </p:spPr>
        <p:txBody>
          <a:bodyPr>
            <a:normAutofit/>
          </a:bodyPr>
          <a:lstStyle/>
          <a:p>
            <a:r>
              <a:rPr lang="ru-RU" sz="3600" dirty="0" smtClean="0"/>
              <a:t>ВИДЫ ПРАВ ЧЕЛОВЕКА И ГРАЖДАНИНА</a:t>
            </a:r>
            <a:endParaRPr lang="ru-RU" sz="3600" dirty="0"/>
          </a:p>
        </p:txBody>
      </p:sp>
      <p:sp>
        <p:nvSpPr>
          <p:cNvPr id="3" name="Содержимое 2"/>
          <p:cNvSpPr>
            <a:spLocks noGrp="1"/>
          </p:cNvSpPr>
          <p:nvPr>
            <p:ph sz="quarter" idx="1"/>
          </p:nvPr>
        </p:nvSpPr>
        <p:spPr/>
        <p:txBody>
          <a:bodyPr/>
          <a:lstStyle/>
          <a:p>
            <a:pPr>
              <a:buNone/>
            </a:pPr>
            <a:r>
              <a:rPr lang="ru-RU" b="1" dirty="0" smtClean="0"/>
              <a:t>Экономические права.</a:t>
            </a:r>
            <a:endParaRPr lang="ru-RU" dirty="0" smtClean="0"/>
          </a:p>
          <a:p>
            <a:pPr>
              <a:buNone/>
            </a:pPr>
            <a:r>
              <a:rPr lang="ru-RU" dirty="0" smtClean="0"/>
              <a:t>Узаконенные возможности распоряжения средствам производства, рабочей силой, предметами потребления.</a:t>
            </a:r>
            <a:endParaRPr lang="ru-RU" dirty="0"/>
          </a:p>
        </p:txBody>
      </p:sp>
      <p:graphicFrame>
        <p:nvGraphicFramePr>
          <p:cNvPr id="4" name="Таблица 3"/>
          <p:cNvGraphicFramePr>
            <a:graphicFrameLocks noGrp="1"/>
          </p:cNvGraphicFramePr>
          <p:nvPr/>
        </p:nvGraphicFramePr>
        <p:xfrm>
          <a:off x="683568" y="1700808"/>
          <a:ext cx="8460432" cy="655152"/>
        </p:xfrm>
        <a:graphic>
          <a:graphicData uri="http://schemas.openxmlformats.org/drawingml/2006/table">
            <a:tbl>
              <a:tblPr/>
              <a:tblGrid>
                <a:gridCol w="1412336"/>
                <a:gridCol w="7048096"/>
              </a:tblGrid>
              <a:tr h="649793">
                <a:tc>
                  <a:txBody>
                    <a:bodyPr/>
                    <a:lstStyle/>
                    <a:p>
                      <a:r>
                        <a:rPr lang="ru-RU" sz="1600" b="1" dirty="0" smtClean="0"/>
                        <a:t>Ст. 34</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свободное использование</a:t>
                      </a:r>
                      <a:r>
                        <a:rPr lang="ru-RU" sz="1600" b="0" dirty="0"/>
                        <a:t> способностей и имущества для предпринимательской деятельности.</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5" name="Таблица 4"/>
          <p:cNvGraphicFramePr>
            <a:graphicFrameLocks noGrp="1"/>
          </p:cNvGraphicFramePr>
          <p:nvPr/>
        </p:nvGraphicFramePr>
        <p:xfrm>
          <a:off x="683568" y="2348880"/>
          <a:ext cx="8460432" cy="1132114"/>
        </p:xfrm>
        <a:graphic>
          <a:graphicData uri="http://schemas.openxmlformats.org/drawingml/2006/table">
            <a:tbl>
              <a:tblPr/>
              <a:tblGrid>
                <a:gridCol w="1412336"/>
                <a:gridCol w="7048096"/>
              </a:tblGrid>
              <a:tr h="1132114">
                <a:tc>
                  <a:txBody>
                    <a:bodyPr/>
                    <a:lstStyle/>
                    <a:p>
                      <a:r>
                        <a:rPr lang="ru-RU" sz="1600" b="1" dirty="0" smtClean="0"/>
                        <a:t>Ст. 35</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частной собственности</a:t>
                      </a:r>
                      <a:r>
                        <a:rPr lang="ru-RU" sz="1600" b="0" dirty="0"/>
                        <a:t> охраняется государством</a:t>
                      </a:r>
                      <a:r>
                        <a:rPr lang="ru-RU" sz="1600" b="0" dirty="0" smtClean="0"/>
                        <a:t>. Никто </a:t>
                      </a:r>
                      <a:r>
                        <a:rPr lang="ru-RU" sz="1600" b="0" dirty="0"/>
                        <a:t>не может быть лишён имущества иначе, как по решению суда.</a:t>
                      </a:r>
                    </a:p>
                    <a:p>
                      <a:r>
                        <a:rPr lang="ru-RU" sz="1600" b="0" dirty="0"/>
                        <a:t>Право наследования гарантируется.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6" name="Таблица 5"/>
          <p:cNvGraphicFramePr>
            <a:graphicFrameLocks noGrp="1"/>
          </p:cNvGraphicFramePr>
          <p:nvPr/>
        </p:nvGraphicFramePr>
        <p:xfrm>
          <a:off x="683568" y="3501008"/>
          <a:ext cx="8460432" cy="649793"/>
        </p:xfrm>
        <a:graphic>
          <a:graphicData uri="http://schemas.openxmlformats.org/drawingml/2006/table">
            <a:tbl>
              <a:tblPr/>
              <a:tblGrid>
                <a:gridCol w="1412336"/>
                <a:gridCol w="7048096"/>
              </a:tblGrid>
              <a:tr h="649793">
                <a:tc>
                  <a:txBody>
                    <a:bodyPr/>
                    <a:lstStyle/>
                    <a:p>
                      <a:r>
                        <a:rPr lang="ru-RU" sz="1600" b="1" dirty="0" smtClean="0"/>
                        <a:t>Ст. 36</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Граждане и объединения имеют прав иметь </a:t>
                      </a:r>
                      <a:r>
                        <a:rPr lang="ru-RU" sz="1600" b="1" dirty="0"/>
                        <a:t>в частной собственности землю.</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7" name="Таблица 6"/>
          <p:cNvGraphicFramePr>
            <a:graphicFrameLocks noGrp="1"/>
          </p:cNvGraphicFramePr>
          <p:nvPr/>
        </p:nvGraphicFramePr>
        <p:xfrm>
          <a:off x="683568" y="4149080"/>
          <a:ext cx="8460432" cy="2605872"/>
        </p:xfrm>
        <a:graphic>
          <a:graphicData uri="http://schemas.openxmlformats.org/drawingml/2006/table">
            <a:tbl>
              <a:tblPr/>
              <a:tblGrid>
                <a:gridCol w="1412336"/>
                <a:gridCol w="7048096"/>
              </a:tblGrid>
              <a:tr h="2438462">
                <a:tc>
                  <a:txBody>
                    <a:bodyPr/>
                    <a:lstStyle/>
                    <a:p>
                      <a:r>
                        <a:rPr lang="ru-RU" sz="1600" b="1" dirty="0" smtClean="0"/>
                        <a:t>Ст. 37</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Труд свободен</a:t>
                      </a:r>
                      <a:r>
                        <a:rPr lang="ru-RU" sz="1600" b="0" dirty="0"/>
                        <a:t>. Право свободно распоряжаться способностями к труду</a:t>
                      </a:r>
                      <a:r>
                        <a:rPr lang="ru-RU" sz="1600" b="0" dirty="0" smtClean="0"/>
                        <a:t>. </a:t>
                      </a:r>
                      <a:r>
                        <a:rPr lang="ru-RU" sz="1600" b="1" dirty="0" smtClean="0"/>
                        <a:t>Принудительный </a:t>
                      </a:r>
                      <a:r>
                        <a:rPr lang="ru-RU" sz="1600" b="1" dirty="0"/>
                        <a:t>труд запрещён.</a:t>
                      </a:r>
                      <a:endParaRPr lang="ru-RU" sz="1600" b="0" dirty="0"/>
                    </a:p>
                    <a:p>
                      <a:r>
                        <a:rPr lang="ru-RU" sz="1600" b="0" dirty="0"/>
                        <a:t>Прав на достойные условия труда, за вознаграждение за труд без дискриминации не ниже минимального размера труда.</a:t>
                      </a:r>
                    </a:p>
                    <a:p>
                      <a:r>
                        <a:rPr lang="ru-RU" sz="1600" b="0" dirty="0"/>
                        <a:t>Право на защиту о безработицы.</a:t>
                      </a:r>
                    </a:p>
                    <a:p>
                      <a:r>
                        <a:rPr lang="ru-RU" sz="1600" b="0" dirty="0"/>
                        <a:t>Право на индивидуальные и коллективные трудовые споры в рамках закона, включая забастовку.</a:t>
                      </a:r>
                    </a:p>
                    <a:p>
                      <a:r>
                        <a:rPr lang="ru-RU" sz="1600" b="1" dirty="0"/>
                        <a:t>Право на отдых.</a:t>
                      </a:r>
                      <a:r>
                        <a:rPr lang="ru-RU" sz="1600" b="0" dirty="0"/>
                        <a:t> Гарантируются установленное федеральным законом продолжительность рабочего времени, выходные и праздничные дни, оплачиваемый ежегодный отпуск.</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ox(i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28600"/>
            <a:ext cx="8856984" cy="990600"/>
          </a:xfrm>
        </p:spPr>
        <p:txBody>
          <a:bodyPr>
            <a:normAutofit fontScale="90000"/>
          </a:bodyPr>
          <a:lstStyle/>
          <a:p>
            <a:r>
              <a:rPr lang="ru-RU" dirty="0" smtClean="0"/>
              <a:t>ВИДЫ ПРАВ ЧЕЛОВЕКА И ГРАЖДАНИНА</a:t>
            </a:r>
            <a:endParaRPr lang="ru-RU" dirty="0"/>
          </a:p>
        </p:txBody>
      </p:sp>
      <p:sp>
        <p:nvSpPr>
          <p:cNvPr id="3" name="Содержимое 2"/>
          <p:cNvSpPr>
            <a:spLocks noGrp="1"/>
          </p:cNvSpPr>
          <p:nvPr>
            <p:ph sz="quarter" idx="1"/>
          </p:nvPr>
        </p:nvSpPr>
        <p:spPr>
          <a:xfrm>
            <a:off x="467544" y="1600200"/>
            <a:ext cx="8298504" cy="4495800"/>
          </a:xfrm>
        </p:spPr>
        <p:txBody>
          <a:bodyPr/>
          <a:lstStyle/>
          <a:p>
            <a:pPr>
              <a:buNone/>
            </a:pPr>
            <a:r>
              <a:rPr lang="ru-RU" b="1" dirty="0" smtClean="0"/>
              <a:t>Социальные права.</a:t>
            </a:r>
          </a:p>
          <a:p>
            <a:pPr>
              <a:buNone/>
            </a:pPr>
            <a:r>
              <a:rPr lang="ru-RU" dirty="0" smtClean="0"/>
              <a:t>Права на благосостояние и достойный уровень жизни</a:t>
            </a:r>
          </a:p>
          <a:p>
            <a:endParaRPr lang="ru-RU" dirty="0"/>
          </a:p>
        </p:txBody>
      </p:sp>
      <p:graphicFrame>
        <p:nvGraphicFramePr>
          <p:cNvPr id="4" name="Таблица 3"/>
          <p:cNvGraphicFramePr>
            <a:graphicFrameLocks noGrp="1"/>
          </p:cNvGraphicFramePr>
          <p:nvPr/>
        </p:nvGraphicFramePr>
        <p:xfrm>
          <a:off x="539552" y="1700808"/>
          <a:ext cx="8604448" cy="890954"/>
        </p:xfrm>
        <a:graphic>
          <a:graphicData uri="http://schemas.openxmlformats.org/drawingml/2006/table">
            <a:tbl>
              <a:tblPr/>
              <a:tblGrid>
                <a:gridCol w="1436377"/>
                <a:gridCol w="7168071"/>
              </a:tblGrid>
              <a:tr h="890954">
                <a:tc>
                  <a:txBody>
                    <a:bodyPr/>
                    <a:lstStyle/>
                    <a:p>
                      <a:r>
                        <a:rPr lang="ru-RU" sz="1600" b="1" dirty="0" smtClean="0"/>
                        <a:t>Ст. 38</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Материнство, детство, семья – под защитой государства</a:t>
                      </a:r>
                      <a:r>
                        <a:rPr lang="ru-RU" sz="1600" b="1" dirty="0" smtClean="0"/>
                        <a:t>. </a:t>
                      </a:r>
                      <a:r>
                        <a:rPr lang="ru-RU" sz="1600" b="0" dirty="0" smtClean="0"/>
                        <a:t>Воспитание </a:t>
                      </a:r>
                      <a:r>
                        <a:rPr lang="ru-RU" sz="1600" b="0" dirty="0"/>
                        <a:t>детей — право и обязанность родителей.</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5" name="Таблица 4"/>
          <p:cNvGraphicFramePr>
            <a:graphicFrameLocks noGrp="1"/>
          </p:cNvGraphicFramePr>
          <p:nvPr/>
        </p:nvGraphicFramePr>
        <p:xfrm>
          <a:off x="539552" y="2564904"/>
          <a:ext cx="8604448" cy="898992"/>
        </p:xfrm>
        <a:graphic>
          <a:graphicData uri="http://schemas.openxmlformats.org/drawingml/2006/table">
            <a:tbl>
              <a:tblPr/>
              <a:tblGrid>
                <a:gridCol w="1436377"/>
                <a:gridCol w="7168071"/>
              </a:tblGrid>
              <a:tr h="890954">
                <a:tc>
                  <a:txBody>
                    <a:bodyPr/>
                    <a:lstStyle/>
                    <a:p>
                      <a:r>
                        <a:rPr lang="ru-RU" sz="1600" b="1" dirty="0" smtClean="0"/>
                        <a:t>Ст.</a:t>
                      </a:r>
                      <a:r>
                        <a:rPr lang="ru-RU" sz="1600" b="1" baseline="0" dirty="0" smtClean="0"/>
                        <a:t> </a:t>
                      </a:r>
                      <a:r>
                        <a:rPr lang="ru-RU" sz="1600" b="1" dirty="0" smtClean="0"/>
                        <a:t>39</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Гарантируется </a:t>
                      </a:r>
                      <a:r>
                        <a:rPr lang="ru-RU" sz="1600" b="1" dirty="0"/>
                        <a:t>социальное обеспечение</a:t>
                      </a:r>
                      <a:r>
                        <a:rPr lang="ru-RU" sz="1600" b="0" dirty="0"/>
                        <a:t> по возрасту, в случае болезни, инвалидности, потери кормильца; гарантируется выдача пенсий и социальных пособий.</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6" name="Таблица 5"/>
          <p:cNvGraphicFramePr>
            <a:graphicFrameLocks noGrp="1"/>
          </p:cNvGraphicFramePr>
          <p:nvPr/>
        </p:nvGraphicFramePr>
        <p:xfrm>
          <a:off x="539552" y="3429000"/>
          <a:ext cx="8604448" cy="1614435"/>
        </p:xfrm>
        <a:graphic>
          <a:graphicData uri="http://schemas.openxmlformats.org/drawingml/2006/table">
            <a:tbl>
              <a:tblPr/>
              <a:tblGrid>
                <a:gridCol w="1436377"/>
                <a:gridCol w="7168071"/>
              </a:tblGrid>
              <a:tr h="1614435">
                <a:tc>
                  <a:txBody>
                    <a:bodyPr/>
                    <a:lstStyle/>
                    <a:p>
                      <a:r>
                        <a:rPr lang="ru-RU" sz="1600" b="1" dirty="0" smtClean="0"/>
                        <a:t>Ст. 40</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жилище</a:t>
                      </a:r>
                      <a:r>
                        <a:rPr lang="ru-RU" sz="1600" b="1" dirty="0" smtClean="0"/>
                        <a:t>. </a:t>
                      </a:r>
                      <a:r>
                        <a:rPr lang="ru-RU" sz="1600" b="0" dirty="0" smtClean="0"/>
                        <a:t>Произвольно </a:t>
                      </a:r>
                      <a:r>
                        <a:rPr lang="ru-RU" sz="1600" b="0" dirty="0"/>
                        <a:t>никто не может быть лишён жилища.</a:t>
                      </a:r>
                    </a:p>
                    <a:p>
                      <a:r>
                        <a:rPr lang="ru-RU" sz="1600" b="0" dirty="0"/>
                        <a:t>Государство создаёт условия для осуществления этого права. Малоимущие и иные граждане, нуждающиеся в жилище, имеют право бесплатно или на льготных условиях получить жильё.</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7" name="Таблица 6"/>
          <p:cNvGraphicFramePr>
            <a:graphicFrameLocks noGrp="1"/>
          </p:cNvGraphicFramePr>
          <p:nvPr/>
        </p:nvGraphicFramePr>
        <p:xfrm>
          <a:off x="539552" y="5013176"/>
          <a:ext cx="8604448" cy="1614435"/>
        </p:xfrm>
        <a:graphic>
          <a:graphicData uri="http://schemas.openxmlformats.org/drawingml/2006/table">
            <a:tbl>
              <a:tblPr/>
              <a:tblGrid>
                <a:gridCol w="1436377"/>
                <a:gridCol w="7168071"/>
              </a:tblGrid>
              <a:tr h="1614435">
                <a:tc>
                  <a:txBody>
                    <a:bodyPr/>
                    <a:lstStyle/>
                    <a:p>
                      <a:r>
                        <a:rPr lang="ru-RU" sz="1600" b="1" dirty="0" smtClean="0"/>
                        <a:t>Ст. 41</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охрану здоровья и получение бесплатной медицинской помощи</a:t>
                      </a:r>
                      <a:r>
                        <a:rPr lang="ru-RU" sz="1600" b="0" dirty="0"/>
                        <a:t> в государственных и муниципальных учреждениях</a:t>
                      </a:r>
                      <a:r>
                        <a:rPr lang="ru-RU" sz="1600" b="0" dirty="0" smtClean="0"/>
                        <a:t>. Поддерживается </a:t>
                      </a:r>
                      <a:r>
                        <a:rPr lang="ru-RU" sz="1600" b="0" dirty="0"/>
                        <a:t>частная система здравоохранения.</a:t>
                      </a:r>
                    </a:p>
                    <a:p>
                      <a:r>
                        <a:rPr lang="ru-RU" sz="1600" b="0" dirty="0"/>
                        <a:t>Государство финансирует федеральные программы по укреплению здоровья.</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8" name="Таблица 7"/>
          <p:cNvGraphicFramePr>
            <a:graphicFrameLocks noGrp="1"/>
          </p:cNvGraphicFramePr>
          <p:nvPr/>
        </p:nvGraphicFramePr>
        <p:xfrm>
          <a:off x="539552" y="1700808"/>
          <a:ext cx="8604448" cy="1132114"/>
        </p:xfrm>
        <a:graphic>
          <a:graphicData uri="http://schemas.openxmlformats.org/drawingml/2006/table">
            <a:tbl>
              <a:tblPr/>
              <a:tblGrid>
                <a:gridCol w="1436377"/>
                <a:gridCol w="7168071"/>
              </a:tblGrid>
              <a:tr h="1132114">
                <a:tc>
                  <a:txBody>
                    <a:bodyPr/>
                    <a:lstStyle/>
                    <a:p>
                      <a:r>
                        <a:rPr lang="ru-RU" sz="1600" b="1" dirty="0" smtClean="0"/>
                        <a:t>Ст. 42</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благоприятную окружающую среду</a:t>
                      </a:r>
                      <a:r>
                        <a:rPr lang="ru-RU" sz="1600" b="0" dirty="0"/>
                        <a:t>, достоверную информацию о её состоянии, на возмещение ущерба, причинённого экологическими правонарушениями.</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28600"/>
            <a:ext cx="8712968" cy="990600"/>
          </a:xfrm>
        </p:spPr>
        <p:txBody>
          <a:bodyPr>
            <a:normAutofit fontScale="90000"/>
          </a:bodyPr>
          <a:lstStyle/>
          <a:p>
            <a:r>
              <a:rPr lang="ru-RU" dirty="0" smtClean="0"/>
              <a:t>ВИДЫ ПРАВ ЧЕЛОВЕКА И ГРАЖДАНИНА</a:t>
            </a:r>
            <a:endParaRPr lang="ru-RU" dirty="0"/>
          </a:p>
        </p:txBody>
      </p:sp>
      <p:sp>
        <p:nvSpPr>
          <p:cNvPr id="3" name="Содержимое 2"/>
          <p:cNvSpPr>
            <a:spLocks noGrp="1"/>
          </p:cNvSpPr>
          <p:nvPr>
            <p:ph sz="quarter" idx="1"/>
          </p:nvPr>
        </p:nvSpPr>
        <p:spPr>
          <a:xfrm>
            <a:off x="323528" y="1600200"/>
            <a:ext cx="8442520" cy="4495800"/>
          </a:xfrm>
        </p:spPr>
        <p:txBody>
          <a:bodyPr/>
          <a:lstStyle/>
          <a:p>
            <a:pPr>
              <a:buNone/>
            </a:pPr>
            <a:r>
              <a:rPr lang="ru-RU" b="1" dirty="0" smtClean="0"/>
              <a:t>Культурные права.</a:t>
            </a:r>
          </a:p>
          <a:p>
            <a:pPr>
              <a:buNone/>
            </a:pPr>
            <a:r>
              <a:rPr lang="ru-RU" dirty="0" smtClean="0"/>
              <a:t>Права, обеспечивающие духовное развитие и самореализацию личности.</a:t>
            </a:r>
          </a:p>
          <a:p>
            <a:endParaRPr lang="ru-RU" dirty="0"/>
          </a:p>
        </p:txBody>
      </p:sp>
      <p:graphicFrame>
        <p:nvGraphicFramePr>
          <p:cNvPr id="4" name="Таблица 3"/>
          <p:cNvGraphicFramePr>
            <a:graphicFrameLocks noGrp="1"/>
          </p:cNvGraphicFramePr>
          <p:nvPr/>
        </p:nvGraphicFramePr>
        <p:xfrm>
          <a:off x="395536" y="3284984"/>
          <a:ext cx="8748464" cy="890954"/>
        </p:xfrm>
        <a:graphic>
          <a:graphicData uri="http://schemas.openxmlformats.org/drawingml/2006/table">
            <a:tbl>
              <a:tblPr/>
              <a:tblGrid>
                <a:gridCol w="1460418"/>
                <a:gridCol w="7288046"/>
              </a:tblGrid>
              <a:tr h="890954">
                <a:tc>
                  <a:txBody>
                    <a:bodyPr/>
                    <a:lstStyle/>
                    <a:p>
                      <a:r>
                        <a:rPr lang="ru-RU" sz="1600" b="1" dirty="0" smtClean="0"/>
                        <a:t>Ст. 26</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1" dirty="0"/>
                        <a:t>Право на пользование родным языком</a:t>
                      </a:r>
                      <a:r>
                        <a:rPr lang="ru-RU" sz="1600" b="0" dirty="0"/>
                        <a:t>, на свободный </a:t>
                      </a:r>
                      <a:r>
                        <a:rPr lang="ru-RU" sz="1600" b="1" dirty="0"/>
                        <a:t>выбор</a:t>
                      </a:r>
                      <a:r>
                        <a:rPr lang="ru-RU" sz="1600" b="0" dirty="0"/>
                        <a:t> общения, воспитания, обучения и творчества.</a:t>
                      </a:r>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graphicFrame>
        <p:nvGraphicFramePr>
          <p:cNvPr id="5" name="Таблица 4"/>
          <p:cNvGraphicFramePr>
            <a:graphicFrameLocks noGrp="1"/>
          </p:cNvGraphicFramePr>
          <p:nvPr/>
        </p:nvGraphicFramePr>
        <p:xfrm>
          <a:off x="395536" y="4149080"/>
          <a:ext cx="8748464" cy="1132114"/>
        </p:xfrm>
        <a:graphic>
          <a:graphicData uri="http://schemas.openxmlformats.org/drawingml/2006/table">
            <a:tbl>
              <a:tblPr/>
              <a:tblGrid>
                <a:gridCol w="1460418"/>
                <a:gridCol w="7288046"/>
              </a:tblGrid>
              <a:tr h="1132114">
                <a:tc>
                  <a:txBody>
                    <a:bodyPr/>
                    <a:lstStyle/>
                    <a:p>
                      <a:r>
                        <a:rPr lang="ru-RU" sz="1600" b="1" dirty="0" smtClean="0"/>
                        <a:t>Ст. 44</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c>
                  <a:txBody>
                    <a:bodyPr/>
                    <a:lstStyle/>
                    <a:p>
                      <a:r>
                        <a:rPr lang="ru-RU" sz="1600" b="0" dirty="0"/>
                        <a:t>Каждому гарантируется </a:t>
                      </a:r>
                      <a:r>
                        <a:rPr lang="ru-RU" sz="1600" b="1" dirty="0"/>
                        <a:t>свобода творчества</a:t>
                      </a:r>
                      <a:r>
                        <a:rPr lang="ru-RU" sz="1600" b="0" dirty="0"/>
                        <a:t>, преподавания. Интеллектуальная собственность охраняется законом</a:t>
                      </a:r>
                      <a:r>
                        <a:rPr lang="ru-RU" sz="1600" b="0" dirty="0" smtClean="0"/>
                        <a:t>. </a:t>
                      </a:r>
                      <a:r>
                        <a:rPr lang="ru-RU" sz="1600" b="1" dirty="0" smtClean="0"/>
                        <a:t>Право </a:t>
                      </a:r>
                      <a:r>
                        <a:rPr lang="ru-RU" sz="1600" b="1" dirty="0"/>
                        <a:t>на участие в культурной жизни страны, на доступ к культурным ценностям.</a:t>
                      </a:r>
                      <a:endParaRPr lang="ru-RU" sz="1600" b="0" dirty="0"/>
                    </a:p>
                  </a:txBody>
                  <a:tcPr marL="167473" marR="83736" marT="83736" marB="83736"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solidFill>
                      <a:srgbClr val="F7F7F7"/>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smtClean="0"/>
              <a:t>ПРАВА И СВОБОДЫ: В ЧЕМ ОТЛИЧИЯ?</a:t>
            </a:r>
            <a:endParaRPr lang="ru-RU" sz="3600" b="1" u="sng" dirty="0"/>
          </a:p>
        </p:txBody>
      </p:sp>
      <p:graphicFrame>
        <p:nvGraphicFramePr>
          <p:cNvPr id="4" name="Содержимое 3"/>
          <p:cNvGraphicFramePr>
            <a:graphicFrameLocks noGrp="1"/>
          </p:cNvGraphicFramePr>
          <p:nvPr>
            <p:ph sz="quarter" idx="1"/>
          </p:nvPr>
        </p:nvGraphicFramePr>
        <p:xfrm>
          <a:off x="539552" y="1844824"/>
          <a:ext cx="8153400" cy="4572000"/>
        </p:xfrm>
        <a:graphic>
          <a:graphicData uri="http://schemas.openxmlformats.org/drawingml/2006/table">
            <a:tbl>
              <a:tblPr firstRow="1" bandRow="1">
                <a:tableStyleId>{5C22544A-7EE6-4342-B048-85BDC9FD1C3A}</a:tableStyleId>
              </a:tblPr>
              <a:tblGrid>
                <a:gridCol w="4076700"/>
                <a:gridCol w="4076700"/>
              </a:tblGrid>
              <a:tr h="370840">
                <a:tc>
                  <a:txBody>
                    <a:bodyPr/>
                    <a:lstStyle/>
                    <a:p>
                      <a:pPr algn="ctr"/>
                      <a:r>
                        <a:rPr lang="ru-RU" sz="2400" dirty="0" smtClean="0"/>
                        <a:t>СВОБОДЫ</a:t>
                      </a:r>
                      <a:endParaRPr lang="ru-RU" sz="2400" dirty="0"/>
                    </a:p>
                  </a:txBody>
                  <a:tcPr/>
                </a:tc>
                <a:tc>
                  <a:txBody>
                    <a:bodyPr/>
                    <a:lstStyle/>
                    <a:p>
                      <a:pPr algn="ctr"/>
                      <a:r>
                        <a:rPr lang="ru-RU" sz="2400" dirty="0" smtClean="0"/>
                        <a:t>ПРАВА</a:t>
                      </a:r>
                      <a:endParaRPr lang="ru-RU" sz="2400" dirty="0"/>
                    </a:p>
                  </a:txBody>
                  <a:tcPr/>
                </a:tc>
              </a:tr>
              <a:tr h="370840">
                <a:tc>
                  <a:txBody>
                    <a:bodyPr/>
                    <a:lstStyle/>
                    <a:p>
                      <a:pPr algn="ctr"/>
                      <a:r>
                        <a:rPr lang="ru-RU" sz="2400" dirty="0" smtClean="0"/>
                        <a:t>=НЕГАТИВНЫЕ</a:t>
                      </a:r>
                      <a:r>
                        <a:rPr lang="ru-RU" sz="2400" baseline="0" dirty="0" smtClean="0"/>
                        <a:t> ПРАВА – те права, которые не требуют от государства активных действий.</a:t>
                      </a:r>
                    </a:p>
                    <a:p>
                      <a:pPr algn="ctr"/>
                      <a:endParaRPr lang="ru-RU" sz="2400" baseline="0" dirty="0" smtClean="0"/>
                    </a:p>
                    <a:p>
                      <a:pPr algn="ctr"/>
                      <a:r>
                        <a:rPr lang="ru-RU" sz="2400" baseline="0" dirty="0" smtClean="0"/>
                        <a:t>Чтобы реализовалась свобода, государство должно не мешать (бездействовать).</a:t>
                      </a:r>
                    </a:p>
                    <a:p>
                      <a:pPr algn="ctr"/>
                      <a:endParaRPr lang="ru-RU" sz="2400" baseline="0" dirty="0" smtClean="0"/>
                    </a:p>
                    <a:p>
                      <a:pPr algn="ctr"/>
                      <a:endParaRPr lang="ru-RU" sz="2400" baseline="0" dirty="0" smtClean="0"/>
                    </a:p>
                    <a:p>
                      <a:pPr algn="ctr"/>
                      <a:r>
                        <a:rPr lang="ru-RU" sz="2400" b="1" i="1" dirty="0" smtClean="0"/>
                        <a:t>Свобода</a:t>
                      </a:r>
                      <a:r>
                        <a:rPr lang="ru-RU" sz="2400" b="1" i="1" baseline="0" dirty="0" smtClean="0"/>
                        <a:t> слова</a:t>
                      </a:r>
                      <a:endParaRPr lang="ru-RU" sz="2400" b="1" i="1" dirty="0"/>
                    </a:p>
                  </a:txBody>
                  <a:tcPr/>
                </a:tc>
                <a:tc>
                  <a:txBody>
                    <a:bodyPr/>
                    <a:lstStyle/>
                    <a:p>
                      <a:pPr algn="ctr"/>
                      <a:r>
                        <a:rPr lang="ru-RU" sz="2400" dirty="0" smtClean="0"/>
                        <a:t>То, что требует от государства активных</a:t>
                      </a:r>
                      <a:r>
                        <a:rPr lang="ru-RU" sz="2400" baseline="0" dirty="0" smtClean="0"/>
                        <a:t> действий и активной поддержки.</a:t>
                      </a:r>
                    </a:p>
                    <a:p>
                      <a:pPr algn="ctr"/>
                      <a:endParaRPr lang="ru-RU" sz="2400" baseline="0" dirty="0" smtClean="0"/>
                    </a:p>
                    <a:p>
                      <a:pPr algn="ctr"/>
                      <a:r>
                        <a:rPr lang="ru-RU" sz="2400" b="1" i="1" baseline="0" dirty="0" smtClean="0"/>
                        <a:t>Право на образование</a:t>
                      </a:r>
                    </a:p>
                    <a:p>
                      <a:pPr algn="ctr"/>
                      <a:endParaRPr lang="ru-RU" sz="2400" b="1" i="1"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119</TotalTime>
  <Words>1564</Words>
  <Application>Microsoft Office PowerPoint</Application>
  <PresentationFormat>Экран (4:3)</PresentationFormat>
  <Paragraphs>203</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Обычная</vt:lpstr>
      <vt:lpstr>Права и свободы  человека и гражданина РФ</vt:lpstr>
      <vt:lpstr>ПРАВА ЧЕЛОВЕКА</vt:lpstr>
      <vt:lpstr>ПРАВА ГРАЖДАНИНА</vt:lpstr>
      <vt:lpstr>ВИДЫ ПРАВ ЧЕЛОВЕКА И ГРАЖДАНИНА</vt:lpstr>
      <vt:lpstr>ВИДЫ ПРАВ ЧЕЛОВЕКА И ГРАЖДАНИНА</vt:lpstr>
      <vt:lpstr>ВИДЫ ПРАВ ЧЕЛОВЕКА И ГРАЖДАНИНА</vt:lpstr>
      <vt:lpstr>ВИДЫ ПРАВ ЧЕЛОВЕКА И ГРАЖДАНИНА</vt:lpstr>
      <vt:lpstr>ВИДЫ ПРАВ ЧЕЛОВЕКА И ГРАЖДАНИНА</vt:lpstr>
      <vt:lpstr>ПРАВА И СВОБОДЫ: В ЧЕМ ОТЛИЧИЯ?</vt:lpstr>
      <vt:lpstr>ОБЯЗАННОСТИ ГРАЖДАН</vt:lpstr>
      <vt:lpstr>Понятие конституционной обязанности</vt:lpstr>
      <vt:lpstr>Конституционные принципы:</vt:lpstr>
      <vt:lpstr>Конституция РФ устанавливает следующие основные обязанности:</vt:lpstr>
      <vt:lpstr>ВОИНСКАЯ ОБЯЗАННОСТЬ</vt:lpstr>
      <vt:lpstr>Понятие военной службы</vt:lpstr>
      <vt:lpstr>ОСНОВАНИЯ НЕСЕНИЯ ВОЕННОЙ СЛУЖБЫ</vt:lpstr>
      <vt:lpstr>Что предполагает воинская обязанность?</vt:lpstr>
      <vt:lpstr>МОБИЛИЗАЦИЯ</vt:lpstr>
      <vt:lpstr>Организаторы призыва</vt:lpstr>
      <vt:lpstr>Повестка</vt:lpstr>
      <vt:lpstr>Виды ответственности  за неявку в военкомат</vt:lpstr>
      <vt:lpstr>КоАП РФ Статья 21.5. Неисполнение гражданами обязанностей по воинскому учету</vt:lpstr>
      <vt:lpstr>Слайд 23</vt:lpstr>
      <vt:lpstr>УК РФ Статья 328. Уклонение от прохождения военной и альтернативной гражданской службы</vt:lpstr>
      <vt:lpstr>АЛЬТЕРНАТИВНАЯ СЛУЖБА</vt:lpstr>
      <vt:lpstr>Срок альтернативной гражданской службы в РФ составляет:</vt:lpstr>
      <vt:lpstr>Порядок прохождения АГС</vt:lpstr>
      <vt:lpstr>ГРАЖДАНЕ, ОСВОБОЖДЕННЫЕ ОТ НЕСЕНИЯ ВОЕННОЙ СЛУЖБЫ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Права и свободы  человека и гражданина РФ</dc:title>
  <dc:creator>User</dc:creator>
  <cp:lastModifiedBy>User</cp:lastModifiedBy>
  <cp:revision>12</cp:revision>
  <dcterms:created xsi:type="dcterms:W3CDTF">2020-03-07T19:51:40Z</dcterms:created>
  <dcterms:modified xsi:type="dcterms:W3CDTF">2020-03-15T10:52:29Z</dcterms:modified>
</cp:coreProperties>
</file>