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81" r:id="rId2"/>
    <p:sldId id="280" r:id="rId3"/>
    <p:sldId id="276" r:id="rId4"/>
    <p:sldId id="277" r:id="rId5"/>
    <p:sldId id="284" r:id="rId6"/>
    <p:sldId id="283" r:id="rId7"/>
    <p:sldId id="285" r:id="rId8"/>
    <p:sldId id="286" r:id="rId9"/>
    <p:sldId id="287" r:id="rId10"/>
    <p:sldId id="274" r:id="rId11"/>
    <p:sldId id="311" r:id="rId12"/>
    <p:sldId id="310" r:id="rId13"/>
    <p:sldId id="270" r:id="rId14"/>
    <p:sldId id="290" r:id="rId15"/>
    <p:sldId id="291" r:id="rId16"/>
    <p:sldId id="257" r:id="rId17"/>
    <p:sldId id="259" r:id="rId18"/>
    <p:sldId id="260" r:id="rId19"/>
    <p:sldId id="261" r:id="rId20"/>
    <p:sldId id="271" r:id="rId21"/>
    <p:sldId id="262" r:id="rId22"/>
    <p:sldId id="292" r:id="rId23"/>
    <p:sldId id="303" r:id="rId24"/>
    <p:sldId id="305" r:id="rId25"/>
    <p:sldId id="304" r:id="rId26"/>
    <p:sldId id="295" r:id="rId27"/>
    <p:sldId id="297" r:id="rId28"/>
    <p:sldId id="264" r:id="rId29"/>
    <p:sldId id="299" r:id="rId30"/>
    <p:sldId id="272" r:id="rId31"/>
    <p:sldId id="273" r:id="rId32"/>
    <p:sldId id="265" r:id="rId33"/>
    <p:sldId id="266" r:id="rId34"/>
    <p:sldId id="267" r:id="rId35"/>
    <p:sldId id="278" r:id="rId36"/>
    <p:sldId id="300"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44" autoAdjust="0"/>
    <p:restoredTop sz="94660"/>
  </p:normalViewPr>
  <p:slideViewPr>
    <p:cSldViewPr>
      <p:cViewPr varScale="1">
        <p:scale>
          <a:sx n="103" d="100"/>
          <a:sy n="103" d="100"/>
        </p:scale>
        <p:origin x="43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29.03.2020</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29.03.2020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29.03.2020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29.03.2020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29.03.2020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29.03.2020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29.03.2020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29.03.2020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29.03.2020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29.03.2020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29.03.2020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29.03.2020</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547664" y="2492896"/>
            <a:ext cx="6912768" cy="4770537"/>
          </a:xfrm>
          <a:prstGeom prst="rect">
            <a:avLst/>
          </a:prstGeom>
        </p:spPr>
        <p:txBody>
          <a:bodyPr wrap="square">
            <a:spAutoFit/>
          </a:bodyPr>
          <a:lstStyle/>
          <a:p>
            <a:pPr algn="ctr"/>
            <a:endParaRPr lang="ru-RU" sz="32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a:p>
            <a:pPr algn="ctr"/>
            <a:r>
              <a:rPr lang="ru-RU" sz="32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Проект</a:t>
            </a:r>
          </a:p>
          <a:p>
            <a:pPr algn="ctr"/>
            <a:r>
              <a:rPr lang="ru-RU"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«Достопримечательности</a:t>
            </a:r>
          </a:p>
          <a:p>
            <a:pPr algn="ctr"/>
            <a:r>
              <a:rPr lang="ru-RU"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города Болотное»</a:t>
            </a:r>
          </a:p>
          <a:p>
            <a:pPr algn="ctr"/>
            <a:endPar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ru-RU" sz="1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Воспитатель: </a:t>
            </a:r>
            <a:r>
              <a:rPr lang="ru-RU" sz="1600" b="1" cap="all" dirty="0" err="1"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Болгова</a:t>
            </a:r>
            <a:r>
              <a:rPr lang="ru-RU" sz="1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Е.Н</a:t>
            </a:r>
            <a:r>
              <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a:p>
            <a:pPr algn="ctr"/>
            <a:endPar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endPar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ookman Old Style" pitchFamily="18" charset="0"/>
              </a:rPr>
              <a:t>2019</a:t>
            </a:r>
            <a:r>
              <a:rPr lang="ru-RU" sz="1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г.</a:t>
            </a:r>
          </a:p>
          <a:p>
            <a:pPr algn="ctr"/>
            <a:endParaRPr lang="ru-RU"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ru-RU"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ru-RU"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3" name="Рисунок 2" descr="тел мама 125.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907704" y="260648"/>
            <a:ext cx="5976664" cy="2770584"/>
          </a:xfrm>
          <a:prstGeom prst="rect">
            <a:avLst/>
          </a:prstGeom>
          <a:effectLst>
            <a:softEdge rad="1270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31640" y="751344"/>
            <a:ext cx="6984776" cy="3970318"/>
          </a:xfrm>
          <a:prstGeom prst="rect">
            <a:avLst/>
          </a:prstGeom>
        </p:spPr>
        <p:txBody>
          <a:bodyPr wrap="square">
            <a:spAutoFit/>
          </a:bodyPr>
          <a:lstStyle/>
          <a:p>
            <a:pPr algn="ctr"/>
            <a:r>
              <a:rPr lang="ru-RU" b="1" dirty="0" smtClean="0">
                <a:solidFill>
                  <a:srgbClr val="C00000"/>
                </a:solidFill>
                <a:latin typeface="Lucida Grande"/>
              </a:rPr>
              <a:t>История города</a:t>
            </a:r>
          </a:p>
          <a:p>
            <a:pPr algn="ctr"/>
            <a:r>
              <a:rPr lang="ru-RU" b="1" dirty="0" smtClean="0">
                <a:solidFill>
                  <a:srgbClr val="7030A0"/>
                </a:solidFill>
                <a:latin typeface="Lucida Grande"/>
              </a:rPr>
              <a:t>Город был основан в 1805 году в качестве ямщицкой станции на Московско-Сибирском тракте. По одной из версий его название связано с речкой Болотной, а по другой – с основателями станции – ямщиками </a:t>
            </a:r>
            <a:r>
              <a:rPr lang="ru-RU" b="1" dirty="0" err="1" smtClean="0">
                <a:solidFill>
                  <a:srgbClr val="7030A0"/>
                </a:solidFill>
                <a:latin typeface="Lucida Grande"/>
              </a:rPr>
              <a:t>Болотниковыми</a:t>
            </a:r>
            <a:r>
              <a:rPr lang="ru-RU" b="1" dirty="0" smtClean="0">
                <a:solidFill>
                  <a:srgbClr val="7030A0"/>
                </a:solidFill>
                <a:latin typeface="Lucida Grande"/>
              </a:rPr>
              <a:t>.</a:t>
            </a:r>
            <a:br>
              <a:rPr lang="ru-RU" b="1" dirty="0" smtClean="0">
                <a:solidFill>
                  <a:srgbClr val="7030A0"/>
                </a:solidFill>
                <a:latin typeface="Lucida Grande"/>
              </a:rPr>
            </a:br>
            <a:r>
              <a:rPr lang="ru-RU" b="1" dirty="0" smtClean="0">
                <a:solidFill>
                  <a:srgbClr val="7030A0"/>
                </a:solidFill>
                <a:latin typeface="Lucida Grande"/>
              </a:rPr>
              <a:t>Экономическому росту села в начале 19 века способствовал </a:t>
            </a:r>
            <a:r>
              <a:rPr lang="ru-RU" b="1" dirty="0" err="1" smtClean="0">
                <a:solidFill>
                  <a:srgbClr val="7030A0"/>
                </a:solidFill>
                <a:latin typeface="Lucida Grande"/>
              </a:rPr>
              <a:t>Барнаульский</a:t>
            </a:r>
            <a:r>
              <a:rPr lang="ru-RU" b="1" dirty="0" smtClean="0">
                <a:solidFill>
                  <a:srgbClr val="7030A0"/>
                </a:solidFill>
                <a:latin typeface="Lucida Grande"/>
              </a:rPr>
              <a:t> тракт, соединяющий Барнаул и Томск.</a:t>
            </a:r>
            <a:br>
              <a:rPr lang="ru-RU" b="1" dirty="0" smtClean="0">
                <a:solidFill>
                  <a:srgbClr val="7030A0"/>
                </a:solidFill>
                <a:latin typeface="Lucida Grande"/>
              </a:rPr>
            </a:br>
            <a:r>
              <a:rPr lang="ru-RU" b="1" dirty="0" smtClean="0">
                <a:solidFill>
                  <a:srgbClr val="7030A0"/>
                </a:solidFill>
                <a:latin typeface="Lucida Grande"/>
              </a:rPr>
              <a:t>В 1925 году Болотное стало районным центром одноименного района в составе Томского округа.</a:t>
            </a:r>
            <a:br>
              <a:rPr lang="ru-RU" b="1" dirty="0" smtClean="0">
                <a:solidFill>
                  <a:srgbClr val="7030A0"/>
                </a:solidFill>
                <a:latin typeface="Lucida Grande"/>
              </a:rPr>
            </a:br>
            <a:r>
              <a:rPr lang="ru-RU" b="1" dirty="0" smtClean="0">
                <a:solidFill>
                  <a:srgbClr val="7030A0"/>
                </a:solidFill>
                <a:latin typeface="Lucida Grande"/>
              </a:rPr>
              <a:t>Во время ВОВ в Болотном проживали многие эвакуированные гражданские люди с восточных регионов Украины. В 1943 году село стало городом.</a:t>
            </a:r>
            <a:endParaRPr lang="ru-RU" b="1" dirty="0">
              <a:solidFill>
                <a:srgbClr val="7030A0"/>
              </a:solidFill>
              <a:latin typeface="Lucida Grande"/>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1026" name="Picture 2" descr="ÐÐµÑÐµÐºÑÑÑÑÐ¾Ðº Ð²ÑÑÑÐµÑ Ð¸ ÑÐ°Ð·Ð»ÑÐº. ÐÐ¾ÐºÐ·Ð°Ð» Ð² ÐÐ¾Ð»Ð¾ÑÐ½Ð¾Ð¼"/>
          <p:cNvPicPr>
            <a:picLocks noChangeAspect="1" noChangeArrowheads="1"/>
          </p:cNvPicPr>
          <p:nvPr/>
        </p:nvPicPr>
        <p:blipFill>
          <a:blip r:embed="rId2" cstate="print"/>
          <a:srcRect/>
          <a:stretch>
            <a:fillRect/>
          </a:stretch>
        </p:blipFill>
        <p:spPr bwMode="auto">
          <a:xfrm>
            <a:off x="1" y="0"/>
            <a:ext cx="9144000" cy="6858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35608" y="548680"/>
            <a:ext cx="7498080" cy="5699720"/>
          </a:xfrm>
        </p:spPr>
        <p:txBody>
          <a:bodyPr>
            <a:noAutofit/>
          </a:bodyPr>
          <a:lstStyle/>
          <a:p>
            <a:r>
              <a:rPr lang="ru-RU" sz="1400" dirty="0" smtClean="0">
                <a:solidFill>
                  <a:srgbClr val="002060"/>
                </a:solidFill>
                <a:latin typeface="Lucida Console" pitchFamily="49" charset="0"/>
              </a:rPr>
              <a:t>Любой большой город начинается с вокзала. Болотное не исключение. Именно вокзал - это тот единственный встречающий, который ждет гостей города и днем, и ночью. Наш вокзал - почетный старец. Построен в 1896 году. Он не похож на западноевропейские вокзалы с их курзалами, фортепьянными концертами и художественными выставками. </a:t>
            </a:r>
            <a:br>
              <a:rPr lang="ru-RU" sz="1400" dirty="0" smtClean="0">
                <a:solidFill>
                  <a:srgbClr val="002060"/>
                </a:solidFill>
                <a:latin typeface="Lucida Console" pitchFamily="49" charset="0"/>
              </a:rPr>
            </a:br>
            <a:r>
              <a:rPr lang="ru-RU" sz="1400" dirty="0" smtClean="0">
                <a:solidFill>
                  <a:srgbClr val="002060"/>
                </a:solidFill>
                <a:latin typeface="Lucida Console" pitchFamily="49" charset="0"/>
              </a:rPr>
              <a:t/>
            </a:r>
            <a:br>
              <a:rPr lang="ru-RU" sz="1400" dirty="0" smtClean="0">
                <a:solidFill>
                  <a:srgbClr val="002060"/>
                </a:solidFill>
                <a:latin typeface="Lucida Console" pitchFamily="49" charset="0"/>
              </a:rPr>
            </a:br>
            <a:r>
              <a:rPr lang="ru-RU" sz="1400" dirty="0" err="1" smtClean="0">
                <a:solidFill>
                  <a:srgbClr val="002060"/>
                </a:solidFill>
                <a:latin typeface="Lucida Console" pitchFamily="49" charset="0"/>
              </a:rPr>
              <a:t>Болотнинский</a:t>
            </a:r>
            <a:r>
              <a:rPr lang="ru-RU" sz="1400" dirty="0" smtClean="0">
                <a:solidFill>
                  <a:srgbClr val="002060"/>
                </a:solidFill>
                <a:latin typeface="Lucida Console" pitchFamily="49" charset="0"/>
              </a:rPr>
              <a:t> вокзал – живой свидетель эпохи. В начале прошедшего века круглые сутки и летом, и зимой, мимо следовали пассажиры, двигались партии ссыльных и переселенцев. На запад тянулись длинные поезда с пушниной, рыбой, кожей, маслом, салом, а на восток везли промышленные товары, оборудование для золотых приисков. </a:t>
            </a:r>
            <a:br>
              <a:rPr lang="ru-RU" sz="1400" dirty="0" smtClean="0">
                <a:solidFill>
                  <a:srgbClr val="002060"/>
                </a:solidFill>
                <a:latin typeface="Lucida Console" pitchFamily="49" charset="0"/>
              </a:rPr>
            </a:br>
            <a:r>
              <a:rPr lang="ru-RU" sz="1400" dirty="0" smtClean="0">
                <a:solidFill>
                  <a:srgbClr val="002060"/>
                </a:solidFill>
                <a:latin typeface="Lucida Console" pitchFamily="49" charset="0"/>
              </a:rPr>
              <a:t/>
            </a:r>
            <a:br>
              <a:rPr lang="ru-RU" sz="1400" dirty="0" smtClean="0">
                <a:solidFill>
                  <a:srgbClr val="002060"/>
                </a:solidFill>
                <a:latin typeface="Lucida Console" pitchFamily="49" charset="0"/>
              </a:rPr>
            </a:br>
            <a:r>
              <a:rPr lang="ru-RU" sz="1400" dirty="0" smtClean="0">
                <a:solidFill>
                  <a:srgbClr val="002060"/>
                </a:solidFill>
                <a:latin typeface="Lucida Console" pitchFamily="49" charset="0"/>
              </a:rPr>
              <a:t>Станция Болотная привлекала к себе сельскохозяйственные грузы, через неё шла реализация промышленных </a:t>
            </a:r>
            <a:r>
              <a:rPr lang="ru-RU" sz="1400" dirty="0" err="1" smtClean="0">
                <a:solidFill>
                  <a:srgbClr val="002060"/>
                </a:solidFill>
                <a:latin typeface="Lucida Console" pitchFamily="49" charset="0"/>
              </a:rPr>
              <a:t>товаров.Первый</a:t>
            </a:r>
            <a:r>
              <a:rPr lang="ru-RU" sz="1400" dirty="0" smtClean="0">
                <a:solidFill>
                  <a:srgbClr val="002060"/>
                </a:solidFill>
                <a:latin typeface="Lucida Console" pitchFamily="49" charset="0"/>
              </a:rPr>
              <a:t> вокзал был деревянный, одноэтажный, не особенно большой. Здесь были павильоны с залами ожидания и билетными кассами. </a:t>
            </a:r>
            <a:br>
              <a:rPr lang="ru-RU" sz="1400" dirty="0" smtClean="0">
                <a:solidFill>
                  <a:srgbClr val="002060"/>
                </a:solidFill>
                <a:latin typeface="Lucida Console" pitchFamily="49" charset="0"/>
              </a:rPr>
            </a:br>
            <a:r>
              <a:rPr lang="ru-RU" sz="1400" dirty="0" smtClean="0">
                <a:solidFill>
                  <a:srgbClr val="002060"/>
                </a:solidFill>
                <a:latin typeface="Lucida Console" pitchFamily="49" charset="0"/>
              </a:rPr>
              <a:t/>
            </a:r>
            <a:br>
              <a:rPr lang="ru-RU" sz="1400" dirty="0" smtClean="0">
                <a:solidFill>
                  <a:srgbClr val="002060"/>
                </a:solidFill>
                <a:latin typeface="Lucida Console" pitchFamily="49" charset="0"/>
              </a:rPr>
            </a:br>
            <a:r>
              <a:rPr lang="ru-RU" sz="1400" dirty="0" smtClean="0">
                <a:solidFill>
                  <a:srgbClr val="002060"/>
                </a:solidFill>
                <a:latin typeface="Lucida Console" pitchFamily="49" charset="0"/>
              </a:rPr>
              <a:t>На вокзале всегда находилось много людей с самодельными чемоданами, мешками с пожитками, с малыми детьми. Люди проводили на вокзале по нескольку суток: многие старались приехать из своей деревни заранее, чтобы не опоздать на поезд. Для таких людей были организованы буфеты, стоял огромный самовар с кипятком.</a:t>
            </a:r>
          </a:p>
          <a:p>
            <a:r>
              <a:rPr lang="ru-RU" sz="1400" dirty="0" smtClean="0">
                <a:solidFill>
                  <a:srgbClr val="002060"/>
                </a:solidFill>
              </a:rPr>
              <a:t>В 50–е годы 20 века был проведён капитальный ремонт перрона, старый вокзал разобрали и из брёвен построили детскую библиотеку, а на его месте возвели новый из кирпича, на привокзальной площади разбили сквер.</a:t>
            </a:r>
          </a:p>
          <a:p>
            <a:r>
              <a:rPr lang="ru-RU" sz="1400" dirty="0" smtClean="0"/>
              <a:t/>
            </a:r>
            <a:br>
              <a:rPr lang="ru-RU" sz="1400" dirty="0" smtClean="0"/>
            </a:br>
            <a:endParaRPr lang="ru-RU" sz="1400" dirty="0">
              <a:solidFill>
                <a:srgbClr val="002060"/>
              </a:solidFill>
              <a:latin typeface="Lucida Console" pitchFamily="49"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1560" y="404665"/>
            <a:ext cx="7920880" cy="1569660"/>
          </a:xfrm>
          <a:prstGeom prst="rect">
            <a:avLst/>
          </a:prstGeom>
        </p:spPr>
        <p:txBody>
          <a:bodyPr wrap="square">
            <a:spAutoFit/>
          </a:bodyPr>
          <a:lstStyle/>
          <a:p>
            <a:pPr algn="ctr"/>
            <a:r>
              <a:rPr lang="ru-RU" sz="3200" b="1" dirty="0" smtClean="0">
                <a:latin typeface="Bookman Old Style" pitchFamily="18" charset="0"/>
              </a:rPr>
              <a:t> </a:t>
            </a:r>
            <a:r>
              <a:rPr lang="ru-RU" sz="3200" b="1" dirty="0" smtClean="0">
                <a:solidFill>
                  <a:srgbClr val="FF0000"/>
                </a:solidFill>
                <a:latin typeface="Bookman Old Style" pitchFamily="18" charset="0"/>
              </a:rPr>
              <a:t>Глава </a:t>
            </a:r>
            <a:r>
              <a:rPr lang="ru-RU" sz="3200" b="1" dirty="0" err="1" smtClean="0">
                <a:solidFill>
                  <a:srgbClr val="FF0000"/>
                </a:solidFill>
                <a:latin typeface="Bookman Old Style" pitchFamily="18" charset="0"/>
              </a:rPr>
              <a:t>Болотнинского</a:t>
            </a:r>
            <a:r>
              <a:rPr lang="ru-RU" sz="3200" b="1" dirty="0" smtClean="0">
                <a:solidFill>
                  <a:srgbClr val="FF0000"/>
                </a:solidFill>
                <a:latin typeface="Bookman Old Style" pitchFamily="18" charset="0"/>
              </a:rPr>
              <a:t> района</a:t>
            </a:r>
          </a:p>
          <a:p>
            <a:pPr algn="ctr"/>
            <a:r>
              <a:rPr lang="ru-RU" sz="3200" b="1" dirty="0" smtClean="0">
                <a:solidFill>
                  <a:srgbClr val="FF0000"/>
                </a:solidFill>
                <a:latin typeface="Bookman Old Style" pitchFamily="18" charset="0"/>
              </a:rPr>
              <a:t> </a:t>
            </a:r>
          </a:p>
          <a:p>
            <a:pPr algn="ctr"/>
            <a:r>
              <a:rPr lang="ru-RU" sz="3200" b="1" dirty="0" smtClean="0">
                <a:solidFill>
                  <a:srgbClr val="FF0000"/>
                </a:solidFill>
                <a:latin typeface="Bookman Old Style" pitchFamily="18" charset="0"/>
              </a:rPr>
              <a:t>Виктор Александрович Франк.</a:t>
            </a:r>
            <a:endParaRPr lang="ru-RU" sz="3200" b="1" dirty="0">
              <a:solidFill>
                <a:srgbClr val="FF0000"/>
              </a:solidFill>
              <a:latin typeface="Bookman Old Style" pitchFamily="18" charset="0"/>
            </a:endParaRPr>
          </a:p>
        </p:txBody>
      </p:sp>
      <p:pic>
        <p:nvPicPr>
          <p:cNvPr id="27650" name="Picture 2" descr="https://im0-tub-ru.yandex.net/i?id=aaf69e77dc2ae712173e7e051ef374f7-srl&amp;n=1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03648" y="1700808"/>
            <a:ext cx="7109520" cy="4739679"/>
          </a:xfrm>
          <a:prstGeom prst="rect">
            <a:avLst/>
          </a:prstGeom>
          <a:noFill/>
          <a:effectLst>
            <a:softEdge rad="317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AutoShape 2" descr="https://inari.pro/images/image/ed/8d/watermarked/4d98c0ba55c7036cf70b13f4b141f0b9155a7f8c.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4036" name="AutoShape 4" descr="https://upload.wikimedia.org/wikipedia/commons/1/15/Flag_of_Bolotnoye_%28Novosibirsk_oblast%29.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4038" name="AutoShape 6" descr="https://upload.wikimedia.org/wikipedia/commons/1/15/Flag_of_Bolotnoye_%28Novosibirsk_oblast%29.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4818" name="Picture 2" descr="https://atributia.ru/upload/iblock/8fc/8fc1352f150a8c6c2c5cf9201b049631.jpg"/>
          <p:cNvPicPr>
            <a:picLocks noChangeAspect="1" noChangeArrowheads="1"/>
          </p:cNvPicPr>
          <p:nvPr/>
        </p:nvPicPr>
        <p:blipFill>
          <a:blip r:embed="rId2" cstate="print"/>
          <a:srcRect/>
          <a:stretch>
            <a:fillRect/>
          </a:stretch>
        </p:blipFill>
        <p:spPr bwMode="auto">
          <a:xfrm>
            <a:off x="1115616" y="188640"/>
            <a:ext cx="7620000" cy="5076826"/>
          </a:xfrm>
          <a:prstGeom prst="rect">
            <a:avLst/>
          </a:prstGeom>
          <a:noFill/>
        </p:spPr>
      </p:pic>
      <p:sp>
        <p:nvSpPr>
          <p:cNvPr id="6" name="Прямоугольник 5"/>
          <p:cNvSpPr/>
          <p:nvPr/>
        </p:nvSpPr>
        <p:spPr>
          <a:xfrm>
            <a:off x="1043608" y="5229200"/>
            <a:ext cx="7560840" cy="1200329"/>
          </a:xfrm>
          <a:prstGeom prst="rect">
            <a:avLst/>
          </a:prstGeom>
        </p:spPr>
        <p:txBody>
          <a:bodyPr wrap="square">
            <a:spAutoFit/>
          </a:bodyPr>
          <a:lstStyle/>
          <a:p>
            <a:pPr algn="ctr">
              <a:buNone/>
            </a:pPr>
            <a:r>
              <a:rPr lang="ru-RU" sz="1200" b="1" dirty="0" smtClean="0">
                <a:solidFill>
                  <a:srgbClr val="002060"/>
                </a:solidFill>
              </a:rPr>
              <a:t>Флаг представляет собой прямоугольное полотнище диагонально разделенное на две части линией, проходящей из левого верхнего угла в правый нижний угол. В верхней, синей части изображение выходящего желтого солнца о 15 лучах (без изображения лица), в нижней, зеленой части изображение белой подковы, обращенной концами вниз. Сквозь подкову проходят две белые стрелы, положенные параллельно линии, разделяющей флаг на две части. Левая, нижняя стрела обращена острием вверх, правая, верхняя стрела обращена острием вниз.</a:t>
            </a:r>
            <a:endParaRPr lang="ru-RU" sz="1200" b="1" dirty="0" smtClean="0">
              <a:solidFill>
                <a:srgbClr val="002060"/>
              </a:solidFill>
              <a:latin typeface="Bookman Old Style" pitchFamily="18" charset="0"/>
            </a:endParaRPr>
          </a:p>
        </p:txBody>
      </p:sp>
      <p:sp>
        <p:nvSpPr>
          <p:cNvPr id="7" name="Прямоугольник 6"/>
          <p:cNvSpPr/>
          <p:nvPr/>
        </p:nvSpPr>
        <p:spPr>
          <a:xfrm>
            <a:off x="323529" y="188640"/>
            <a:ext cx="648072" cy="3416320"/>
          </a:xfrm>
          <a:prstGeom prst="rect">
            <a:avLst/>
          </a:prstGeom>
          <a:noFill/>
        </p:spPr>
        <p:txBody>
          <a:bodyPr wrap="square" lIns="91440" tIns="45720" rIns="91440" bIns="45720">
            <a:spAutoFit/>
          </a:bodyPr>
          <a:lstStyle/>
          <a:p>
            <a:pPr algn="ctr"/>
            <a:r>
              <a:rPr lang="ru-RU" sz="5400" b="1" cap="none" spc="0"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Фл</a:t>
            </a:r>
            <a:endParaRPr lang="ru-RU"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a:p>
            <a:pPr algn="ctr"/>
            <a:r>
              <a:rPr lang="ru-RU"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А</a:t>
            </a:r>
          </a:p>
          <a:p>
            <a:pPr algn="ctr"/>
            <a:r>
              <a:rPr lang="ru-RU"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г</a:t>
            </a:r>
            <a:endParaRPr lang="ru-RU"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AutoShape 2" descr="https://inari.pro/images/image/ed/8d/watermarked/4d98c0ba55c7036cf70b13f4b141f0b9155a7f8c.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4036" name="AutoShape 4" descr="https://upload.wikimedia.org/wikipedia/commons/1/15/Flag_of_Bolotnoye_%28Novosibirsk_oblast%29.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4038" name="AutoShape 6" descr="https://upload.wikimedia.org/wikipedia/commons/1/15/Flag_of_Bolotnoye_%28Novosibirsk_oblast%29.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5058" name="AutoShape 2" descr="https://inari.pro/images/image/ed/8d/watermarked/4d98c0ba55c7036cf70b13f4b141f0b9155a7f8c.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2770" name="Picture 2" descr="http://old.edu54.ru/sites/default/files/images/bolotnoe.jpg"/>
          <p:cNvPicPr>
            <a:picLocks noChangeAspect="1" noChangeArrowheads="1"/>
          </p:cNvPicPr>
          <p:nvPr/>
        </p:nvPicPr>
        <p:blipFill>
          <a:blip r:embed="rId2" cstate="print"/>
          <a:srcRect/>
          <a:stretch>
            <a:fillRect/>
          </a:stretch>
        </p:blipFill>
        <p:spPr bwMode="auto">
          <a:xfrm>
            <a:off x="2915816" y="188640"/>
            <a:ext cx="4248472" cy="5179765"/>
          </a:xfrm>
          <a:prstGeom prst="rect">
            <a:avLst/>
          </a:prstGeom>
          <a:noFill/>
        </p:spPr>
      </p:pic>
      <p:sp>
        <p:nvSpPr>
          <p:cNvPr id="7" name="Прямоугольник 6"/>
          <p:cNvSpPr/>
          <p:nvPr/>
        </p:nvSpPr>
        <p:spPr>
          <a:xfrm>
            <a:off x="1187624" y="4869160"/>
            <a:ext cx="7416824" cy="1754326"/>
          </a:xfrm>
          <a:prstGeom prst="rect">
            <a:avLst/>
          </a:prstGeom>
        </p:spPr>
        <p:txBody>
          <a:bodyPr wrap="square">
            <a:spAutoFit/>
          </a:bodyPr>
          <a:lstStyle/>
          <a:p>
            <a:pPr algn="ctr">
              <a:buNone/>
            </a:pPr>
            <a:r>
              <a:rPr lang="ru-RU" dirty="0" smtClean="0">
                <a:solidFill>
                  <a:srgbClr val="002060"/>
                </a:solidFill>
              </a:rPr>
              <a:t>В скошенном справа щите вверху - в лазоревом поле выходящее золотое солнце о 15 лучах (без изображения лица), внизу – в зеленом поле серебряная подкова, обращенная концами вниз. Сквозь подкову проходят две серебряные стрелы, положенные в правую перевязь. Правая из стрел обращена острием вверх, левая стрела обращена острием вниз.</a:t>
            </a:r>
            <a:endParaRPr lang="ru-RU" dirty="0">
              <a:solidFill>
                <a:srgbClr val="002060"/>
              </a:solidFill>
            </a:endParaRPr>
          </a:p>
        </p:txBody>
      </p:sp>
      <p:sp>
        <p:nvSpPr>
          <p:cNvPr id="8" name="Прямоугольник 7"/>
          <p:cNvSpPr/>
          <p:nvPr/>
        </p:nvSpPr>
        <p:spPr>
          <a:xfrm>
            <a:off x="1043609" y="0"/>
            <a:ext cx="864096" cy="3416320"/>
          </a:xfrm>
          <a:prstGeom prst="rect">
            <a:avLst/>
          </a:prstGeom>
          <a:noFill/>
        </p:spPr>
        <p:txBody>
          <a:bodyPr wrap="square" lIns="91440" tIns="45720" rIns="91440" bIns="45720">
            <a:spAutoFit/>
          </a:bodyPr>
          <a:lstStyle/>
          <a:p>
            <a:pPr algn="ctr"/>
            <a:r>
              <a:rPr lang="ru-RU"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Г</a:t>
            </a:r>
          </a:p>
          <a:p>
            <a:pPr algn="ctr"/>
            <a:r>
              <a:rPr lang="ru-RU" sz="54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ерб</a:t>
            </a:r>
            <a:endParaRPr lang="ru-RU"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547664" y="908720"/>
            <a:ext cx="7056784" cy="2862322"/>
          </a:xfrm>
          <a:prstGeom prst="rect">
            <a:avLst/>
          </a:prstGeom>
        </p:spPr>
        <p:txBody>
          <a:bodyPr wrap="square">
            <a:spAutoFit/>
          </a:bodyPr>
          <a:lstStyle/>
          <a:p>
            <a:pPr algn="ctr"/>
            <a:r>
              <a:rPr lang="ru-RU" b="1" dirty="0" smtClean="0">
                <a:solidFill>
                  <a:srgbClr val="C00000"/>
                </a:solidFill>
                <a:latin typeface="Bookman Old Style" pitchFamily="18" charset="0"/>
              </a:rPr>
              <a:t>Достопримечательности Болотного</a:t>
            </a:r>
          </a:p>
          <a:p>
            <a:pPr algn="ctr"/>
            <a:endParaRPr lang="ru-RU" dirty="0" smtClean="0">
              <a:solidFill>
                <a:srgbClr val="C00000"/>
              </a:solidFill>
              <a:latin typeface="Bookman Old Style" pitchFamily="18" charset="0"/>
            </a:endParaRPr>
          </a:p>
          <a:p>
            <a:pPr algn="just"/>
            <a:r>
              <a:rPr lang="ru-RU" dirty="0" smtClean="0">
                <a:solidFill>
                  <a:srgbClr val="002060"/>
                </a:solidFill>
                <a:latin typeface="Bookman Old Style" pitchFamily="18" charset="0"/>
              </a:rPr>
              <a:t>Главной достопримечательностью города, привлекающей к нему много туристов и паломников, является </a:t>
            </a:r>
            <a:r>
              <a:rPr lang="ru-RU" dirty="0" err="1" smtClean="0">
                <a:solidFill>
                  <a:srgbClr val="002060"/>
                </a:solidFill>
                <a:latin typeface="Bookman Old Style" pitchFamily="18" charset="0"/>
              </a:rPr>
              <a:t>Серафимо-Турнаевский</a:t>
            </a:r>
            <a:r>
              <a:rPr lang="ru-RU" dirty="0" smtClean="0">
                <a:solidFill>
                  <a:srgbClr val="002060"/>
                </a:solidFill>
                <a:latin typeface="Bookman Old Style" pitchFamily="18" charset="0"/>
              </a:rPr>
              <a:t> храм. Культовое здание находится в ближайшем селе </a:t>
            </a:r>
            <a:r>
              <a:rPr lang="ru-RU" dirty="0" err="1" smtClean="0">
                <a:solidFill>
                  <a:srgbClr val="002060"/>
                </a:solidFill>
                <a:latin typeface="Bookman Old Style" pitchFamily="18" charset="0"/>
              </a:rPr>
              <a:t>Турнаево</a:t>
            </a:r>
            <a:r>
              <a:rPr lang="ru-RU" dirty="0" smtClean="0">
                <a:solidFill>
                  <a:srgbClr val="002060"/>
                </a:solidFill>
                <a:latin typeface="Bookman Old Style" pitchFamily="18" charset="0"/>
              </a:rPr>
              <a:t>, храм был возведен в 1912 году. Высота его звонницы – более 32 метров. Храм посвящен православному святому Серафиму </a:t>
            </a:r>
            <a:r>
              <a:rPr lang="ru-RU" dirty="0" err="1" smtClean="0">
                <a:solidFill>
                  <a:srgbClr val="002060"/>
                </a:solidFill>
                <a:latin typeface="Bookman Old Style" pitchFamily="18" charset="0"/>
              </a:rPr>
              <a:t>Саровскому</a:t>
            </a:r>
            <a:r>
              <a:rPr lang="ru-RU" dirty="0" smtClean="0">
                <a:solidFill>
                  <a:srgbClr val="002060"/>
                </a:solidFill>
                <a:latin typeface="Bookman Old Style" pitchFamily="18" charset="0"/>
              </a:rPr>
              <a:t>.</a:t>
            </a:r>
          </a:p>
          <a:p>
            <a:pPr algn="just"/>
            <a:r>
              <a:rPr lang="ru-RU" dirty="0" smtClean="0">
                <a:solidFill>
                  <a:srgbClr val="002060"/>
                </a:solidFill>
                <a:latin typeface="Bookman Old Style" pitchFamily="18" charset="0"/>
              </a:rPr>
              <a:t> </a:t>
            </a:r>
            <a:endParaRPr lang="ru-RU" b="0" i="0" dirty="0">
              <a:solidFill>
                <a:srgbClr val="002060"/>
              </a:solidFill>
              <a:latin typeface="Bookman Old Style"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Болотное"/>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91680" y="692696"/>
            <a:ext cx="6678336" cy="5616624"/>
          </a:xfrm>
          <a:prstGeom prst="rect">
            <a:avLst/>
          </a:prstGeom>
          <a:noFill/>
          <a:effectLst>
            <a:softEdge rad="317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612845"/>
            <a:ext cx="8208912" cy="646331"/>
          </a:xfrm>
          <a:prstGeom prst="rect">
            <a:avLst/>
          </a:prstGeom>
        </p:spPr>
        <p:txBody>
          <a:bodyPr wrap="square">
            <a:spAutoFit/>
          </a:bodyPr>
          <a:lstStyle/>
          <a:p>
            <a:r>
              <a:rPr lang="ru-RU" dirty="0" smtClean="0"/>
              <a:t/>
            </a:r>
            <a:br>
              <a:rPr lang="ru-RU" dirty="0" smtClean="0"/>
            </a:br>
            <a:endParaRPr lang="ru-RU" dirty="0"/>
          </a:p>
        </p:txBody>
      </p:sp>
      <p:pic>
        <p:nvPicPr>
          <p:cNvPr id="11268" name="Picture 4" descr="http://diamondsteel.ru/cultarchitecture-f/bolotnoe/1/img_4735-4738.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71600" y="1916832"/>
            <a:ext cx="3645024" cy="3645024"/>
          </a:xfrm>
          <a:prstGeom prst="rect">
            <a:avLst/>
          </a:prstGeom>
          <a:noFill/>
          <a:effectLst>
            <a:softEdge rad="317500"/>
          </a:effectLst>
        </p:spPr>
      </p:pic>
      <p:sp>
        <p:nvSpPr>
          <p:cNvPr id="5" name="Прямоугольник 4"/>
          <p:cNvSpPr/>
          <p:nvPr/>
        </p:nvSpPr>
        <p:spPr>
          <a:xfrm>
            <a:off x="323528" y="1124744"/>
            <a:ext cx="8208912" cy="1477328"/>
          </a:xfrm>
          <a:prstGeom prst="rect">
            <a:avLst/>
          </a:prstGeom>
        </p:spPr>
        <p:txBody>
          <a:bodyPr wrap="square">
            <a:spAutoFit/>
          </a:bodyPr>
          <a:lstStyle/>
          <a:p>
            <a:pPr algn="ctr"/>
            <a:r>
              <a:rPr lang="ru-RU" dirty="0" smtClean="0">
                <a:solidFill>
                  <a:srgbClr val="002060"/>
                </a:solidFill>
              </a:rPr>
              <a:t>Весной 2007 года Архиепископ Новосибирский и </a:t>
            </a:r>
            <a:r>
              <a:rPr lang="ru-RU" dirty="0" err="1" smtClean="0">
                <a:solidFill>
                  <a:srgbClr val="002060"/>
                </a:solidFill>
              </a:rPr>
              <a:t>Бердский</a:t>
            </a:r>
            <a:r>
              <a:rPr lang="ru-RU" dirty="0" smtClean="0">
                <a:solidFill>
                  <a:srgbClr val="002060"/>
                </a:solidFill>
              </a:rPr>
              <a:t> Тихон благословил строительство нового храма в городе Болотном.</a:t>
            </a:r>
          </a:p>
          <a:p>
            <a:pPr algn="ctr"/>
            <a:r>
              <a:rPr lang="ru-RU" dirty="0" smtClean="0">
                <a:solidFill>
                  <a:srgbClr val="002060"/>
                </a:solidFill>
              </a:rPr>
              <a:t>Он же открыл и освятил храм 21 ноября 2008 г.</a:t>
            </a:r>
          </a:p>
          <a:p>
            <a:r>
              <a:rPr lang="ru-RU" dirty="0" smtClean="0"/>
              <a:t/>
            </a:r>
            <a:br>
              <a:rPr lang="ru-RU" dirty="0" smtClean="0"/>
            </a:br>
            <a:endParaRPr lang="ru-RU" dirty="0"/>
          </a:p>
        </p:txBody>
      </p:sp>
      <p:sp>
        <p:nvSpPr>
          <p:cNvPr id="6" name="Прямоугольник 5"/>
          <p:cNvSpPr/>
          <p:nvPr/>
        </p:nvSpPr>
        <p:spPr>
          <a:xfrm>
            <a:off x="3028051" y="260648"/>
            <a:ext cx="3087897" cy="646331"/>
          </a:xfrm>
          <a:prstGeom prst="rect">
            <a:avLst/>
          </a:prstGeom>
        </p:spPr>
        <p:txBody>
          <a:bodyPr wrap="square">
            <a:spAutoFit/>
          </a:bodyPr>
          <a:lstStyle/>
          <a:p>
            <a:pPr algn="ctr"/>
            <a:r>
              <a:rPr lang="ru-RU" b="1" dirty="0" smtClean="0">
                <a:solidFill>
                  <a:srgbClr val="C00000"/>
                </a:solidFill>
              </a:rPr>
              <a:t>Церковь Михаила Архангела</a:t>
            </a:r>
            <a:endParaRPr lang="ru-RU" b="1" dirty="0">
              <a:solidFill>
                <a:srgbClr val="C00000"/>
              </a:solidFill>
            </a:endParaRPr>
          </a:p>
        </p:txBody>
      </p:sp>
      <p:pic>
        <p:nvPicPr>
          <p:cNvPr id="7" name="Рисунок 6" descr="тел мама 12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60032" y="1680486"/>
            <a:ext cx="3528392" cy="5004926"/>
          </a:xfrm>
          <a:prstGeom prst="rect">
            <a:avLst/>
          </a:prstGeom>
          <a:effectLst>
            <a:softEdge rad="317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1600" b="1" dirty="0" smtClean="0"/>
              <a:t/>
            </a:r>
            <a:br>
              <a:rPr lang="ru-RU" sz="1600" b="1" dirty="0" smtClean="0"/>
            </a:br>
            <a:r>
              <a:rPr lang="ru-RU" sz="1600" b="1" dirty="0" smtClean="0">
                <a:solidFill>
                  <a:srgbClr val="FF0000"/>
                </a:solidFill>
                <a:latin typeface="Comic Sans MS" pitchFamily="66" charset="0"/>
              </a:rPr>
              <a:t>Памятник В. И. Ленину</a:t>
            </a:r>
            <a:r>
              <a:rPr lang="ru-RU" sz="1600" dirty="0" smtClean="0">
                <a:solidFill>
                  <a:srgbClr val="7030A0"/>
                </a:solidFill>
                <a:latin typeface="Comic Sans MS" pitchFamily="66" charset="0"/>
              </a:rPr>
              <a:t/>
            </a:r>
            <a:br>
              <a:rPr lang="ru-RU" sz="1600" dirty="0" smtClean="0">
                <a:solidFill>
                  <a:srgbClr val="7030A0"/>
                </a:solidFill>
                <a:latin typeface="Comic Sans MS" pitchFamily="66" charset="0"/>
              </a:rPr>
            </a:br>
            <a:r>
              <a:rPr lang="ru-RU" sz="1600" dirty="0" smtClean="0">
                <a:solidFill>
                  <a:srgbClr val="7030A0"/>
                </a:solidFill>
                <a:latin typeface="Comic Sans MS" pitchFamily="66" charset="0"/>
              </a:rPr>
              <a:t>В 1946 году в центре Болотного был установлен памятник Владимиру Ильичу Ленину. Раньше возле памятника устраивались различные митинги, линейки. Здесь же проходило торжественное посвящение в пионеры, вступление в ряды комсомола. </a:t>
            </a:r>
            <a:endParaRPr lang="ru-RU" dirty="0">
              <a:solidFill>
                <a:srgbClr val="7030A0"/>
              </a:solidFill>
              <a:latin typeface="Comic Sans MS" pitchFamily="66" charset="0"/>
            </a:endParaRPr>
          </a:p>
        </p:txBody>
      </p:sp>
      <p:pic>
        <p:nvPicPr>
          <p:cNvPr id="4" name="Рисунок 3" descr="тел мама 107.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87824" y="1220755"/>
            <a:ext cx="4227934" cy="5637245"/>
          </a:xfrm>
          <a:prstGeom prst="rect">
            <a:avLst/>
          </a:prstGeom>
          <a:effectLst>
            <a:softEdge rad="317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sz="2800" dirty="0" smtClean="0">
                <a:solidFill>
                  <a:srgbClr val="FF0000"/>
                </a:solidFill>
                <a:latin typeface="Bookman Old Style" pitchFamily="18" charset="0"/>
              </a:rPr>
              <a:t>Вид проекта</a:t>
            </a:r>
            <a:r>
              <a:rPr lang="ru-RU" sz="2800" dirty="0" smtClean="0">
                <a:latin typeface="Bookman Old Style" pitchFamily="18" charset="0"/>
              </a:rPr>
              <a:t>: </a:t>
            </a:r>
            <a:r>
              <a:rPr lang="ru-RU" sz="2800" dirty="0" smtClean="0">
                <a:solidFill>
                  <a:srgbClr val="002060"/>
                </a:solidFill>
                <a:latin typeface="Bookman Old Style" pitchFamily="18" charset="0"/>
              </a:rPr>
              <a:t>творческий, познавательно-исследовательский.</a:t>
            </a:r>
          </a:p>
          <a:p>
            <a:r>
              <a:rPr lang="ru-RU" sz="2800" dirty="0" smtClean="0">
                <a:solidFill>
                  <a:srgbClr val="FF0000"/>
                </a:solidFill>
                <a:latin typeface="Bookman Old Style" pitchFamily="18" charset="0"/>
              </a:rPr>
              <a:t>По продолжительности:</a:t>
            </a:r>
            <a:r>
              <a:rPr lang="ru-RU" sz="2800" dirty="0" smtClean="0">
                <a:solidFill>
                  <a:srgbClr val="002060"/>
                </a:solidFill>
                <a:latin typeface="Bookman Old Style" pitchFamily="18" charset="0"/>
              </a:rPr>
              <a:t> средней продолжительности (1 месяц)</a:t>
            </a:r>
          </a:p>
          <a:p>
            <a:r>
              <a:rPr lang="ru-RU" sz="2800" dirty="0" smtClean="0">
                <a:solidFill>
                  <a:srgbClr val="FF0000"/>
                </a:solidFill>
                <a:latin typeface="Bookman Old Style" pitchFamily="18" charset="0"/>
              </a:rPr>
              <a:t>По количеству участников:</a:t>
            </a:r>
            <a:r>
              <a:rPr lang="ru-RU" sz="2800" dirty="0" smtClean="0">
                <a:solidFill>
                  <a:srgbClr val="002060"/>
                </a:solidFill>
                <a:latin typeface="Bookman Old Style" pitchFamily="18" charset="0"/>
              </a:rPr>
              <a:t> групповой</a:t>
            </a:r>
          </a:p>
          <a:p>
            <a:r>
              <a:rPr lang="ru-RU" sz="2800" dirty="0" smtClean="0">
                <a:solidFill>
                  <a:srgbClr val="FF0000"/>
                </a:solidFill>
                <a:latin typeface="Bookman Old Style" pitchFamily="18" charset="0"/>
              </a:rPr>
              <a:t>Участники проекта</a:t>
            </a:r>
            <a:r>
              <a:rPr lang="ru-RU" sz="2800" dirty="0" smtClean="0">
                <a:solidFill>
                  <a:srgbClr val="002060"/>
                </a:solidFill>
                <a:latin typeface="Bookman Old Style" pitchFamily="18" charset="0"/>
              </a:rPr>
              <a:t>: воспитанники старшей разновозрастной группы, родители,  воспитатель.</a:t>
            </a:r>
          </a:p>
          <a:p>
            <a:endParaRPr lang="ru-RU" dirty="0">
              <a:latin typeface="Bookman Old Style"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p:spPr>
        <p:txBody>
          <a:bodyPr>
            <a:noAutofit/>
          </a:bodyPr>
          <a:lstStyle/>
          <a:p>
            <a:pPr algn="ctr"/>
            <a:r>
              <a:rPr lang="ru-RU" sz="1400" b="1" dirty="0" smtClean="0"/>
              <a:t/>
            </a:r>
            <a:br>
              <a:rPr lang="ru-RU" sz="1400" b="1" dirty="0" smtClean="0"/>
            </a:br>
            <a:r>
              <a:rPr lang="ru-RU" sz="1400" b="1" dirty="0" smtClean="0">
                <a:solidFill>
                  <a:srgbClr val="FF0000"/>
                </a:solidFill>
                <a:latin typeface="Comic Sans MS" pitchFamily="66" charset="0"/>
              </a:rPr>
              <a:t>Памятник А. С. Пушкину</a:t>
            </a:r>
            <a:r>
              <a:rPr lang="ru-RU" sz="1400" b="1" dirty="0" smtClean="0">
                <a:solidFill>
                  <a:srgbClr val="0070C0"/>
                </a:solidFill>
                <a:latin typeface="Comic Sans MS" pitchFamily="66" charset="0"/>
              </a:rPr>
              <a:t/>
            </a:r>
            <a:br>
              <a:rPr lang="ru-RU" sz="1400" b="1" dirty="0" smtClean="0">
                <a:solidFill>
                  <a:srgbClr val="0070C0"/>
                </a:solidFill>
                <a:latin typeface="Comic Sans MS" pitchFamily="66" charset="0"/>
              </a:rPr>
            </a:br>
            <a:r>
              <a:rPr lang="ru-RU" sz="1400" b="1" dirty="0" smtClean="0">
                <a:solidFill>
                  <a:srgbClr val="0070C0"/>
                </a:solidFill>
                <a:latin typeface="Comic Sans MS" pitchFamily="66" charset="0"/>
              </a:rPr>
              <a:t>В 2015 году в Болотном состоялось торжественное открытие памятника А. С. Пушкину в сквере с одноимённым названием на площади Комарова. Помимо  великого поэта, в сквере есть «Дерево любви», где молодожены могут прикрепить символ верности - замок. Также молодые люди могут фотографироваться здесь на «Мостике любви» и спрятать записки с желаниями в специальном сундуке.</a:t>
            </a:r>
            <a:r>
              <a:rPr lang="ru-RU" sz="1400" dirty="0" smtClean="0"/>
              <a:t/>
            </a:r>
            <a:br>
              <a:rPr lang="ru-RU" sz="1400" dirty="0" smtClean="0"/>
            </a:br>
            <a:endParaRPr lang="ru-RU" sz="1400" dirty="0"/>
          </a:p>
        </p:txBody>
      </p:sp>
      <p:sp>
        <p:nvSpPr>
          <p:cNvPr id="28674" name="AutoShape 2"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8676" name="AutoShape 4"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8678" name="AutoShape 6"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8680" name="AutoShape 8"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8682" name="AutoShape 10"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18" name="AutoShape 2"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22" name="AutoShape 6"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24" name="AutoShape 8"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26" name="AutoShape 10"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28" name="AutoShape 12"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30" name="AutoShape 14"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5" name="Рисунок 14" descr="тел мама 110.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5616" y="1481403"/>
            <a:ext cx="4032448" cy="5376597"/>
          </a:xfrm>
          <a:prstGeom prst="rect">
            <a:avLst/>
          </a:prstGeom>
          <a:effectLst>
            <a:softEdge rad="317500"/>
          </a:effectLst>
        </p:spPr>
      </p:pic>
      <p:pic>
        <p:nvPicPr>
          <p:cNvPr id="16" name="Рисунок 15" descr="тел мама 112.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88074" y="1628800"/>
            <a:ext cx="3832398" cy="5229200"/>
          </a:xfrm>
          <a:prstGeom prst="rect">
            <a:avLst/>
          </a:prstGeom>
          <a:effectLst>
            <a:softEdge rad="12700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692696"/>
            <a:ext cx="7025984" cy="724942"/>
          </a:xfrm>
        </p:spPr>
        <p:txBody>
          <a:bodyPr>
            <a:noAutofit/>
          </a:bodyPr>
          <a:lstStyle/>
          <a:p>
            <a:r>
              <a:rPr lang="ru-RU" sz="1400" dirty="0" smtClean="0"/>
              <a:t/>
            </a:r>
            <a:br>
              <a:rPr lang="ru-RU" sz="1400" dirty="0" smtClean="0"/>
            </a:br>
            <a:r>
              <a:rPr lang="ru-RU" sz="1400" dirty="0" smtClean="0"/>
              <a:t>Экспозиции и выставки нашего музея размещены в трех залах: зал природы, зал старины и зал современного периода. В этих залах работают как постоянные экспозиции, так и выставки, которые строятся на основе собственных музейных коллекций, коллекций частных лиц и передвижных выставках Новосибирских музеев. </a:t>
            </a:r>
            <a:endParaRPr lang="ru-RU" sz="1400" dirty="0"/>
          </a:p>
        </p:txBody>
      </p:sp>
      <p:sp>
        <p:nvSpPr>
          <p:cNvPr id="19458" name="AutoShape 2"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 name="Прямоугольник 4"/>
          <p:cNvSpPr/>
          <p:nvPr/>
        </p:nvSpPr>
        <p:spPr>
          <a:xfrm>
            <a:off x="2846046" y="188640"/>
            <a:ext cx="4678282" cy="369332"/>
          </a:xfrm>
          <a:prstGeom prst="rect">
            <a:avLst/>
          </a:prstGeom>
        </p:spPr>
        <p:txBody>
          <a:bodyPr wrap="square">
            <a:spAutoFit/>
          </a:bodyPr>
          <a:lstStyle/>
          <a:p>
            <a:pPr algn="ctr"/>
            <a:r>
              <a:rPr lang="ru-RU" b="1" dirty="0" smtClean="0">
                <a:solidFill>
                  <a:srgbClr val="FF0000"/>
                </a:solidFill>
              </a:rPr>
              <a:t>Историко-краеведческий музей. </a:t>
            </a:r>
            <a:endParaRPr lang="ru-RU" b="1" dirty="0"/>
          </a:p>
        </p:txBody>
      </p:sp>
      <p:pic>
        <p:nvPicPr>
          <p:cNvPr id="6" name="Рисунок 5" descr="тел мама 054.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627784" y="1601416"/>
            <a:ext cx="4752528" cy="5256584"/>
          </a:xfrm>
          <a:prstGeom prst="rect">
            <a:avLst/>
          </a:prstGeom>
          <a:effectLst>
            <a:softEdge rad="12700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тел мама 059.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2138307" y="-329995"/>
            <a:ext cx="5704098" cy="7605464"/>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тел мама 070.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2267744" y="-284484"/>
            <a:ext cx="5616624" cy="7488832"/>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Рисунок 3" descr="тел мама 069.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2132729" y="-252409"/>
            <a:ext cx="5670630" cy="75608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тел мама 07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2258574" y="-363256"/>
            <a:ext cx="5704098" cy="7605464"/>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тел мама 078.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rot="16200000">
            <a:off x="2236432" y="-428119"/>
            <a:ext cx="5463224" cy="7560839"/>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Содержимое 3" descr="тел мама 089.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rot="16200000">
            <a:off x="2202583" y="-34232"/>
            <a:ext cx="5657707" cy="7543609"/>
          </a:xfr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467544" y="548680"/>
            <a:ext cx="8208912" cy="923330"/>
          </a:xfrm>
          <a:prstGeom prst="rect">
            <a:avLst/>
          </a:prstGeom>
        </p:spPr>
        <p:txBody>
          <a:bodyPr wrap="square">
            <a:spAutoFit/>
          </a:bodyPr>
          <a:lstStyle/>
          <a:p>
            <a:pPr algn="ctr"/>
            <a:r>
              <a:rPr lang="ru-RU" b="1" dirty="0" smtClean="0">
                <a:solidFill>
                  <a:schemeClr val="accent5">
                    <a:lumMod val="50000"/>
                  </a:schemeClr>
                </a:solidFill>
              </a:rPr>
              <a:t>В городе Болотное возведен  </a:t>
            </a:r>
            <a:r>
              <a:rPr lang="ru-RU" b="1" dirty="0" smtClean="0">
                <a:solidFill>
                  <a:srgbClr val="FF0000"/>
                </a:solidFill>
              </a:rPr>
              <a:t>Монумент Славы</a:t>
            </a:r>
            <a:r>
              <a:rPr lang="ru-RU" b="1" dirty="0" smtClean="0">
                <a:solidFill>
                  <a:schemeClr val="accent5">
                    <a:lumMod val="50000"/>
                  </a:schemeClr>
                </a:solidFill>
              </a:rPr>
              <a:t>, посвященный героическим сибирякам — защитникам Родины, участвовавшим в Великой Отечественной войне. </a:t>
            </a:r>
            <a:endParaRPr lang="ru-RU" b="1" dirty="0">
              <a:solidFill>
                <a:schemeClr val="accent5">
                  <a:lumMod val="50000"/>
                </a:schemeClr>
              </a:solidFill>
            </a:endParaRPr>
          </a:p>
        </p:txBody>
      </p:sp>
      <p:pic>
        <p:nvPicPr>
          <p:cNvPr id="4" name="Рисунок 3" descr="тел мама 117.jpg"/>
          <p:cNvPicPr>
            <a:picLocks noChangeAspect="1"/>
          </p:cNvPicPr>
          <p:nvPr/>
        </p:nvPicPr>
        <p:blipFill>
          <a:blip r:embed="rId2" cstate="screen">
            <a:extLst>
              <a:ext uri="{28A0092B-C50C-407E-A947-70E740481C1C}">
                <a14:useLocalDpi xmlns:a14="http://schemas.microsoft.com/office/drawing/2010/main"/>
              </a:ext>
            </a:extLst>
          </a:blip>
          <a:srcRect r="-3294"/>
          <a:stretch>
            <a:fillRect/>
          </a:stretch>
        </p:blipFill>
        <p:spPr>
          <a:xfrm>
            <a:off x="2411760" y="1556792"/>
            <a:ext cx="4983940" cy="5112568"/>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тел мама 118.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2416732" y="-189581"/>
            <a:ext cx="5447044" cy="72627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31640" y="889844"/>
            <a:ext cx="7632848" cy="5139869"/>
          </a:xfrm>
          <a:prstGeom prst="rect">
            <a:avLst/>
          </a:prstGeom>
        </p:spPr>
        <p:txBody>
          <a:bodyPr wrap="square">
            <a:spAutoFit/>
          </a:bodyPr>
          <a:lstStyle/>
          <a:p>
            <a:r>
              <a:rPr lang="ru-RU" sz="2400" dirty="0" smtClean="0">
                <a:solidFill>
                  <a:srgbClr val="7030A0"/>
                </a:solidFill>
                <a:latin typeface="Bookman Old Style" pitchFamily="18" charset="0"/>
              </a:rPr>
              <a:t>Дети знают название города, домашний адрес, с увлечением рассматривают фотографии о родном городе, делятся впечатлениями. </a:t>
            </a:r>
          </a:p>
          <a:p>
            <a:r>
              <a:rPr lang="ru-RU" sz="2400" dirty="0" smtClean="0">
                <a:solidFill>
                  <a:srgbClr val="7030A0"/>
                </a:solidFill>
                <a:latin typeface="Bookman Old Style" pitchFamily="18" charset="0"/>
              </a:rPr>
              <a:t>Но, беседуя с ними  я  убедилась  в том, что у них отсутствуют знания об истории возникновения города Болотное, о памятных местах , его символике. </a:t>
            </a:r>
          </a:p>
          <a:p>
            <a:r>
              <a:rPr lang="ru-RU" sz="2400" dirty="0" smtClean="0">
                <a:solidFill>
                  <a:srgbClr val="7030A0"/>
                </a:solidFill>
                <a:latin typeface="Bookman Old Style" pitchFamily="18" charset="0"/>
              </a:rPr>
              <a:t>Родители не рассказывают детям об истории города, не знакомят с его достопримечательностями. </a:t>
            </a:r>
          </a:p>
          <a:p>
            <a:r>
              <a:rPr lang="ru-RU" sz="2400" dirty="0" smtClean="0">
                <a:solidFill>
                  <a:srgbClr val="7030A0"/>
                </a:solidFill>
                <a:latin typeface="Bookman Old Style" pitchFamily="18" charset="0"/>
              </a:rPr>
              <a:t>Поэтому возникла идея создать проект </a:t>
            </a:r>
            <a:r>
              <a:rPr lang="ru-RU" sz="2400" dirty="0" smtClean="0">
                <a:solidFill>
                  <a:srgbClr val="FF0000"/>
                </a:solidFill>
                <a:latin typeface="Bookman Old Style" pitchFamily="18" charset="0"/>
              </a:rPr>
              <a:t>«Достопримечательности города  Болотное".</a:t>
            </a:r>
            <a:br>
              <a:rPr lang="ru-RU" sz="2400" dirty="0" smtClean="0">
                <a:solidFill>
                  <a:srgbClr val="FF0000"/>
                </a:solidFill>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endParaRPr lang="ru-RU" sz="2000" dirty="0">
              <a:latin typeface="Bookman Old Style"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2" descr="https://i.mycdn.me/image?id=872385675550&amp;t=52&amp;plc=WEB&amp;tkn=*RWS1sKle1mfA4fGgRlGzGN6UYP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0" name="AutoShape 4" descr="https://i.mycdn.me/image?id=872385675550&amp;t=52&amp;plc=WEB&amp;tkn=*RWS1sKle1mfA4fGgRlGzGN6UYP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2" name="AutoShape 6" descr="https://i.mycdn.me/image?id=872385675550&amp;t=3&amp;plc=WEB&amp;tkn=*H6hRn3t48KSpiGHUkMdIlKRr7I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4" name="AutoShape 8" descr="https://i.mycdn.me/image?id=872385675550&amp;t=3&amp;plc=WEB&amp;tkn=*H6hRn3t48KSpiGHUkMdIlKRr7I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6" name="AutoShape 10" descr="https://i.mycdn.me/image?id=872385675550&amp;t=3&amp;plc=WEB&amp;tkn=*H6hRn3t48KSpiGHUkMdIlKRr7I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8" name="AutoShape 12" descr="https://i.mycdn.me/image?id=872385675550&amp;t=52&amp;plc=WEB&amp;tkn=*RWS1sKle1mfA4fGgRlGzGN6UYP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10" name="AutoShape 14" descr="https://i.mycdn.me/image?id=872385675550&amp;t=3&amp;plc=WEB&amp;tkn=*H6hRn3t48KSpiGHUkMdIlKRr7I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12" name="AutoShape 16" descr="https://i.mycdn.me/image?id=872385675550&amp;t=3&amp;plc=WEB&amp;tkn=*H6hRn3t48KSpiGHUkMdIlKRr7I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16" name="AutoShape 20" descr="https://ic.pics.livejournal.com/semenova_2016nd/77116955/16582/16582_90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 name="Прямоугольник 17"/>
          <p:cNvSpPr/>
          <p:nvPr/>
        </p:nvSpPr>
        <p:spPr>
          <a:xfrm>
            <a:off x="1115616" y="404664"/>
            <a:ext cx="7200800" cy="1200329"/>
          </a:xfrm>
          <a:prstGeom prst="rect">
            <a:avLst/>
          </a:prstGeom>
        </p:spPr>
        <p:txBody>
          <a:bodyPr wrap="square">
            <a:spAutoFit/>
          </a:bodyPr>
          <a:lstStyle/>
          <a:p>
            <a:pPr algn="ctr"/>
            <a:r>
              <a:rPr lang="ru-RU" b="1" dirty="0" smtClean="0">
                <a:solidFill>
                  <a:srgbClr val="FF0000"/>
                </a:solidFill>
              </a:rPr>
              <a:t>Пушка </a:t>
            </a:r>
            <a:r>
              <a:rPr lang="ru-RU" b="1" dirty="0" err="1" smtClean="0">
                <a:solidFill>
                  <a:srgbClr val="FF0000"/>
                </a:solidFill>
              </a:rPr>
              <a:t>Грабина</a:t>
            </a:r>
            <a:endParaRPr lang="ru-RU" b="1" dirty="0" smtClean="0">
              <a:solidFill>
                <a:srgbClr val="FF0000"/>
              </a:solidFill>
            </a:endParaRPr>
          </a:p>
          <a:p>
            <a:pPr algn="ctr"/>
            <a:r>
              <a:rPr lang="ru-RU" dirty="0" smtClean="0">
                <a:solidFill>
                  <a:srgbClr val="0070C0"/>
                </a:solidFill>
              </a:rPr>
              <a:t>Еще одной достопримечательностью в Болотном стало больше. В городском парке установили пушку. БС 3 или пушка </a:t>
            </a:r>
            <a:r>
              <a:rPr lang="ru-RU" dirty="0" err="1" smtClean="0">
                <a:solidFill>
                  <a:srgbClr val="0070C0"/>
                </a:solidFill>
              </a:rPr>
              <a:t>Грабина</a:t>
            </a:r>
            <a:r>
              <a:rPr lang="ru-RU" dirty="0" smtClean="0">
                <a:solidFill>
                  <a:srgbClr val="0070C0"/>
                </a:solidFill>
              </a:rPr>
              <a:t> прибыла на постоянное место жительство в Болотное из воинской части Омска. </a:t>
            </a:r>
            <a:endParaRPr lang="ru-RU" dirty="0">
              <a:solidFill>
                <a:srgbClr val="0070C0"/>
              </a:solidFill>
            </a:endParaRPr>
          </a:p>
        </p:txBody>
      </p:sp>
      <p:sp>
        <p:nvSpPr>
          <p:cNvPr id="29718" name="AutoShape 22" descr="https://i.mycdn.me/image?id=872385675550&amp;t=3&amp;plc=WEB&amp;tkn=*H6hRn3t48KSpiGHUkMdIlKRr7Ic"/>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22" name="AutoShape 26" descr="https://i.mycdn.me/image?id=872385691422&amp;t=52&amp;plc=WEB&amp;tkn=*SfxLa8_dKQQ7YpeCGtZkJCNGEJ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24" name="AutoShape 28" descr="https://i.mycdn.me/image?id=872385691422&amp;t=52&amp;plc=WEB&amp;tkn=*SfxLa8_dKQQ7YpeCGtZkJCNGEJ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6" name="Рисунок 15" descr="тел мама 115.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699792" y="1844824"/>
            <a:ext cx="4176464" cy="4752528"/>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548680"/>
            <a:ext cx="7416824" cy="1143000"/>
          </a:xfrm>
        </p:spPr>
        <p:txBody>
          <a:bodyPr>
            <a:noAutofit/>
          </a:bodyPr>
          <a:lstStyle/>
          <a:p>
            <a:pPr algn="ctr"/>
            <a:r>
              <a:rPr lang="ru-RU" sz="1600" b="1" dirty="0" smtClean="0">
                <a:solidFill>
                  <a:srgbClr val="FF0000"/>
                </a:solidFill>
              </a:rPr>
              <a:t>Танк - ПАМЯТНИК!!!</a:t>
            </a:r>
            <a:br>
              <a:rPr lang="ru-RU" sz="1600" b="1" dirty="0" smtClean="0">
                <a:solidFill>
                  <a:srgbClr val="FF0000"/>
                </a:solidFill>
              </a:rPr>
            </a:br>
            <a:r>
              <a:rPr lang="ru-RU" sz="1400" b="1" dirty="0" smtClean="0">
                <a:solidFill>
                  <a:srgbClr val="002060"/>
                </a:solidFill>
              </a:rPr>
              <a:t> </a:t>
            </a:r>
            <a:br>
              <a:rPr lang="ru-RU" sz="1400" b="1" dirty="0" smtClean="0">
                <a:solidFill>
                  <a:srgbClr val="002060"/>
                </a:solidFill>
              </a:rPr>
            </a:br>
            <a:r>
              <a:rPr lang="ru-RU" sz="1400" b="1" dirty="0" smtClean="0">
                <a:solidFill>
                  <a:srgbClr val="002060"/>
                </a:solidFill>
              </a:rPr>
              <a:t>На вечную стоянку в Болотное прибыл настоящий, боевой танк Т-62. Машину привезли из войсковой части, расположенной под Новосибирском. Память о войне всегда должна быть рядом, ведь это история нашего народа, нашей страны. В </a:t>
            </a:r>
            <a:r>
              <a:rPr lang="ru-RU" sz="1400" b="1" dirty="0" err="1" smtClean="0">
                <a:solidFill>
                  <a:srgbClr val="002060"/>
                </a:solidFill>
              </a:rPr>
              <a:t>Болотнинском</a:t>
            </a:r>
            <a:r>
              <a:rPr lang="ru-RU" sz="1400" b="1" dirty="0" smtClean="0">
                <a:solidFill>
                  <a:srgbClr val="002060"/>
                </a:solidFill>
              </a:rPr>
              <a:t> районе многое делается и для сохранения памяти о тех годах и для воспитания подрастающего поколения.</a:t>
            </a:r>
            <a:r>
              <a:rPr lang="ru-RU" sz="1400" dirty="0" smtClean="0"/>
              <a:t/>
            </a:r>
            <a:br>
              <a:rPr lang="ru-RU" sz="1400" dirty="0" smtClean="0"/>
            </a:br>
            <a:endParaRPr lang="ru-RU" sz="1400" dirty="0"/>
          </a:p>
        </p:txBody>
      </p:sp>
      <p:pic>
        <p:nvPicPr>
          <p:cNvPr id="4" name="Рисунок 3" descr="тел мама 109.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483768" y="1628800"/>
            <a:ext cx="4824536" cy="4941168"/>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467544" y="476673"/>
            <a:ext cx="8280920" cy="646331"/>
          </a:xfrm>
          <a:prstGeom prst="rect">
            <a:avLst/>
          </a:prstGeom>
        </p:spPr>
        <p:txBody>
          <a:bodyPr wrap="square">
            <a:spAutoFit/>
          </a:bodyPr>
          <a:lstStyle/>
          <a:p>
            <a:pPr algn="ctr"/>
            <a:r>
              <a:rPr lang="ru-RU" b="1" dirty="0" smtClean="0">
                <a:solidFill>
                  <a:srgbClr val="FF0000"/>
                </a:solidFill>
              </a:rPr>
              <a:t>Статуя дежурного по станции</a:t>
            </a:r>
          </a:p>
          <a:p>
            <a:pPr algn="ctr"/>
            <a:endParaRPr lang="ru-RU" dirty="0" smtClean="0">
              <a:solidFill>
                <a:srgbClr val="002060"/>
              </a:solidFill>
            </a:endParaRPr>
          </a:p>
        </p:txBody>
      </p:sp>
      <p:sp>
        <p:nvSpPr>
          <p:cNvPr id="4" name="Прямоугольник 3"/>
          <p:cNvSpPr/>
          <p:nvPr/>
        </p:nvSpPr>
        <p:spPr>
          <a:xfrm>
            <a:off x="971600" y="836712"/>
            <a:ext cx="7344816" cy="923330"/>
          </a:xfrm>
          <a:prstGeom prst="rect">
            <a:avLst/>
          </a:prstGeom>
        </p:spPr>
        <p:txBody>
          <a:bodyPr wrap="square">
            <a:spAutoFit/>
          </a:bodyPr>
          <a:lstStyle/>
          <a:p>
            <a:pPr algn="ctr"/>
            <a:r>
              <a:rPr lang="ru-RU" b="1" dirty="0" smtClean="0">
                <a:solidFill>
                  <a:srgbClr val="002060"/>
                </a:solidFill>
              </a:rPr>
              <a:t>Куда идут поезда, теперь указывает бронзовый дежурный по станции. Скульптуру установили в сквере железнодорожников в </a:t>
            </a:r>
            <a:r>
              <a:rPr lang="ru-RU" b="1" dirty="0" err="1" smtClean="0">
                <a:solidFill>
                  <a:srgbClr val="002060"/>
                </a:solidFill>
              </a:rPr>
              <a:t>Болотнинском</a:t>
            </a:r>
            <a:r>
              <a:rPr lang="ru-RU" b="1" dirty="0" smtClean="0">
                <a:solidFill>
                  <a:srgbClr val="002060"/>
                </a:solidFill>
              </a:rPr>
              <a:t> районе.</a:t>
            </a:r>
            <a:endParaRPr lang="ru-RU" dirty="0">
              <a:solidFill>
                <a:srgbClr val="002060"/>
              </a:solidFill>
            </a:endParaRPr>
          </a:p>
        </p:txBody>
      </p:sp>
      <p:pic>
        <p:nvPicPr>
          <p:cNvPr id="5" name="Рисунок 4" descr="тел мама 095.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411760" y="1843972"/>
            <a:ext cx="4248472" cy="475338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15616" y="404664"/>
            <a:ext cx="7272808" cy="646331"/>
          </a:xfrm>
          <a:prstGeom prst="rect">
            <a:avLst/>
          </a:prstGeom>
          <a:noFill/>
        </p:spPr>
        <p:txBody>
          <a:bodyPr wrap="square" rtlCol="0">
            <a:spAutoFit/>
          </a:bodyPr>
          <a:lstStyle/>
          <a:p>
            <a:pPr algn="ctr"/>
            <a:r>
              <a:rPr lang="ru-RU" b="1" dirty="0" smtClean="0">
                <a:solidFill>
                  <a:srgbClr val="00B0F0"/>
                </a:solidFill>
                <a:latin typeface="Comic Sans MS" pitchFamily="66" charset="0"/>
              </a:rPr>
              <a:t>Сквер железнодорожников </a:t>
            </a:r>
          </a:p>
          <a:p>
            <a:pPr algn="ctr"/>
            <a:r>
              <a:rPr lang="ru-RU" b="1" dirty="0" smtClean="0">
                <a:solidFill>
                  <a:srgbClr val="00B0F0"/>
                </a:solidFill>
                <a:latin typeface="Comic Sans MS" pitchFamily="66" charset="0"/>
              </a:rPr>
              <a:t>пополнился моделью первого паровоза</a:t>
            </a:r>
            <a:endParaRPr lang="ru-RU" b="1" dirty="0">
              <a:solidFill>
                <a:srgbClr val="00B0F0"/>
              </a:solidFill>
              <a:latin typeface="Comic Sans MS" pitchFamily="66" charset="0"/>
            </a:endParaRPr>
          </a:p>
        </p:txBody>
      </p:sp>
      <p:pic>
        <p:nvPicPr>
          <p:cNvPr id="4" name="Рисунок 3" descr="тел мама 093.jpg"/>
          <p:cNvPicPr>
            <a:picLocks noChangeAspect="1"/>
          </p:cNvPicPr>
          <p:nvPr/>
        </p:nvPicPr>
        <p:blipFill>
          <a:blip r:embed="rId2" cstate="screen">
            <a:extLst>
              <a:ext uri="{28A0092B-C50C-407E-A947-70E740481C1C}">
                <a14:useLocalDpi xmlns:a14="http://schemas.microsoft.com/office/drawing/2010/main"/>
              </a:ext>
            </a:extLst>
          </a:blip>
          <a:srcRect r="-399"/>
          <a:stretch>
            <a:fillRect/>
          </a:stretch>
        </p:blipFill>
        <p:spPr>
          <a:xfrm>
            <a:off x="2195736" y="1340768"/>
            <a:ext cx="5164038" cy="5085184"/>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000" b="1" dirty="0" smtClean="0">
                <a:solidFill>
                  <a:srgbClr val="00B0F0"/>
                </a:solidFill>
              </a:rPr>
              <a:t>Появилась зона отдыха, где скамейки и небольшая скульптура, изображающая часы. </a:t>
            </a:r>
            <a:endParaRPr lang="ru-RU" sz="2000" b="1" dirty="0">
              <a:solidFill>
                <a:srgbClr val="00B0F0"/>
              </a:solidFill>
            </a:endParaRPr>
          </a:p>
        </p:txBody>
      </p:sp>
      <p:pic>
        <p:nvPicPr>
          <p:cNvPr id="6" name="Содержимое 5" descr="тел мама 121.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384550" y="1447800"/>
            <a:ext cx="3600450" cy="4800600"/>
          </a:xfr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547664" y="692696"/>
            <a:ext cx="7056784" cy="4832092"/>
          </a:xfrm>
          <a:prstGeom prst="rect">
            <a:avLst/>
          </a:prstGeom>
        </p:spPr>
        <p:txBody>
          <a:bodyPr wrap="square">
            <a:spAutoFit/>
          </a:bodyPr>
          <a:lstStyle/>
          <a:p>
            <a:pPr lvl="0" fontAlgn="base">
              <a:spcBef>
                <a:spcPct val="0"/>
              </a:spcBef>
              <a:spcAft>
                <a:spcPct val="0"/>
              </a:spcAft>
            </a:pPr>
            <a:r>
              <a:rPr lang="ru-RU" sz="2800" dirty="0" smtClean="0">
                <a:solidFill>
                  <a:srgbClr val="FF0000"/>
                </a:solidFill>
                <a:latin typeface="Bookman Old Style" pitchFamily="18" charset="0"/>
                <a:ea typeface="Times New Roman" pitchFamily="18" charset="0"/>
                <a:cs typeface="Times New Roman" pitchFamily="18" charset="0"/>
              </a:rPr>
              <a:t>Предполагаемый результат: </a:t>
            </a:r>
            <a:endParaRPr lang="ru-RU" sz="2800" dirty="0" smtClean="0">
              <a:solidFill>
                <a:srgbClr val="FF0000"/>
              </a:solidFill>
              <a:latin typeface="Bookman Old Style" pitchFamily="18" charset="0"/>
            </a:endParaRPr>
          </a:p>
          <a:p>
            <a:pPr lvl="1" eaLnBrk="0" fontAlgn="base" hangingPunct="0">
              <a:spcBef>
                <a:spcPct val="0"/>
              </a:spcBef>
              <a:spcAft>
                <a:spcPct val="0"/>
              </a:spcAft>
            </a:pPr>
            <a:endParaRPr lang="ru-RU" sz="2800" dirty="0" smtClean="0">
              <a:latin typeface="Bookman Old Style" pitchFamily="18" charset="0"/>
              <a:ea typeface="Calibri" pitchFamily="34" charset="0"/>
              <a:cs typeface="Times New Roman" pitchFamily="18" charset="0"/>
            </a:endParaRPr>
          </a:p>
          <a:p>
            <a:pPr lvl="0" eaLnBrk="0" fontAlgn="base" hangingPunct="0">
              <a:spcBef>
                <a:spcPct val="0"/>
              </a:spcBef>
              <a:spcAft>
                <a:spcPct val="0"/>
              </a:spcAft>
              <a:buFontTx/>
              <a:buChar char="•"/>
            </a:pPr>
            <a:r>
              <a:rPr lang="ru-RU" sz="2800" dirty="0" smtClean="0">
                <a:solidFill>
                  <a:srgbClr val="7030A0"/>
                </a:solidFill>
                <a:latin typeface="Bookman Old Style" pitchFamily="18" charset="0"/>
                <a:ea typeface="Times New Roman" pitchFamily="18" charset="0"/>
                <a:cs typeface="Times New Roman" pitchFamily="18" charset="0"/>
              </a:rPr>
              <a:t>Формирование разносторонних знаний о  городе, любви и бережного отношения к нему</a:t>
            </a:r>
            <a:endParaRPr lang="ru-RU" sz="2800" dirty="0" smtClean="0">
              <a:solidFill>
                <a:srgbClr val="7030A0"/>
              </a:solidFill>
              <a:latin typeface="Bookman Old Style" pitchFamily="18" charset="0"/>
              <a:ea typeface="Calibri" pitchFamily="34" charset="0"/>
              <a:cs typeface="Times New Roman" pitchFamily="18" charset="0"/>
            </a:endParaRPr>
          </a:p>
          <a:p>
            <a:pPr lvl="0" eaLnBrk="0" fontAlgn="base" hangingPunct="0">
              <a:spcBef>
                <a:spcPct val="0"/>
              </a:spcBef>
              <a:spcAft>
                <a:spcPct val="0"/>
              </a:spcAft>
              <a:buFontTx/>
              <a:buChar char="•"/>
            </a:pPr>
            <a:r>
              <a:rPr lang="ru-RU" sz="2800" dirty="0" smtClean="0">
                <a:solidFill>
                  <a:srgbClr val="7030A0"/>
                </a:solidFill>
                <a:latin typeface="Bookman Old Style" pitchFamily="18" charset="0"/>
                <a:ea typeface="Times New Roman" pitchFamily="18" charset="0"/>
                <a:cs typeface="Times New Roman" pitchFamily="18" charset="0"/>
              </a:rPr>
              <a:t>Приобретение детьми исследовательских навыков сбора информации.</a:t>
            </a:r>
            <a:endParaRPr lang="ru-RU" sz="2800" dirty="0" smtClean="0">
              <a:solidFill>
                <a:srgbClr val="7030A0"/>
              </a:solidFill>
              <a:latin typeface="Bookman Old Style" pitchFamily="18" charset="0"/>
              <a:ea typeface="Calibri" pitchFamily="34" charset="0"/>
              <a:cs typeface="Times New Roman" pitchFamily="18" charset="0"/>
            </a:endParaRPr>
          </a:p>
          <a:p>
            <a:pPr lvl="0" eaLnBrk="0" fontAlgn="base" hangingPunct="0">
              <a:spcBef>
                <a:spcPct val="0"/>
              </a:spcBef>
              <a:spcAft>
                <a:spcPct val="0"/>
              </a:spcAft>
              <a:buFontTx/>
              <a:buChar char="•"/>
            </a:pPr>
            <a:r>
              <a:rPr lang="ru-RU" sz="2800" dirty="0" smtClean="0">
                <a:solidFill>
                  <a:srgbClr val="7030A0"/>
                </a:solidFill>
                <a:latin typeface="Bookman Old Style" pitchFamily="18" charset="0"/>
                <a:ea typeface="Times New Roman" pitchFamily="18" charset="0"/>
                <a:cs typeface="Times New Roman" pitchFamily="18" charset="0"/>
              </a:rPr>
              <a:t>Приобретение детьми дошкольного возраста навыков социального общения со взрослыми. </a:t>
            </a:r>
            <a:endParaRPr lang="ru-RU" sz="2800" dirty="0" smtClean="0">
              <a:solidFill>
                <a:srgbClr val="7030A0"/>
              </a:solidFill>
              <a:latin typeface="Bookman Old Style" pitchFamily="18"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тел мама 125.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2494186" y="260647"/>
            <a:ext cx="4886126" cy="6514835"/>
          </a:xfrm>
        </p:spPr>
      </p:pic>
      <p:sp>
        <p:nvSpPr>
          <p:cNvPr id="3" name="Прямоугольник 2"/>
          <p:cNvSpPr/>
          <p:nvPr/>
        </p:nvSpPr>
        <p:spPr>
          <a:xfrm>
            <a:off x="2346262" y="404664"/>
            <a:ext cx="5682122" cy="1754326"/>
          </a:xfrm>
          <a:prstGeom prst="rect">
            <a:avLst/>
          </a:prstGeom>
          <a:noFill/>
        </p:spPr>
        <p:txBody>
          <a:bodyPr wrap="square" lIns="91440" tIns="45720" rIns="91440" bIns="45720">
            <a:spAutoFit/>
          </a:bodyPr>
          <a:lstStyle/>
          <a:p>
            <a:pPr algn="ctr"/>
            <a:r>
              <a:rPr lang="ru-RU"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Спасибо за внимание!</a:t>
            </a:r>
            <a:endParaRPr lang="ru-RU"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87624" y="548680"/>
            <a:ext cx="7200800" cy="6801862"/>
          </a:xfrm>
          <a:prstGeom prst="rect">
            <a:avLst/>
          </a:prstGeom>
        </p:spPr>
        <p:txBody>
          <a:bodyPr wrap="square">
            <a:spAutoFit/>
          </a:bodyPr>
          <a:lstStyle/>
          <a:p>
            <a:r>
              <a:rPr lang="ru-RU" sz="2000" dirty="0" smtClean="0">
                <a:solidFill>
                  <a:srgbClr val="FF0000"/>
                </a:solidFill>
                <a:latin typeface="Bookman Old Style" pitchFamily="18" charset="0"/>
              </a:rPr>
              <a:t>Цель проекта</a:t>
            </a:r>
            <a:r>
              <a:rPr lang="ru-RU" sz="2000" dirty="0" smtClean="0">
                <a:latin typeface="Bookman Old Style" pitchFamily="18" charset="0"/>
              </a:rPr>
              <a:t>: </a:t>
            </a:r>
            <a:r>
              <a:rPr lang="ru-RU" sz="2000" dirty="0" smtClean="0">
                <a:solidFill>
                  <a:srgbClr val="002060"/>
                </a:solidFill>
                <a:latin typeface="Bookman Old Style" pitchFamily="18" charset="0"/>
              </a:rPr>
              <a:t>создание условий  для обогащения  знаний  о достопримечательностях города Болотное, через использование различных источников информации ( книжно – печатная продукция, интернет – ресурсы) и посещение важных мест.</a:t>
            </a:r>
          </a:p>
          <a:p>
            <a:endParaRPr lang="ru-RU" sz="2000" dirty="0" smtClean="0">
              <a:solidFill>
                <a:srgbClr val="FF0000"/>
              </a:solidFill>
              <a:latin typeface="Bookman Old Style" pitchFamily="18" charset="0"/>
            </a:endParaRPr>
          </a:p>
          <a:p>
            <a:r>
              <a:rPr lang="ru-RU" sz="2000" dirty="0" smtClean="0">
                <a:solidFill>
                  <a:srgbClr val="FF0000"/>
                </a:solidFill>
                <a:latin typeface="Bookman Old Style" pitchFamily="18" charset="0"/>
              </a:rPr>
              <a:t>Задачи:</a:t>
            </a:r>
            <a:endParaRPr lang="ru-RU" sz="2000" dirty="0" smtClean="0">
              <a:latin typeface="Bookman Old Style" pitchFamily="18" charset="0"/>
            </a:endParaRPr>
          </a:p>
          <a:p>
            <a:pPr lvl="0"/>
            <a:r>
              <a:rPr lang="ru-RU" sz="2000" dirty="0" smtClean="0">
                <a:solidFill>
                  <a:srgbClr val="002060"/>
                </a:solidFill>
                <a:latin typeface="Bookman Old Style" pitchFamily="18" charset="0"/>
              </a:rPr>
              <a:t>Формировать интерес к прошлому и настоящему города.</a:t>
            </a:r>
          </a:p>
          <a:p>
            <a:pPr lvl="0"/>
            <a:r>
              <a:rPr lang="ru-RU" sz="2000" dirty="0" smtClean="0">
                <a:solidFill>
                  <a:srgbClr val="002060"/>
                </a:solidFill>
                <a:latin typeface="Bookman Old Style" pitchFamily="18" charset="0"/>
              </a:rPr>
              <a:t>Расширять представления о достопримечательностях  города и его исторических памятниках.</a:t>
            </a:r>
          </a:p>
          <a:p>
            <a:pPr lvl="0"/>
            <a:r>
              <a:rPr lang="ru-RU" sz="2000" dirty="0" smtClean="0">
                <a:solidFill>
                  <a:srgbClr val="002060"/>
                </a:solidFill>
                <a:latin typeface="Bookman Old Style" pitchFamily="18" charset="0"/>
              </a:rPr>
              <a:t>Обогащать и систематизировать знания детей об истории города и его культурных ценностях.</a:t>
            </a:r>
          </a:p>
          <a:p>
            <a:pPr lvl="0"/>
            <a:r>
              <a:rPr lang="ru-RU" sz="2000" dirty="0" smtClean="0">
                <a:solidFill>
                  <a:srgbClr val="002060"/>
                </a:solidFill>
                <a:latin typeface="Bookman Old Style" pitchFamily="18" charset="0"/>
              </a:rPr>
              <a:t>Воспитывать нравственно-патриотические качества: гуманизм, гордость, желание сохранить и приумножать богатства своего родного края и страны.</a:t>
            </a:r>
          </a:p>
          <a:p>
            <a:pPr lvl="0"/>
            <a:r>
              <a:rPr lang="ru-RU" sz="2000" dirty="0" smtClean="0">
                <a:solidFill>
                  <a:srgbClr val="002060"/>
                </a:solidFill>
                <a:latin typeface="Bookman Old Style" pitchFamily="18" charset="0"/>
              </a:rPr>
              <a:t>Воспитывать любовь к родному городу  и умение видеть прекрасное. </a:t>
            </a:r>
          </a:p>
          <a:p>
            <a:r>
              <a:rPr lang="ru-RU" sz="2000" dirty="0" smtClean="0">
                <a:solidFill>
                  <a:srgbClr val="002060"/>
                </a:solidFill>
                <a:latin typeface="Bookman Old Style" pitchFamily="18" charset="0"/>
              </a:rPr>
              <a:t/>
            </a:r>
            <a:br>
              <a:rPr lang="ru-RU" sz="2000" dirty="0" smtClean="0">
                <a:solidFill>
                  <a:srgbClr val="002060"/>
                </a:solidFill>
                <a:latin typeface="Bookman Old Style" pitchFamily="18" charset="0"/>
              </a:rPr>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solidFill>
                  <a:srgbClr val="7030A0"/>
                </a:solidFill>
                <a:latin typeface="Bookman Old Style" pitchFamily="18" charset="0"/>
              </a:rPr>
              <a:t>Этапы реализации проекта</a:t>
            </a:r>
            <a:endParaRPr lang="ru-RU" sz="3200" dirty="0">
              <a:solidFill>
                <a:srgbClr val="7030A0"/>
              </a:solidFill>
              <a:latin typeface="Bookman Old Style" pitchFamily="18" charset="0"/>
            </a:endParaRPr>
          </a:p>
        </p:txBody>
      </p:sp>
      <p:sp>
        <p:nvSpPr>
          <p:cNvPr id="3" name="Содержимое 2"/>
          <p:cNvSpPr>
            <a:spLocks noGrp="1"/>
          </p:cNvSpPr>
          <p:nvPr>
            <p:ph idx="1"/>
          </p:nvPr>
        </p:nvSpPr>
        <p:spPr/>
        <p:txBody>
          <a:bodyPr>
            <a:normAutofit fontScale="47500" lnSpcReduction="20000"/>
          </a:bodyPr>
          <a:lstStyle/>
          <a:p>
            <a:pPr>
              <a:buNone/>
            </a:pPr>
            <a:endParaRPr lang="ru-RU" dirty="0" smtClean="0"/>
          </a:p>
          <a:p>
            <a:pPr>
              <a:buNone/>
            </a:pPr>
            <a:r>
              <a:rPr lang="ru-RU" b="1" dirty="0" smtClean="0">
                <a:solidFill>
                  <a:srgbClr val="FF0000"/>
                </a:solidFill>
                <a:latin typeface="Bookman Old Style" pitchFamily="18" charset="0"/>
              </a:rPr>
              <a:t>Подготовительный  этап</a:t>
            </a:r>
            <a:endParaRPr lang="ru-RU" dirty="0" smtClean="0">
              <a:solidFill>
                <a:srgbClr val="FF0000"/>
              </a:solidFill>
              <a:latin typeface="Bookman Old Style" pitchFamily="18" charset="0"/>
            </a:endParaRPr>
          </a:p>
          <a:p>
            <a:pPr>
              <a:buNone/>
            </a:pPr>
            <a:r>
              <a:rPr lang="ru-RU" dirty="0" smtClean="0">
                <a:latin typeface="Bookman Old Style" pitchFamily="18" charset="0"/>
              </a:rPr>
              <a:t>       </a:t>
            </a:r>
            <a:r>
              <a:rPr lang="ru-RU" dirty="0" smtClean="0">
                <a:solidFill>
                  <a:srgbClr val="7030A0"/>
                </a:solidFill>
                <a:latin typeface="Bookman Old Style" pitchFamily="18" charset="0"/>
              </a:rPr>
              <a:t>Определение проблемы, цели, задач, содержания, участников проекта. Пополнение знаний воспитателя об истории города, его культурных достопримечательностях, традициях, подбор иллюстративного и литературного материала для работы с детьми. Экскурсии к достопримечательным местам.</a:t>
            </a:r>
          </a:p>
          <a:p>
            <a:pPr>
              <a:buNone/>
            </a:pPr>
            <a:endParaRPr lang="ru-RU" dirty="0" smtClean="0">
              <a:latin typeface="Bookman Old Style" pitchFamily="18" charset="0"/>
            </a:endParaRPr>
          </a:p>
          <a:p>
            <a:pPr>
              <a:buNone/>
            </a:pPr>
            <a:r>
              <a:rPr lang="ru-RU" b="1" dirty="0" smtClean="0">
                <a:solidFill>
                  <a:srgbClr val="FF0000"/>
                </a:solidFill>
                <a:latin typeface="Bookman Old Style" pitchFamily="18" charset="0"/>
              </a:rPr>
              <a:t>Основной этап</a:t>
            </a:r>
            <a:endParaRPr lang="ru-RU" dirty="0" smtClean="0">
              <a:solidFill>
                <a:srgbClr val="FF0000"/>
              </a:solidFill>
              <a:latin typeface="Bookman Old Style" pitchFamily="18" charset="0"/>
            </a:endParaRPr>
          </a:p>
          <a:p>
            <a:pPr>
              <a:buNone/>
            </a:pPr>
            <a:r>
              <a:rPr lang="ru-RU" dirty="0" smtClean="0">
                <a:solidFill>
                  <a:srgbClr val="7030A0"/>
                </a:solidFill>
                <a:latin typeface="Bookman Old Style" pitchFamily="18" charset="0"/>
              </a:rPr>
              <a:t>Осуществление планирования, подбор и разработка конспектов занятий, развлечений и других мероприятий</a:t>
            </a:r>
            <a:r>
              <a:rPr lang="ru-RU" dirty="0" smtClean="0">
                <a:latin typeface="Bookman Old Style" pitchFamily="18" charset="0"/>
              </a:rPr>
              <a:t>.</a:t>
            </a:r>
          </a:p>
          <a:p>
            <a:pPr>
              <a:buNone/>
            </a:pPr>
            <a:r>
              <a:rPr lang="ru-RU" dirty="0" smtClean="0">
                <a:latin typeface="Bookman Old Style" pitchFamily="18" charset="0"/>
              </a:rPr>
              <a:t> </a:t>
            </a:r>
          </a:p>
          <a:p>
            <a:pPr>
              <a:buNone/>
            </a:pPr>
            <a:r>
              <a:rPr lang="ru-RU" b="1" dirty="0" smtClean="0">
                <a:solidFill>
                  <a:srgbClr val="FF0000"/>
                </a:solidFill>
                <a:latin typeface="Bookman Old Style" pitchFamily="18" charset="0"/>
              </a:rPr>
              <a:t>Заключительный этап</a:t>
            </a:r>
            <a:endParaRPr lang="ru-RU" dirty="0" smtClean="0">
              <a:solidFill>
                <a:srgbClr val="FF0000"/>
              </a:solidFill>
              <a:latin typeface="Bookman Old Style" pitchFamily="18" charset="0"/>
            </a:endParaRPr>
          </a:p>
          <a:p>
            <a:pPr>
              <a:buNone/>
            </a:pPr>
            <a:r>
              <a:rPr lang="ru-RU" dirty="0" smtClean="0">
                <a:solidFill>
                  <a:srgbClr val="7030A0"/>
                </a:solidFill>
                <a:latin typeface="Bookman Old Style" pitchFamily="18" charset="0"/>
              </a:rPr>
              <a:t>Оформление материалов по проекту, подведение итогов. Представление результатов деятельности родителям.</a:t>
            </a:r>
          </a:p>
          <a:p>
            <a:pPr>
              <a:buNone/>
            </a:pPr>
            <a:r>
              <a:rPr lang="ru-RU" dirty="0" smtClean="0">
                <a:latin typeface="Bookman Old Style" pitchFamily="18" charset="0"/>
              </a:rPr>
              <a:t> </a:t>
            </a:r>
          </a:p>
          <a:p>
            <a:pPr>
              <a:buNone/>
            </a:pPr>
            <a:r>
              <a:rPr lang="ru-RU" dirty="0" smtClean="0"/>
              <a:t> </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78098"/>
          </a:xfrm>
        </p:spPr>
        <p:txBody>
          <a:bodyPr>
            <a:normAutofit/>
          </a:bodyPr>
          <a:lstStyle/>
          <a:p>
            <a:pPr algn="ctr"/>
            <a:r>
              <a:rPr lang="ru-RU" sz="3200" dirty="0" smtClean="0">
                <a:solidFill>
                  <a:srgbClr val="FF0000"/>
                </a:solidFill>
                <a:latin typeface="Bookman Old Style" pitchFamily="18" charset="0"/>
              </a:rPr>
              <a:t>Актуальность проекта</a:t>
            </a:r>
            <a:endParaRPr lang="ru-RU" sz="3200" dirty="0">
              <a:solidFill>
                <a:srgbClr val="FF0000"/>
              </a:solidFill>
              <a:latin typeface="Bookman Old Style" pitchFamily="18" charset="0"/>
            </a:endParaRPr>
          </a:p>
        </p:txBody>
      </p:sp>
      <p:sp>
        <p:nvSpPr>
          <p:cNvPr id="3" name="Содержимое 2"/>
          <p:cNvSpPr>
            <a:spLocks noGrp="1"/>
          </p:cNvSpPr>
          <p:nvPr>
            <p:ph idx="1"/>
          </p:nvPr>
        </p:nvSpPr>
        <p:spPr>
          <a:xfrm>
            <a:off x="1115616" y="1052736"/>
            <a:ext cx="7818072" cy="5195664"/>
          </a:xfrm>
        </p:spPr>
        <p:txBody>
          <a:bodyPr>
            <a:normAutofit fontScale="25000" lnSpcReduction="20000"/>
          </a:bodyPr>
          <a:lstStyle/>
          <a:p>
            <a:pPr>
              <a:buNone/>
            </a:pPr>
            <a:endParaRPr lang="ru-RU" dirty="0" smtClean="0"/>
          </a:p>
          <a:p>
            <a:pPr>
              <a:buNone/>
            </a:pPr>
            <a:r>
              <a:rPr lang="ru-RU" sz="7200" dirty="0" smtClean="0">
                <a:solidFill>
                  <a:srgbClr val="002060"/>
                </a:solidFill>
                <a:latin typeface="Bookman Old Style" pitchFamily="18" charset="0"/>
              </a:rPr>
              <a:t>Основы патриотизма начинают формироваться в дошкольном возрасте. Патриотическое воспитание дошкольников включает в себя передачу им знаний, формирование на их основе отношения и организацию доступной возрасту деятельности. Фундаментом патриотизма по праву рассматривается целенаправленное ознакомление детей с родным краем.</a:t>
            </a:r>
          </a:p>
          <a:p>
            <a:pPr>
              <a:buNone/>
            </a:pPr>
            <a:r>
              <a:rPr lang="ru-RU" sz="7200" dirty="0" smtClean="0">
                <a:solidFill>
                  <a:srgbClr val="002060"/>
                </a:solidFill>
                <a:latin typeface="Bookman Old Style" pitchFamily="18" charset="0"/>
              </a:rPr>
              <a:t>Любовь к Отчизне начинается с любви к своей малой родине - месту, где родился человек. Базовый этап формирования у детей любви к Родине - накопление ими социального опыта жизни в своем городе, усвоение принятых в нем норм поведения, взаимоотношений, приобщение к миру его культуры.</a:t>
            </a:r>
          </a:p>
          <a:p>
            <a:pPr>
              <a:buNone/>
            </a:pPr>
            <a:r>
              <a:rPr lang="ru-RU" sz="7200" dirty="0" smtClean="0">
                <a:solidFill>
                  <a:srgbClr val="002060"/>
                </a:solidFill>
                <a:latin typeface="Bookman Old Style" pitchFamily="18" charset="0"/>
              </a:rPr>
              <a:t>Для успешности работы с детьми по ознакомлению с городом, где они живут, необходимо применить проектный метод. Дошкольное детство можно назвать порой ежедневных открытий. Взрослым следует дарить детям радость этих открытий, наполнив их идеологическим и воспитательным содержанием, которые должны способствовать формированию нравственных основ и чувства патриотизма. </a:t>
            </a:r>
            <a:endParaRPr lang="ru-RU" sz="7200" dirty="0">
              <a:solidFill>
                <a:srgbClr val="002060"/>
              </a:solidFill>
              <a:latin typeface="Bookman Old Style" pitchFamily="18" charset="0"/>
            </a:endParaRPr>
          </a:p>
        </p:txBody>
      </p:sp>
      <p:sp>
        <p:nvSpPr>
          <p:cNvPr id="36866" name="AutoShape 2" descr="https://docviewer.yandex.ru/view/0/htmlimage?id=1le10-iufi6bsjx3c0526qh89ro8i15tlkhau1iscaw43qw0e31srtuaelje27c2732efa2av7x8gph8gluu4z4diohxfg1to9u8v70p&amp;&amp;&amp;name=bg-21.png&amp;dsid=55b425b4d31518c7fa96767ab6d0627a&amp;width=1152&amp;height=864"/>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6868" name="AutoShape 4" descr="https://docviewer.yandex.ru/view/0/htmlimage?id=1le10-iufi6bsjx3c0526qh89ro8i15tlkhau1iscaw43qw0e31srtuaelje27c2732efa2av7x8gph8gluu4z4diohxfg1to9u8v70p&amp;&amp;&amp;name=bg-21.png&amp;dsid=55b425b4d31518c7fa96767ab6d0627a&amp;width=1152&amp;height=864"/>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000" dirty="0" smtClean="0">
                <a:solidFill>
                  <a:srgbClr val="7030A0"/>
                </a:solidFill>
                <a:latin typeface="Bookman Old Style" pitchFamily="18" charset="0"/>
              </a:rPr>
              <a:t>Перспективное планирование</a:t>
            </a:r>
            <a:endParaRPr lang="ru-RU" sz="2000" dirty="0">
              <a:solidFill>
                <a:srgbClr val="7030A0"/>
              </a:solidFill>
              <a:latin typeface="Bookman Old Style" pitchFamily="18" charset="0"/>
            </a:endParaRPr>
          </a:p>
        </p:txBody>
      </p:sp>
      <p:sp>
        <p:nvSpPr>
          <p:cNvPr id="3" name="Содержимое 2"/>
          <p:cNvSpPr>
            <a:spLocks noGrp="1"/>
          </p:cNvSpPr>
          <p:nvPr>
            <p:ph idx="1"/>
          </p:nvPr>
        </p:nvSpPr>
        <p:spPr>
          <a:xfrm>
            <a:off x="1645920" y="1268760"/>
            <a:ext cx="7498080" cy="4800600"/>
          </a:xfrm>
        </p:spPr>
        <p:txBody>
          <a:bodyPr>
            <a:noAutofit/>
          </a:bodyPr>
          <a:lstStyle/>
          <a:p>
            <a:pPr>
              <a:buNone/>
            </a:pPr>
            <a:r>
              <a:rPr lang="ru-RU" sz="1200" b="1" dirty="0" smtClean="0">
                <a:solidFill>
                  <a:srgbClr val="FF0000"/>
                </a:solidFill>
                <a:latin typeface="Bookman Old Style" pitchFamily="18" charset="0"/>
              </a:rPr>
              <a:t>Познавательное развитие</a:t>
            </a:r>
            <a:endParaRPr lang="ru-RU" sz="1200" dirty="0" smtClean="0">
              <a:latin typeface="Bookman Old Style" pitchFamily="18" charset="0"/>
            </a:endParaRPr>
          </a:p>
          <a:p>
            <a:r>
              <a:rPr lang="ru-RU" sz="1200" dirty="0" smtClean="0">
                <a:solidFill>
                  <a:srgbClr val="7030A0"/>
                </a:solidFill>
                <a:latin typeface="Bookman Old Style" pitchFamily="18" charset="0"/>
              </a:rPr>
              <a:t>Презентация «Памятники родного города».</a:t>
            </a:r>
          </a:p>
          <a:p>
            <a:r>
              <a:rPr lang="ru-RU" sz="1200" dirty="0" smtClean="0">
                <a:solidFill>
                  <a:srgbClr val="7030A0"/>
                </a:solidFill>
                <a:latin typeface="Bookman Old Style" pitchFamily="18" charset="0"/>
              </a:rPr>
              <a:t>Знакомство с флагом, гербом города.</a:t>
            </a:r>
          </a:p>
          <a:p>
            <a:pPr>
              <a:buNone/>
            </a:pPr>
            <a:endParaRPr lang="ru-RU" sz="1200" dirty="0" smtClean="0">
              <a:latin typeface="Bookman Old Style" pitchFamily="18" charset="0"/>
            </a:endParaRPr>
          </a:p>
          <a:p>
            <a:pPr>
              <a:buNone/>
            </a:pPr>
            <a:r>
              <a:rPr lang="ru-RU" sz="1200" b="1" dirty="0" smtClean="0">
                <a:solidFill>
                  <a:srgbClr val="FF0000"/>
                </a:solidFill>
                <a:latin typeface="Bookman Old Style" pitchFamily="18" charset="0"/>
              </a:rPr>
              <a:t>Социально – коммуникативное развитие</a:t>
            </a:r>
            <a:endParaRPr lang="ru-RU" sz="1200" dirty="0" smtClean="0">
              <a:solidFill>
                <a:srgbClr val="FF0000"/>
              </a:solidFill>
              <a:latin typeface="Bookman Old Style" pitchFamily="18" charset="0"/>
            </a:endParaRPr>
          </a:p>
          <a:p>
            <a:pPr>
              <a:buNone/>
            </a:pPr>
            <a:endParaRPr lang="ru-RU" sz="1200" dirty="0" smtClean="0">
              <a:latin typeface="Bookman Old Style" pitchFamily="18" charset="0"/>
            </a:endParaRPr>
          </a:p>
          <a:p>
            <a:r>
              <a:rPr lang="ru-RU" sz="1200" dirty="0" smtClean="0">
                <a:solidFill>
                  <a:srgbClr val="7030A0"/>
                </a:solidFill>
                <a:latin typeface="Bookman Old Style" pitchFamily="18" charset="0"/>
              </a:rPr>
              <a:t>Беседы «Мой город», «Природа родного края», «Мой адрес», «Улица, на которой находится наш детский сад».</a:t>
            </a:r>
          </a:p>
          <a:p>
            <a:pPr>
              <a:buNone/>
            </a:pPr>
            <a:endParaRPr lang="ru-RU" sz="1200" dirty="0" smtClean="0">
              <a:latin typeface="Bookman Old Style" pitchFamily="18" charset="0"/>
            </a:endParaRPr>
          </a:p>
          <a:p>
            <a:pPr>
              <a:buNone/>
            </a:pPr>
            <a:r>
              <a:rPr lang="ru-RU" sz="1200" b="1" dirty="0" smtClean="0">
                <a:solidFill>
                  <a:srgbClr val="FF0000"/>
                </a:solidFill>
                <a:latin typeface="Bookman Old Style" pitchFamily="18" charset="0"/>
              </a:rPr>
              <a:t>Художественное – эстетическое развитие</a:t>
            </a:r>
            <a:endParaRPr lang="ru-RU" sz="1200" dirty="0" smtClean="0">
              <a:solidFill>
                <a:srgbClr val="FF0000"/>
              </a:solidFill>
              <a:latin typeface="Bookman Old Style" pitchFamily="18" charset="0"/>
            </a:endParaRPr>
          </a:p>
          <a:p>
            <a:r>
              <a:rPr lang="ru-RU" sz="1200" dirty="0" smtClean="0">
                <a:solidFill>
                  <a:srgbClr val="7030A0"/>
                </a:solidFill>
                <a:latin typeface="Bookman Old Style" pitchFamily="18" charset="0"/>
              </a:rPr>
              <a:t>Выставка рисунков «Мой любимый город».</a:t>
            </a:r>
          </a:p>
          <a:p>
            <a:r>
              <a:rPr lang="ru-RU" sz="1200" dirty="0" smtClean="0">
                <a:solidFill>
                  <a:srgbClr val="7030A0"/>
                </a:solidFill>
                <a:latin typeface="Bookman Old Style" pitchFamily="18" charset="0"/>
              </a:rPr>
              <a:t>Аппликация «Наш город».</a:t>
            </a:r>
          </a:p>
          <a:p>
            <a:r>
              <a:rPr lang="ru-RU" sz="1200" dirty="0" smtClean="0">
                <a:solidFill>
                  <a:srgbClr val="7030A0"/>
                </a:solidFill>
                <a:latin typeface="Bookman Old Style" pitchFamily="18" charset="0"/>
              </a:rPr>
              <a:t>  «Флаг города  Болотное»</a:t>
            </a:r>
          </a:p>
          <a:p>
            <a:pPr>
              <a:buNone/>
            </a:pPr>
            <a:r>
              <a:rPr lang="ru-RU" sz="1200" b="1" dirty="0" smtClean="0">
                <a:solidFill>
                  <a:srgbClr val="FF0000"/>
                </a:solidFill>
                <a:latin typeface="Bookman Old Style" pitchFamily="18" charset="0"/>
              </a:rPr>
              <a:t>Речевое развитие</a:t>
            </a:r>
            <a:endParaRPr lang="ru-RU" sz="1200" dirty="0" smtClean="0">
              <a:solidFill>
                <a:srgbClr val="FF0000"/>
              </a:solidFill>
              <a:latin typeface="Bookman Old Style" pitchFamily="18" charset="0"/>
            </a:endParaRPr>
          </a:p>
          <a:p>
            <a:r>
              <a:rPr lang="ru-RU" sz="1200" dirty="0" smtClean="0">
                <a:solidFill>
                  <a:srgbClr val="7030A0"/>
                </a:solidFill>
                <a:latin typeface="Bookman Old Style" pitchFamily="18" charset="0"/>
              </a:rPr>
              <a:t>Чтение художественной литературы о городе.</a:t>
            </a:r>
          </a:p>
          <a:p>
            <a:r>
              <a:rPr lang="ru-RU" sz="1200" dirty="0" smtClean="0">
                <a:solidFill>
                  <a:srgbClr val="7030A0"/>
                </a:solidFill>
                <a:latin typeface="Bookman Old Style" pitchFamily="18" charset="0"/>
              </a:rPr>
              <a:t>Разучивание стихотворений  </a:t>
            </a:r>
          </a:p>
          <a:p>
            <a:pPr>
              <a:buNone/>
            </a:pPr>
            <a:r>
              <a:rPr lang="ru-RU" sz="1200" b="1" dirty="0" smtClean="0">
                <a:latin typeface="Bookman Old Style" pitchFamily="18" charset="0"/>
              </a:rPr>
              <a:t> </a:t>
            </a:r>
            <a:endParaRPr lang="ru-RU" sz="1200" dirty="0" smtClean="0">
              <a:latin typeface="Bookman Old Style" pitchFamily="18" charset="0"/>
            </a:endParaRPr>
          </a:p>
          <a:p>
            <a:pPr>
              <a:buNone/>
            </a:pPr>
            <a:r>
              <a:rPr lang="ru-RU" sz="1200" b="1" dirty="0" smtClean="0">
                <a:latin typeface="Bookman Old Style" pitchFamily="18" charset="0"/>
              </a:rPr>
              <a:t> </a:t>
            </a:r>
            <a:endParaRPr lang="ru-RU" sz="1200" dirty="0" smtClean="0">
              <a:latin typeface="Bookman Old Style" pitchFamily="18" charset="0"/>
            </a:endParaRPr>
          </a:p>
          <a:p>
            <a:pPr>
              <a:buNone/>
            </a:pPr>
            <a:r>
              <a:rPr lang="ru-RU" sz="1600" b="1" dirty="0" smtClean="0">
                <a:latin typeface="Bookman Old Style" pitchFamily="18" charset="0"/>
              </a:rPr>
              <a:t> </a:t>
            </a:r>
            <a:endParaRPr lang="ru-RU" sz="1600" dirty="0">
              <a:latin typeface="Bookman Old Style"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404664"/>
            <a:ext cx="7498080" cy="1143000"/>
          </a:xfrm>
        </p:spPr>
        <p:txBody>
          <a:bodyPr>
            <a:normAutofit fontScale="90000"/>
          </a:bodyPr>
          <a:lstStyle/>
          <a:p>
            <a:pPr algn="ctr"/>
            <a:r>
              <a:rPr lang="ru-RU" sz="3200" dirty="0" smtClean="0">
                <a:solidFill>
                  <a:srgbClr val="FF0000"/>
                </a:solidFill>
                <a:latin typeface="Bookman Old Style" pitchFamily="18" charset="0"/>
              </a:rPr>
              <a:t>Продукт проектной деятельности (приложение)</a:t>
            </a:r>
            <a:br>
              <a:rPr lang="ru-RU" sz="3200" dirty="0" smtClean="0">
                <a:solidFill>
                  <a:srgbClr val="FF0000"/>
                </a:solidFill>
                <a:latin typeface="Bookman Old Style" pitchFamily="18" charset="0"/>
              </a:rPr>
            </a:br>
            <a:endParaRPr lang="ru-RU" sz="3200" dirty="0">
              <a:solidFill>
                <a:srgbClr val="FF0000"/>
              </a:solidFill>
              <a:latin typeface="Bookman Old Style" pitchFamily="18" charset="0"/>
            </a:endParaRPr>
          </a:p>
        </p:txBody>
      </p:sp>
      <p:sp>
        <p:nvSpPr>
          <p:cNvPr id="3" name="Содержимое 2"/>
          <p:cNvSpPr>
            <a:spLocks noGrp="1"/>
          </p:cNvSpPr>
          <p:nvPr>
            <p:ph idx="1"/>
          </p:nvPr>
        </p:nvSpPr>
        <p:spPr>
          <a:xfrm>
            <a:off x="1403648" y="1484784"/>
            <a:ext cx="7498080" cy="4800600"/>
          </a:xfrm>
        </p:spPr>
        <p:txBody>
          <a:bodyPr>
            <a:normAutofit/>
          </a:bodyPr>
          <a:lstStyle/>
          <a:p>
            <a:r>
              <a:rPr lang="ru-RU" sz="2000" dirty="0" smtClean="0">
                <a:solidFill>
                  <a:srgbClr val="7030A0"/>
                </a:solidFill>
              </a:rPr>
              <a:t>Посещение  мест достопримечательностей города Болотное</a:t>
            </a:r>
          </a:p>
          <a:p>
            <a:r>
              <a:rPr lang="ru-RU" sz="2000" dirty="0" smtClean="0">
                <a:solidFill>
                  <a:srgbClr val="7030A0"/>
                </a:solidFill>
              </a:rPr>
              <a:t>Презентация «Достопримечательности города Болотное»</a:t>
            </a:r>
          </a:p>
          <a:p>
            <a:r>
              <a:rPr lang="ru-RU" sz="2000" dirty="0" smtClean="0">
                <a:solidFill>
                  <a:srgbClr val="7030A0"/>
                </a:solidFill>
              </a:rPr>
              <a:t>Выставка рисунков совместно с родителями «Город Болотное»</a:t>
            </a:r>
            <a:endParaRPr lang="ru-RU" sz="2000" dirty="0">
              <a:solidFill>
                <a:srgbClr val="7030A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buNone/>
            </a:pPr>
            <a:endParaRPr lang="ru-RU" sz="6600" b="1" dirty="0" smtClean="0">
              <a:solidFill>
                <a:srgbClr val="7030A0"/>
              </a:solidFill>
              <a:latin typeface="Bookman Old Style" pitchFamily="18" charset="0"/>
            </a:endParaRPr>
          </a:p>
          <a:p>
            <a:pPr algn="ctr">
              <a:buNone/>
            </a:pPr>
            <a:r>
              <a:rPr lang="ru-RU" sz="6600" b="1" dirty="0" smtClean="0">
                <a:solidFill>
                  <a:srgbClr val="7030A0"/>
                </a:solidFill>
                <a:latin typeface="Bookman Old Style" pitchFamily="18" charset="0"/>
              </a:rPr>
              <a:t>Приложение</a:t>
            </a:r>
            <a:endParaRPr lang="ru-RU" sz="6600" b="1" dirty="0">
              <a:solidFill>
                <a:srgbClr val="7030A0"/>
              </a:solidFill>
              <a:latin typeface="Bookman Old Style"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878</TotalTime>
  <Words>894</Words>
  <Application>Microsoft Office PowerPoint</Application>
  <PresentationFormat>Экран (4:3)</PresentationFormat>
  <Paragraphs>115</Paragraphs>
  <Slides>36</Slides>
  <Notes>0</Notes>
  <HiddenSlides>2</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36</vt:i4>
      </vt:variant>
    </vt:vector>
  </HeadingPairs>
  <TitlesOfParts>
    <vt:vector size="47" baseType="lpstr">
      <vt:lpstr>Bookman Old Style</vt:lpstr>
      <vt:lpstr>Calibri</vt:lpstr>
      <vt:lpstr>Comic Sans MS</vt:lpstr>
      <vt:lpstr>Corbel</vt:lpstr>
      <vt:lpstr>Gill Sans MT</vt:lpstr>
      <vt:lpstr>Lucida Console</vt:lpstr>
      <vt:lpstr>Lucida Grande</vt:lpstr>
      <vt:lpstr>Times New Roman</vt:lpstr>
      <vt:lpstr>Verdana</vt:lpstr>
      <vt:lpstr>Wingdings 2</vt:lpstr>
      <vt:lpstr>Солнцестояние</vt:lpstr>
      <vt:lpstr>Презентация PowerPoint</vt:lpstr>
      <vt:lpstr>Презентация PowerPoint</vt:lpstr>
      <vt:lpstr>Презентация PowerPoint</vt:lpstr>
      <vt:lpstr>Презентация PowerPoint</vt:lpstr>
      <vt:lpstr>Этапы реализации проекта</vt:lpstr>
      <vt:lpstr>Актуальность проекта</vt:lpstr>
      <vt:lpstr>Перспективное планирование</vt:lpstr>
      <vt:lpstr>Продукт проектной деятельности (приложение)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Памятник В. И. Ленину В 1946 году в центре Болотного был установлен памятник Владимиру Ильичу Ленину. Раньше возле памятника устраивались различные митинги, линейки. Здесь же проходило торжественное посвящение в пионеры, вступление в ряды комсомола. </vt:lpstr>
      <vt:lpstr> Памятник А. С. Пушкину В 2015 году в Болотном состоялось торжественное открытие памятника А. С. Пушкину в сквере с одноимённым названием на площади Комарова. Помимо  великого поэта, в сквере есть «Дерево любви», где молодожены могут прикрепить символ верности - замок. Также молодые люди могут фотографироваться здесь на «Мостике любви» и спрятать записки с желаниями в специальном сундуке. </vt:lpstr>
      <vt:lpstr> Экспозиции и выставки нашего музея размещены в трех залах: зал природы, зал старины и зал современного периода. В этих залах работают как постоянные экспозиции, так и выставки, которые строятся на основе собственных музейных коллекций, коллекций частных лиц и передвижных выставках Новосибирских музеев.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Танк - ПАМЯТНИК!!!   На вечную стоянку в Болотное прибыл настоящий, боевой танк Т-62. Машину привезли из войсковой части, расположенной под Новосибирском. Память о войне всегда должна быть рядом, ведь это история нашего народа, нашей страны. В Болотнинском районе многое делается и для сохранения памяти о тех годах и для воспитания подрастающего поколения. </vt:lpstr>
      <vt:lpstr>Презентация PowerPoint</vt:lpstr>
      <vt:lpstr>Презентация PowerPoint</vt:lpstr>
      <vt:lpstr>Появилась зона отдыха, где скамейки и небольшая скульптура, изображающая часы. </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25</cp:revision>
  <dcterms:modified xsi:type="dcterms:W3CDTF">2020-03-29T11:52:38Z</dcterms:modified>
</cp:coreProperties>
</file>