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F93AD8-8415-4674-9837-33884C983EF2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4174740-B77D-420B-A1C6-09B1C75B07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869160"/>
            <a:ext cx="6400800" cy="16002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Общество не может перестать </a:t>
            </a:r>
            <a:r>
              <a:rPr lang="ru-RU" b="1" i="1" u="sng" dirty="0" smtClean="0">
                <a:solidFill>
                  <a:schemeClr val="tx1"/>
                </a:solidFill>
              </a:rPr>
              <a:t>производить</a:t>
            </a:r>
            <a:r>
              <a:rPr lang="ru-RU" b="1" i="1" dirty="0" smtClean="0">
                <a:solidFill>
                  <a:schemeClr val="tx1"/>
                </a:solidFill>
              </a:rPr>
              <a:t>, потому что не может перестать </a:t>
            </a:r>
            <a:r>
              <a:rPr lang="ru-RU" b="1" i="1" u="sng" dirty="0" smtClean="0">
                <a:solidFill>
                  <a:schemeClr val="tx1"/>
                </a:solidFill>
              </a:rPr>
              <a:t>потреблять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Производство: затраты, выручка, прибыль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7453064" cy="16002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 – сумма всех расходов на производство товаров или услуг.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ЗАТРАТЫ (ИЗДЕРЖКИ)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404664"/>
            <a:ext cx="3744416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Общие</a:t>
            </a:r>
            <a:r>
              <a:rPr lang="ru-RU" sz="2800" b="1" dirty="0" smtClean="0"/>
              <a:t> затраты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4320480" cy="9361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Постоянные</a:t>
            </a:r>
            <a:r>
              <a:rPr lang="ru-RU" sz="2800" dirty="0" smtClean="0"/>
              <a:t> затраты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628800"/>
            <a:ext cx="4104456" cy="9361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Переменные</a:t>
            </a:r>
            <a:r>
              <a:rPr lang="ru-RU" sz="2800" dirty="0" smtClean="0"/>
              <a:t> затраты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740352" y="404664"/>
            <a:ext cx="466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dirty="0" smtClean="0"/>
              <a:t>k</a:t>
            </a:r>
            <a:endParaRPr lang="ru-RU" sz="4800" b="1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8244408" y="47667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трелка вниз 9"/>
          <p:cNvSpPr/>
          <p:nvPr/>
        </p:nvSpPr>
        <p:spPr>
          <a:xfrm>
            <a:off x="2051720" y="2564904"/>
            <a:ext cx="79208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140968"/>
            <a:ext cx="417646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Плата за аренду помещения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4221088"/>
            <a:ext cx="4176464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Плата управляющему персоналу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2780928"/>
            <a:ext cx="417646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Расходы на сырье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16016" y="3789040"/>
            <a:ext cx="417646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  <a:r>
              <a:rPr lang="ru-RU" b="1" dirty="0" smtClean="0"/>
              <a:t>. Расходы на транспорт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4725144"/>
            <a:ext cx="417646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  <a:r>
              <a:rPr lang="ru-RU" b="1" dirty="0" smtClean="0"/>
              <a:t>. Расходы на электроэнергию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5733256"/>
            <a:ext cx="417646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 </a:t>
            </a:r>
            <a:r>
              <a:rPr lang="ru-RU" b="1" dirty="0" smtClean="0"/>
              <a:t>Сдельная оплата труда рабочим </a:t>
            </a:r>
            <a:r>
              <a:rPr lang="ru-RU" dirty="0" smtClean="0"/>
              <a:t>– оплата в соответствии с количеством произведенной продукции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6660232" y="2564904"/>
            <a:ext cx="43204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7772400" cy="136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484784"/>
            <a:ext cx="1652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СТР. 86. Устно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789040"/>
            <a:ext cx="453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П. 9-10. Повторить. Подготовиться к ТК-2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4365104"/>
            <a:ext cx="67257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СТР. 87. Прочитать.</a:t>
            </a:r>
          </a:p>
          <a:p>
            <a:r>
              <a:rPr lang="ru-RU" dirty="0" smtClean="0"/>
              <a:t>Ответить на вопросы: ПИСЬМЕННО. ПРАКТИЧЕСКАЯ ТЕТРАДЬ</a:t>
            </a:r>
          </a:p>
          <a:p>
            <a:pPr marL="342900" indent="-342900">
              <a:buAutoNum type="arabicParenR"/>
            </a:pPr>
            <a:r>
              <a:rPr lang="ru-RU" dirty="0" smtClean="0"/>
              <a:t>Разделение труда: плюс или минус?</a:t>
            </a:r>
          </a:p>
          <a:p>
            <a:pPr marL="342900" indent="-342900">
              <a:buAutoNum type="arabicParenR"/>
            </a:pPr>
            <a:r>
              <a:rPr lang="ru-RU" dirty="0" smtClean="0"/>
              <a:t>Как конвейер помог в производстве автомобилей?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08912" cy="128215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Главные вопросы экономики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988840"/>
            <a:ext cx="82809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/>
          </a:p>
          <a:p>
            <a:pPr algn="ctr"/>
            <a:r>
              <a:rPr lang="ru-RU" sz="3600" b="1" dirty="0" smtClean="0"/>
              <a:t>ЧТО </a:t>
            </a:r>
            <a:r>
              <a:rPr lang="ru-RU" sz="3600" dirty="0" smtClean="0"/>
              <a:t>производить?</a:t>
            </a:r>
          </a:p>
          <a:p>
            <a:pPr algn="ctr"/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996952"/>
            <a:ext cx="82809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/>
          </a:p>
          <a:p>
            <a:pPr algn="ctr"/>
            <a:r>
              <a:rPr lang="ru-RU" sz="3600" b="1" dirty="0" smtClean="0"/>
              <a:t>КАК</a:t>
            </a:r>
            <a:r>
              <a:rPr lang="ru-RU" sz="3600" dirty="0" smtClean="0"/>
              <a:t> производить?</a:t>
            </a:r>
          </a:p>
          <a:p>
            <a:pPr algn="ctr"/>
            <a:endParaRPr lang="ru-RU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4365104"/>
            <a:ext cx="828092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/>
          </a:p>
          <a:p>
            <a:pPr algn="ctr"/>
            <a:r>
              <a:rPr lang="ru-RU" sz="3600" b="1" dirty="0" smtClean="0"/>
              <a:t>ДЛЯ КОГО </a:t>
            </a:r>
            <a:r>
              <a:rPr lang="ru-RU" sz="3600" dirty="0" smtClean="0"/>
              <a:t>производить?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82809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/>
          </a:p>
          <a:p>
            <a:pPr algn="ctr"/>
            <a:r>
              <a:rPr lang="ru-RU" sz="3600" b="1" dirty="0" smtClean="0"/>
              <a:t>ЧТО </a:t>
            </a:r>
            <a:r>
              <a:rPr lang="ru-RU" sz="3600" dirty="0" smtClean="0"/>
              <a:t>производить?</a:t>
            </a:r>
          </a:p>
          <a:p>
            <a:pPr algn="ctr"/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44824"/>
            <a:ext cx="3744416" cy="11521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ТОВАРЫ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844824"/>
            <a:ext cx="3744416" cy="11521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УСЛУГИ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077072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ПРОИЗВОДИТЬ ИЛИ НЕ ПРОИЗВОДИТЬ?</a:t>
            </a:r>
          </a:p>
          <a:p>
            <a:r>
              <a:rPr lang="ru-RU" sz="3200" dirty="0" smtClean="0"/>
              <a:t>ВОТ В ЧЕМ ВОПРОС!</a:t>
            </a:r>
            <a:endParaRPr lang="ru-RU" sz="3200" dirty="0"/>
          </a:p>
        </p:txBody>
      </p:sp>
      <p:pic>
        <p:nvPicPr>
          <p:cNvPr id="1026" name="Picture 2" descr="https://i.ytimg.com/vi/O7QepudrPGE/hqdefault.jpg"/>
          <p:cNvPicPr>
            <a:picLocks noChangeAspect="1" noChangeArrowheads="1"/>
          </p:cNvPicPr>
          <p:nvPr/>
        </p:nvPicPr>
        <p:blipFill>
          <a:blip r:embed="rId2" cstate="print"/>
          <a:srcRect l="3150" t="12600" r="59051" b="13901"/>
          <a:stretch>
            <a:fillRect/>
          </a:stretch>
        </p:blipFill>
        <p:spPr bwMode="auto">
          <a:xfrm>
            <a:off x="6084168" y="3429000"/>
            <a:ext cx="2125265" cy="3099344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611560" y="3717032"/>
            <a:ext cx="5400600" cy="2160240"/>
          </a:xfrm>
          <a:prstGeom prst="wedgeRoundRectCallout">
            <a:avLst>
              <a:gd name="adj1" fmla="val 50087"/>
              <a:gd name="adj2" fmla="val 59305"/>
              <a:gd name="adj3" fmla="val 1666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916832"/>
            <a:ext cx="8568952" cy="4320480"/>
          </a:xfrm>
        </p:spPr>
        <p:txBody>
          <a:bodyPr/>
          <a:lstStyle/>
          <a:p>
            <a:pPr algn="ctr"/>
            <a:r>
              <a:rPr lang="ru-RU" dirty="0" smtClean="0"/>
              <a:t>Вид продукта;</a:t>
            </a:r>
          </a:p>
          <a:p>
            <a:pPr algn="ctr"/>
            <a:r>
              <a:rPr lang="ru-RU" dirty="0" smtClean="0"/>
              <a:t>Привлекательность продукта для потребителя;</a:t>
            </a:r>
          </a:p>
          <a:p>
            <a:pPr algn="ctr"/>
            <a:r>
              <a:rPr lang="ru-RU" dirty="0" smtClean="0"/>
              <a:t>Количество и объем продукции;</a:t>
            </a:r>
          </a:p>
          <a:p>
            <a:pPr algn="ctr"/>
            <a:r>
              <a:rPr lang="ru-RU" dirty="0" smtClean="0"/>
              <a:t>Ресурсы, необходимые для производства;</a:t>
            </a:r>
          </a:p>
          <a:p>
            <a:pPr algn="ctr"/>
            <a:r>
              <a:rPr lang="ru-RU" dirty="0" smtClean="0"/>
              <a:t>Технологии, необходимые для производства;</a:t>
            </a:r>
          </a:p>
          <a:p>
            <a:pPr algn="ctr"/>
            <a:r>
              <a:rPr lang="ru-RU" dirty="0" smtClean="0"/>
              <a:t>Экономичность производства (выгодно или не выгодно?)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95536" y="188640"/>
            <a:ext cx="8352928" cy="10081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БУДЕМ ПРОИЗВОДИТЬ, НО ЧТО?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8092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Производственные ресурсы экономисты называют также факторами </a:t>
            </a:r>
            <a:r>
              <a:rPr lang="ru-RU" sz="3200" dirty="0" smtClean="0">
                <a:solidFill>
                  <a:schemeClr val="tx1"/>
                </a:solidFill>
              </a:rPr>
              <a:t>производства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204448" cy="4572000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3200" dirty="0" smtClean="0"/>
              <a:t>К факторам производства относят:</a:t>
            </a:r>
          </a:p>
          <a:p>
            <a:pPr fontAlgn="base"/>
            <a:r>
              <a:rPr lang="ru-RU" sz="3200" b="1" dirty="0" smtClean="0"/>
              <a:t>Рабочую силу</a:t>
            </a:r>
            <a:r>
              <a:rPr lang="ru-RU" sz="3200" dirty="0" smtClean="0"/>
              <a:t>. </a:t>
            </a:r>
          </a:p>
          <a:p>
            <a:pPr fontAlgn="base"/>
            <a:r>
              <a:rPr lang="ru-RU" sz="3200" b="1" dirty="0" smtClean="0"/>
              <a:t>Природные ресурсы</a:t>
            </a:r>
            <a:r>
              <a:rPr lang="ru-RU" sz="3200" dirty="0" smtClean="0"/>
              <a:t>. </a:t>
            </a:r>
          </a:p>
          <a:p>
            <a:pPr fontAlgn="base"/>
            <a:r>
              <a:rPr lang="ru-RU" sz="3200" b="1" dirty="0" smtClean="0"/>
              <a:t>Интеллектуальные способности</a:t>
            </a:r>
            <a:r>
              <a:rPr lang="ru-RU" sz="3200" dirty="0" smtClean="0"/>
              <a:t>. </a:t>
            </a:r>
          </a:p>
          <a:p>
            <a:pPr fontAlgn="base"/>
            <a:r>
              <a:rPr lang="ru-RU" sz="3200" b="1" dirty="0" smtClean="0"/>
              <a:t>Капитал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pic>
        <p:nvPicPr>
          <p:cNvPr id="16386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789040"/>
            <a:ext cx="4614597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delanounas.ru/images/img/c/2/c2RlbGFub3VuYXMucnUvdXBsb2Fkcy8xLzMvMTMwMTMzMTQ0NzIyNC5qcGVnP19faWQ9MTQ5NDQ=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396552" y="0"/>
            <a:ext cx="102789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00808"/>
            <a:ext cx="7906072" cy="230425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7200" dirty="0" smtClean="0"/>
              <a:t>КАК ПРОИЗВОДИТЬ?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Единичное производство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8363272" cy="511108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Единичное производство </a:t>
            </a:r>
            <a:r>
              <a:rPr lang="ru-RU" dirty="0" smtClean="0"/>
              <a:t>представляет штучный выпуск товаров, небольшой по объемам выпуск продукции.</a:t>
            </a:r>
            <a:endParaRPr lang="ru-RU" dirty="0"/>
          </a:p>
        </p:txBody>
      </p:sp>
      <p:pic>
        <p:nvPicPr>
          <p:cNvPr id="18434" name="Picture 2" descr="https://eurabota.com/uploads/photo_1568633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725144"/>
            <a:ext cx="2590993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4" descr="https://shkolazhizni.ru/img/content/i149/149896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077072"/>
            <a:ext cx="2776211" cy="1728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6" descr="http://litcult.ru/u/dd/newstat/9748/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581128"/>
            <a:ext cx="2633564" cy="1755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3528" y="2276872"/>
            <a:ext cx="8280920" cy="156966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u="sng" dirty="0"/>
              <a:t>Главное преимущество единичного </a:t>
            </a:r>
            <a:r>
              <a:rPr lang="ru-RU" sz="2400" b="1" u="sng" dirty="0" smtClean="0"/>
              <a:t>производства </a:t>
            </a:r>
            <a:r>
              <a:rPr lang="ru-RU" sz="2400" dirty="0" smtClean="0"/>
              <a:t>– неповторимые </a:t>
            </a:r>
            <a:r>
              <a:rPr lang="ru-RU" sz="2400" dirty="0"/>
              <a:t>качества каждого выпускаемого товара, высокий контроль над качеством каждого производимого изделия.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dirty="0" smtClean="0"/>
              <a:t>Серийное производство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340768"/>
            <a:ext cx="8568952" cy="42119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Серийное производство </a:t>
            </a:r>
            <a:r>
              <a:rPr lang="ru-RU" dirty="0" smtClean="0"/>
              <a:t>представляет выпуск однотипных товаров сериями (партиями), который повторяется через определенные временные промежутки.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212976"/>
            <a:ext cx="53640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Особенности: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Большие объемы </a:t>
            </a:r>
            <a:r>
              <a:rPr lang="ru-RU" sz="2400" dirty="0"/>
              <a:t>изготавливаемой продукции,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Экономия </a:t>
            </a:r>
            <a:r>
              <a:rPr lang="ru-RU" sz="2400" dirty="0"/>
              <a:t>времени на производственном процессе за счет применения разделения </a:t>
            </a:r>
            <a:r>
              <a:rPr lang="ru-RU" sz="2400" dirty="0" smtClean="0"/>
              <a:t>труда,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Разделение </a:t>
            </a:r>
            <a:r>
              <a:rPr lang="ru-RU" sz="2400" dirty="0"/>
              <a:t>производственного процесса на отдельные операции. </a:t>
            </a:r>
          </a:p>
        </p:txBody>
      </p:sp>
      <p:pic>
        <p:nvPicPr>
          <p:cNvPr id="20482" name="Picture 2" descr="https://citytraffic.ru/wp-content/uploads/2019/10/1539248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2614203" cy="1878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r>
              <a:rPr lang="ru-RU" dirty="0" smtClean="0"/>
              <a:t>Массовое производство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291264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Массовое производство</a:t>
            </a:r>
            <a:r>
              <a:rPr lang="ru-RU" dirty="0" smtClean="0"/>
              <a:t>– это выпуск однотипных товаров в огромных объемах, в течение длительного времени.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2996952"/>
            <a:ext cx="3203848" cy="230832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Для </a:t>
            </a:r>
            <a:r>
              <a:rPr lang="ru-RU" dirty="0"/>
              <a:t>изготовления продукции используется специальное дорогостоящее оборудование, передовые технологии, значительно сокращающие время, необходимое для изготовления товаров.</a:t>
            </a:r>
          </a:p>
        </p:txBody>
      </p:sp>
      <p:pic>
        <p:nvPicPr>
          <p:cNvPr id="21506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80928"/>
            <a:ext cx="4680520" cy="3115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199</TotalTime>
  <Words>308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Производство: затраты, выручка, прибыль</vt:lpstr>
      <vt:lpstr>Главные вопросы экономики</vt:lpstr>
      <vt:lpstr>Слайд 3</vt:lpstr>
      <vt:lpstr>Слайд 4</vt:lpstr>
      <vt:lpstr>Производственные ресурсы экономисты называют также факторами производства</vt:lpstr>
      <vt:lpstr>КАК ПРОИЗВОДИТЬ?</vt:lpstr>
      <vt:lpstr>Единичное производство</vt:lpstr>
      <vt:lpstr>Серийное производство</vt:lpstr>
      <vt:lpstr>Массовое производство</vt:lpstr>
      <vt:lpstr>ЗАТРАТЫ (ИЗДЕРЖКИ)</vt:lpstr>
      <vt:lpstr>Слайд 11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Производство: затраты, выручка, прибыль</dc:title>
  <dc:creator>User</dc:creator>
  <cp:lastModifiedBy>User</cp:lastModifiedBy>
  <cp:revision>21</cp:revision>
  <dcterms:created xsi:type="dcterms:W3CDTF">2020-02-16T10:55:47Z</dcterms:created>
  <dcterms:modified xsi:type="dcterms:W3CDTF">2020-02-16T14:15:42Z</dcterms:modified>
</cp:coreProperties>
</file>