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71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6600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9" autoAdjust="0"/>
    <p:restoredTop sz="94659" autoAdjust="0"/>
  </p:normalViewPr>
  <p:slideViewPr>
    <p:cSldViewPr>
      <p:cViewPr varScale="1">
        <p:scale>
          <a:sx n="66" d="100"/>
          <a:sy n="66" d="100"/>
        </p:scale>
        <p:origin x="-63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4" d="100"/>
        <a:sy n="94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6"/>
  <c:chart>
    <c:autoTitleDeleted val="1"/>
    <c:view3D>
      <c:rotX val="30"/>
      <c:rotY val="8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4409601787365112E-2"/>
          <c:y val="6.496346527683354E-2"/>
          <c:w val="0.89118079642526971"/>
          <c:h val="0.8700730694463331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  <a:scene3d>
              <a:camera prst="orthographicFront"/>
              <a:lightRig rig="threePt" dir="t"/>
            </a:scene3d>
            <a:sp3d prstMaterial="matte">
              <a:bevelT w="0" h="0"/>
            </a:sp3d>
          </c:spPr>
          <c:explosion val="3"/>
          <c:dPt>
            <c:idx val="0"/>
            <c:explosion val="8"/>
            <c:spPr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>
                <a:bevelT w="0" h="0"/>
              </a:sp3d>
            </c:spPr>
          </c:dPt>
          <c:dPt>
            <c:idx val="1"/>
            <c:explosion val="22"/>
          </c:dPt>
          <c:dLbls>
            <c:dLbl>
              <c:idx val="0"/>
              <c:layout>
                <c:manualLayout>
                  <c:x val="7.547047244094493E-2"/>
                  <c:y val="0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rgbClr val="6600CC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defRPr>
                    </a:pPr>
                    <a:r>
                      <a:rPr lang="ru-RU" sz="1800" b="0" dirty="0" smtClean="0">
                        <a:solidFill>
                          <a:srgbClr val="6600CC"/>
                        </a:solidFill>
                        <a:latin typeface="Arial Narrow" panose="020B0606020202030204" pitchFamily="34" charset="0"/>
                      </a:rPr>
                      <a:t>31</a:t>
                    </a:r>
                    <a:r>
                      <a:rPr lang="ru-RU" sz="1800" b="0" baseline="0" dirty="0" smtClean="0">
                        <a:solidFill>
                          <a:srgbClr val="6600CC"/>
                        </a:solidFill>
                        <a:latin typeface="Arial Narrow" panose="020B0606020202030204" pitchFamily="34" charset="0"/>
                      </a:rPr>
                      <a:t>%</a:t>
                    </a:r>
                    <a:r>
                      <a:rPr lang="ru-RU" sz="1800" b="0" dirty="0" smtClean="0">
                        <a:solidFill>
                          <a:srgbClr val="6600CC"/>
                        </a:solidFill>
                        <a:latin typeface="Arial Narrow" panose="020B0606020202030204" pitchFamily="34" charset="0"/>
                      </a:rPr>
                      <a:t>Нет</a:t>
                    </a:r>
                    <a:endParaRPr lang="ru-RU" sz="1800" b="0" dirty="0" smtClean="0">
                      <a:latin typeface="Arial Narrow" panose="020B060602020203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-2.3381958579525873E-2"/>
                  <c:y val="-4.1286264352442044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rgbClr val="6600CC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defRPr>
                    </a:pPr>
                    <a:r>
                      <a:rPr lang="ru-RU" sz="1800" b="0" dirty="0" smtClean="0">
                        <a:solidFill>
                          <a:srgbClr val="6600CC"/>
                        </a:solidFill>
                        <a:latin typeface="Arial Narrow" panose="020B0606020202030204" pitchFamily="34" charset="0"/>
                      </a:rPr>
                      <a:t> 69% Да </a:t>
                    </a:r>
                    <a:endParaRPr lang="ru-RU" sz="1800" b="0" dirty="0">
                      <a:latin typeface="Arial Narrow" panose="020B060602020203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  <c:showVal val="1"/>
              <c:showCatName val="1"/>
              <c:showPercent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rgbClr val="6600CC"/>
                      </a:solidFill>
                      <a:latin typeface="Arial Narrow" panose="020B0606020202030204" pitchFamily="34" charset="0"/>
                      <a:ea typeface="+mn-ea"/>
                      <a:cs typeface="+mn-cs"/>
                    </a:defRPr>
                  </a:pPr>
                  <a:endParaRPr lang="ru-RU"/>
                </a:p>
              </c:txPr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rgbClr val="6600CC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dLblPos val="outEnd"/>
            <c:showCatName val="1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Нет</c:v>
                </c:pt>
                <c:pt idx="1">
                  <c:v>Да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0.31000000000000028</c:v>
                </c:pt>
                <c:pt idx="1">
                  <c:v>0.69000000000000083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Лист1!$B$1</c15:sqref>
                        </c15:formulaRef>
                      </c:ext>
                    </c:extLst>
                    <c:strCache>
                      <c:ptCount val="1"/>
                      <c:pt idx="0">
                        <c:v>Продажи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categoryFilterExceptions/>
            </c:ext>
          </c:extLst>
        </c:ser>
        <c:dLbls>
          <c:showCatName val="1"/>
        </c:dLbls>
      </c:pie3D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>
        <c:manualLayout>
          <c:layoutTarget val="inner"/>
          <c:xMode val="edge"/>
          <c:yMode val="edge"/>
          <c:x val="9.9295273498139866E-2"/>
          <c:y val="6.8774278491473662E-2"/>
          <c:w val="0.90070472650186062"/>
          <c:h val="0.5616500700701883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</c:spPr>
          <c:dPt>
            <c:idx val="0"/>
            <c:spPr>
              <a:solidFill>
                <a:schemeClr val="accent4">
                  <a:lumMod val="50000"/>
                </a:schemeClr>
              </a:solidFill>
              <a:ln>
                <a:solidFill>
                  <a:schemeClr val="bg1"/>
                </a:solidFill>
              </a:ln>
            </c:spPr>
          </c:dPt>
          <c:dPt>
            <c:idx val="1"/>
            <c:spPr>
              <a:solidFill>
                <a:schemeClr val="accent4">
                  <a:lumMod val="75000"/>
                </a:schemeClr>
              </a:solidFill>
              <a:ln>
                <a:solidFill>
                  <a:schemeClr val="bg1"/>
                </a:solidFill>
              </a:ln>
            </c:spPr>
          </c:dPt>
          <c:dPt>
            <c:idx val="2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</c:dPt>
          <c:dPt>
            <c:idx val="3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bg1"/>
                </a:solidFill>
              </a:ln>
            </c:spPr>
          </c:dPt>
          <c:dPt>
            <c:idx val="4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bg1"/>
                </a:solidFill>
              </a:ln>
            </c:spPr>
          </c:dPt>
          <c:dPt>
            <c:idx val="5"/>
            <c:spPr>
              <a:solidFill>
                <a:schemeClr val="accent4">
                  <a:lumMod val="50000"/>
                </a:schemeClr>
              </a:solidFill>
              <a:ln>
                <a:solidFill>
                  <a:schemeClr val="bg1"/>
                </a:solidFill>
              </a:ln>
            </c:spPr>
          </c:dPt>
          <c:dPt>
            <c:idx val="6"/>
            <c:spPr>
              <a:solidFill>
                <a:schemeClr val="accent4">
                  <a:lumMod val="75000"/>
                </a:schemeClr>
              </a:solidFill>
              <a:ln>
                <a:solidFill>
                  <a:schemeClr val="bg1"/>
                </a:solidFill>
              </a:ln>
            </c:spPr>
          </c:dPt>
          <c:dPt>
            <c:idx val="7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</c:dPt>
          <c:dPt>
            <c:idx val="8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bg1"/>
                </a:solidFill>
              </a:ln>
            </c:spPr>
          </c:dPt>
          <c:cat>
            <c:strRef>
              <c:f>Лист1!$A$2:$A$10</c:f>
              <c:strCache>
                <c:ptCount val="9"/>
                <c:pt idx="0">
                  <c:v>Татьяна Ларина</c:v>
                </c:pt>
                <c:pt idx="1">
                  <c:v>Евгений Онегин</c:v>
                </c:pt>
                <c:pt idx="2">
                  <c:v>Маша Миронова</c:v>
                </c:pt>
                <c:pt idx="3">
                  <c:v>Петр Гринев</c:v>
                </c:pt>
                <c:pt idx="4">
                  <c:v>Самсон Вырин</c:v>
                </c:pt>
                <c:pt idx="5">
                  <c:v>Людмила</c:v>
                </c:pt>
                <c:pt idx="6">
                  <c:v>Руслан</c:v>
                </c:pt>
                <c:pt idx="7">
                  <c:v>Гвидон</c:v>
                </c:pt>
                <c:pt idx="8">
                  <c:v>Затруднились</c:v>
                </c:pt>
              </c:strCache>
            </c:strRef>
          </c:cat>
          <c:val>
            <c:numRef>
              <c:f>Лист1!$B$2:$B$10</c:f>
              <c:numCache>
                <c:formatCode>0%</c:formatCode>
                <c:ptCount val="9"/>
                <c:pt idx="0">
                  <c:v>0.35000000000000009</c:v>
                </c:pt>
                <c:pt idx="1">
                  <c:v>0.23</c:v>
                </c:pt>
                <c:pt idx="2">
                  <c:v>4.0000000000000015E-2</c:v>
                </c:pt>
                <c:pt idx="3">
                  <c:v>4.0000000000000015E-2</c:v>
                </c:pt>
                <c:pt idx="4">
                  <c:v>2.0000000000000007E-2</c:v>
                </c:pt>
                <c:pt idx="5">
                  <c:v>2.0000000000000007E-2</c:v>
                </c:pt>
                <c:pt idx="6">
                  <c:v>2.0000000000000007E-2</c:v>
                </c:pt>
                <c:pt idx="7">
                  <c:v>2.0000000000000007E-2</c:v>
                </c:pt>
                <c:pt idx="8">
                  <c:v>0.25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Лист1!$A$2:$A$10</c:f>
              <c:strCache>
                <c:ptCount val="9"/>
                <c:pt idx="0">
                  <c:v>Татьяна Ларина</c:v>
                </c:pt>
                <c:pt idx="1">
                  <c:v>Евгений Онегин</c:v>
                </c:pt>
                <c:pt idx="2">
                  <c:v>Маша Миронова</c:v>
                </c:pt>
                <c:pt idx="3">
                  <c:v>Петр Гринев</c:v>
                </c:pt>
                <c:pt idx="4">
                  <c:v>Самсон Вырин</c:v>
                </c:pt>
                <c:pt idx="5">
                  <c:v>Людмила</c:v>
                </c:pt>
                <c:pt idx="6">
                  <c:v>Руслан</c:v>
                </c:pt>
                <c:pt idx="7">
                  <c:v>Гвидон</c:v>
                </c:pt>
                <c:pt idx="8">
                  <c:v>Затруднились</c:v>
                </c:pt>
              </c:strCache>
            </c:strRef>
          </c:cat>
          <c:val>
            <c:numRef>
              <c:f>Лист1!$C$2:$C$10</c:f>
              <c:numCache>
                <c:formatCode>General</c:formatCode>
                <c:ptCount val="9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Лист1!$A$2:$A$10</c:f>
              <c:strCache>
                <c:ptCount val="9"/>
                <c:pt idx="0">
                  <c:v>Татьяна Ларина</c:v>
                </c:pt>
                <c:pt idx="1">
                  <c:v>Евгений Онегин</c:v>
                </c:pt>
                <c:pt idx="2">
                  <c:v>Маша Миронова</c:v>
                </c:pt>
                <c:pt idx="3">
                  <c:v>Петр Гринев</c:v>
                </c:pt>
                <c:pt idx="4">
                  <c:v>Самсон Вырин</c:v>
                </c:pt>
                <c:pt idx="5">
                  <c:v>Людмила</c:v>
                </c:pt>
                <c:pt idx="6">
                  <c:v>Руслан</c:v>
                </c:pt>
                <c:pt idx="7">
                  <c:v>Гвидон</c:v>
                </c:pt>
                <c:pt idx="8">
                  <c:v>Затруднились</c:v>
                </c:pt>
              </c:strCache>
            </c:strRef>
          </c:cat>
          <c:val>
            <c:numRef>
              <c:f>Лист1!$D$2:$D$10</c:f>
              <c:numCache>
                <c:formatCode>General</c:formatCode>
                <c:ptCount val="9"/>
              </c:numCache>
            </c:numRef>
          </c:val>
        </c:ser>
        <c:gapWidth val="0"/>
        <c:gapDepth val="248"/>
        <c:shape val="box"/>
        <c:axId val="99583872"/>
        <c:axId val="99585408"/>
        <c:axId val="0"/>
      </c:bar3DChart>
      <c:catAx>
        <c:axId val="99583872"/>
        <c:scaling>
          <c:orientation val="minMax"/>
        </c:scaling>
        <c:axPos val="b"/>
        <c:tickLblPos val="nextTo"/>
        <c:txPr>
          <a:bodyPr/>
          <a:lstStyle/>
          <a:p>
            <a:pPr>
              <a:defRPr sz="1800">
                <a:solidFill>
                  <a:srgbClr val="6600CC"/>
                </a:solidFill>
                <a:latin typeface="Arial Narrow" panose="020B0606020202030204" pitchFamily="34" charset="0"/>
              </a:defRPr>
            </a:pPr>
            <a:endParaRPr lang="ru-RU"/>
          </a:p>
        </c:txPr>
        <c:crossAx val="99585408"/>
        <c:crosses val="autoZero"/>
        <c:auto val="1"/>
        <c:lblAlgn val="ctr"/>
        <c:lblOffset val="100"/>
      </c:catAx>
      <c:valAx>
        <c:axId val="99585408"/>
        <c:scaling>
          <c:orientation val="minMax"/>
        </c:scaling>
        <c:axPos val="l"/>
        <c:majorGridlines/>
        <c:numFmt formatCode="0%" sourceLinked="1"/>
        <c:tickLblPos val="nextTo"/>
        <c:crossAx val="99583872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2"/>
  <c:chart>
    <c:autoTitleDeleted val="1"/>
    <c:view3D>
      <c:rotX val="30"/>
      <c:rotY val="183"/>
      <c:perspective val="30"/>
    </c:view3D>
    <c:plotArea>
      <c:layout>
        <c:manualLayout>
          <c:layoutTarget val="inner"/>
          <c:xMode val="edge"/>
          <c:yMode val="edge"/>
          <c:x val="2.7226141539828944E-2"/>
          <c:y val="2.9306260809568149E-2"/>
          <c:w val="0.94394435971760648"/>
          <c:h val="0.9238441045379706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</c:spPr>
          <c:explosion val="25"/>
          <c:dPt>
            <c:idx val="0"/>
            <c:explosion val="10"/>
          </c:dPt>
          <c:dPt>
            <c:idx val="1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2"/>
            <c:spPr>
              <a:solidFill>
                <a:schemeClr val="accent4"/>
              </a:solidFill>
            </c:spPr>
          </c:dPt>
          <c:dLbls>
            <c:dLbl>
              <c:idx val="0"/>
              <c:layout>
                <c:manualLayout>
                  <c:x val="-7.3851302846692328E-3"/>
                  <c:y val="-9.6952054346902648E-3"/>
                </c:manualLayout>
              </c:layout>
              <c:tx>
                <c:rich>
                  <a:bodyPr/>
                  <a:lstStyle/>
                  <a:p>
                    <a:r>
                      <a:rPr lang="ru-RU" sz="1800" dirty="0">
                        <a:solidFill>
                          <a:srgbClr val="6600CC"/>
                        </a:solidFill>
                        <a:latin typeface="Arial Narrow" panose="020B0606020202030204" pitchFamily="34" charset="0"/>
                      </a:rPr>
                      <a:t>Семья </a:t>
                    </a:r>
                    <a:r>
                      <a:rPr lang="ru-RU" sz="1800" dirty="0" smtClean="0">
                        <a:solidFill>
                          <a:srgbClr val="6600CC"/>
                        </a:solidFill>
                        <a:latin typeface="Arial Narrow" panose="020B0606020202030204" pitchFamily="34" charset="0"/>
                      </a:rPr>
                      <a:t>69</a:t>
                    </a:r>
                    <a:r>
                      <a:rPr lang="ru-RU" sz="1800" dirty="0">
                        <a:solidFill>
                          <a:srgbClr val="6600CC"/>
                        </a:solidFill>
                        <a:latin typeface="Arial Narrow" panose="020B0606020202030204" pitchFamily="34" charset="0"/>
                      </a:rPr>
                      <a:t>%</a:t>
                    </a:r>
                    <a:endParaRPr lang="ru-RU" sz="1800" dirty="0">
                      <a:latin typeface="Arial Narrow" panose="020B0606020202030204" pitchFamily="34" charset="0"/>
                    </a:endParaRPr>
                  </a:p>
                </c:rich>
              </c:tx>
              <c:showVal val="1"/>
              <c:showCatName val="1"/>
            </c:dLbl>
            <c:dLbl>
              <c:idx val="1"/>
              <c:layout>
                <c:manualLayout>
                  <c:x val="-8.8058397551787437E-4"/>
                  <c:y val="8.1124498918706905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solidFill>
                          <a:srgbClr val="6600CC"/>
                        </a:solidFill>
                        <a:latin typeface="Arial Narrow" panose="020B0606020202030204" pitchFamily="34" charset="0"/>
                      </a:rPr>
                      <a:t>Школа </a:t>
                    </a:r>
                    <a:r>
                      <a:rPr lang="ru-RU" dirty="0">
                        <a:solidFill>
                          <a:srgbClr val="6600CC"/>
                        </a:solidFill>
                        <a:latin typeface="Arial Narrow" panose="020B0606020202030204" pitchFamily="34" charset="0"/>
                      </a:rPr>
                      <a:t>27%</a:t>
                    </a:r>
                    <a:endParaRPr lang="ru-RU" dirty="0">
                      <a:latin typeface="Arial Narrow" panose="020B0606020202030204" pitchFamily="34" charset="0"/>
                    </a:endParaRPr>
                  </a:p>
                </c:rich>
              </c:tx>
              <c:showVal val="1"/>
              <c:showCatName val="1"/>
            </c:dLbl>
            <c:dLbl>
              <c:idx val="2"/>
              <c:layout>
                <c:manualLayout>
                  <c:x val="-7.1050186342931677E-3"/>
                  <c:y val="1.541520856481242E-2"/>
                </c:manualLayout>
              </c:layout>
              <c:tx>
                <c:rich>
                  <a:bodyPr/>
                  <a:lstStyle/>
                  <a:p>
                    <a:r>
                      <a:rPr lang="ru-RU" dirty="0">
                        <a:solidFill>
                          <a:srgbClr val="6600CC"/>
                        </a:solidFill>
                        <a:latin typeface="Arial Narrow" panose="020B0606020202030204" pitchFamily="34" charset="0"/>
                        <a:cs typeface="Arial" panose="020B0604020202020204" pitchFamily="34" charset="0"/>
                      </a:rPr>
                      <a:t>ДОУ </a:t>
                    </a:r>
                    <a:r>
                      <a:rPr lang="ru-RU" dirty="0" smtClean="0">
                        <a:solidFill>
                          <a:srgbClr val="6600CC"/>
                        </a:solidFill>
                        <a:latin typeface="Arial Narrow" panose="020B0606020202030204" pitchFamily="34" charset="0"/>
                        <a:cs typeface="Arial" panose="020B0604020202020204" pitchFamily="34" charset="0"/>
                      </a:rPr>
                      <a:t>4</a:t>
                    </a:r>
                    <a:r>
                      <a:rPr lang="ru-RU" dirty="0">
                        <a:solidFill>
                          <a:srgbClr val="6600CC"/>
                        </a:solidFill>
                        <a:latin typeface="Arial Narrow" panose="020B0606020202030204" pitchFamily="34" charset="0"/>
                        <a:cs typeface="Arial" panose="020B0604020202020204" pitchFamily="34" charset="0"/>
                      </a:rPr>
                      <a:t>%</a:t>
                    </a:r>
                    <a:endParaRPr lang="ru-RU" dirty="0">
                      <a:latin typeface="Arial Narrow" panose="020B0606020202030204" pitchFamily="34" charset="0"/>
                      <a:cs typeface="Arial" panose="020B0604020202020204" pitchFamily="34" charset="0"/>
                    </a:endParaRPr>
                  </a:p>
                </c:rich>
              </c:tx>
              <c:showVal val="1"/>
              <c:showCatName val="1"/>
            </c:dLbl>
            <c:txPr>
              <a:bodyPr/>
              <a:lstStyle/>
              <a:p>
                <a:pPr>
                  <a:defRPr>
                    <a:solidFill>
                      <a:srgbClr val="6600CC"/>
                    </a:solidFill>
                  </a:defRPr>
                </a:pPr>
                <a:endParaRPr lang="ru-RU"/>
              </a:p>
            </c:txPr>
            <c:showVal val="1"/>
            <c:showCatName val="1"/>
            <c:showLeaderLines val="1"/>
          </c:dLbls>
          <c:cat>
            <c:strRef>
              <c:f>Лист1!$A$2:$A$4</c:f>
              <c:strCache>
                <c:ptCount val="3"/>
                <c:pt idx="0">
                  <c:v>Семья 69%</c:v>
                </c:pt>
                <c:pt idx="1">
                  <c:v>Школа 27%</c:v>
                </c:pt>
                <c:pt idx="2">
                  <c:v>ДОУ 4%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0.6900000000000005</c:v>
                </c:pt>
                <c:pt idx="1">
                  <c:v>0.27</c:v>
                </c:pt>
                <c:pt idx="2">
                  <c:v>4.0000000000000022E-2</c:v>
                </c:pt>
              </c:numCache>
            </c:numRef>
          </c:val>
        </c:ser>
        <c:dLbls>
          <c:showVal val="1"/>
          <c:showCatName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6"/>
  <c:chart>
    <c:view3D>
      <c:rAngAx val="1"/>
    </c:view3D>
    <c:plotArea>
      <c:layout>
        <c:manualLayout>
          <c:layoutTarget val="inner"/>
          <c:xMode val="edge"/>
          <c:yMode val="edge"/>
          <c:x val="8.2104207289682846E-2"/>
          <c:y val="9.1451749468914184E-2"/>
          <c:w val="0.91773727309436592"/>
          <c:h val="0.7879936741035517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15875"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c:spPr>
          <c:dPt>
            <c:idx val="0"/>
            <c:spPr>
              <a:solidFill>
                <a:schemeClr val="accent4">
                  <a:lumMod val="50000"/>
                </a:schemeClr>
              </a:solidFill>
              <a:ln w="15875">
                <a:solidFill>
                  <a:schemeClr val="accent4">
                    <a:lumMod val="60000"/>
                    <a:lumOff val="40000"/>
                  </a:schemeClr>
                </a:solidFill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spPr>
              <a:solidFill>
                <a:schemeClr val="accent4">
                  <a:lumMod val="75000"/>
                </a:schemeClr>
              </a:solidFill>
              <a:ln w="15875">
                <a:solidFill>
                  <a:schemeClr val="accent4">
                    <a:lumMod val="60000"/>
                    <a:lumOff val="40000"/>
                  </a:schemeClr>
                </a:solidFill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2"/>
            <c:spPr>
              <a:solidFill>
                <a:schemeClr val="accent4">
                  <a:lumMod val="60000"/>
                  <a:lumOff val="40000"/>
                </a:schemeClr>
              </a:solidFill>
              <a:ln w="15875">
                <a:solidFill>
                  <a:schemeClr val="accent4">
                    <a:lumMod val="60000"/>
                    <a:lumOff val="40000"/>
                  </a:schemeClr>
                </a:solidFill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3"/>
            <c:spPr>
              <a:solidFill>
                <a:schemeClr val="accent4">
                  <a:lumMod val="40000"/>
                  <a:lumOff val="60000"/>
                </a:schemeClr>
              </a:solidFill>
              <a:ln w="15875">
                <a:solidFill>
                  <a:schemeClr val="accent4">
                    <a:lumMod val="60000"/>
                    <a:lumOff val="40000"/>
                  </a:schemeClr>
                </a:solidFill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4"/>
            <c:spPr>
              <a:solidFill>
                <a:schemeClr val="accent4">
                  <a:lumMod val="20000"/>
                  <a:lumOff val="80000"/>
                </a:schemeClr>
              </a:solidFill>
              <a:ln w="15875">
                <a:solidFill>
                  <a:schemeClr val="accent4">
                    <a:lumMod val="60000"/>
                    <a:lumOff val="40000"/>
                  </a:schemeClr>
                </a:solidFill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c:spPr>
          </c:dPt>
          <c:cat>
            <c:strRef>
              <c:f>Лист1!$A$2:$A$6</c:f>
              <c:strCache>
                <c:ptCount val="5"/>
                <c:pt idx="0">
                  <c:v>Роман в стихах</c:v>
                </c:pt>
                <c:pt idx="1">
                  <c:v>Проза</c:v>
                </c:pt>
                <c:pt idx="2">
                  <c:v>Сказки</c:v>
                </c:pt>
                <c:pt idx="3">
                  <c:v>Поэмы</c:v>
                </c:pt>
                <c:pt idx="4">
                  <c:v>Лирика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0.33000000000000035</c:v>
                </c:pt>
                <c:pt idx="1">
                  <c:v>0.2900000000000002</c:v>
                </c:pt>
                <c:pt idx="2">
                  <c:v>0.19</c:v>
                </c:pt>
                <c:pt idx="3">
                  <c:v>0.15000000000000011</c:v>
                </c:pt>
                <c:pt idx="4">
                  <c:v>4.0000000000000022E-2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Роман в стихах</c:v>
                </c:pt>
                <c:pt idx="1">
                  <c:v>Проза</c:v>
                </c:pt>
                <c:pt idx="2">
                  <c:v>Сказки</c:v>
                </c:pt>
                <c:pt idx="3">
                  <c:v>Поэмы</c:v>
                </c:pt>
                <c:pt idx="4">
                  <c:v>Лирика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Роман в стихах</c:v>
                </c:pt>
                <c:pt idx="1">
                  <c:v>Проза</c:v>
                </c:pt>
                <c:pt idx="2">
                  <c:v>Сказки</c:v>
                </c:pt>
                <c:pt idx="3">
                  <c:v>Поэмы</c:v>
                </c:pt>
                <c:pt idx="4">
                  <c:v>Лирика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</c:ser>
        <c:gapWidth val="0"/>
        <c:gapDepth val="120"/>
        <c:shape val="box"/>
        <c:axId val="85776256"/>
        <c:axId val="85777792"/>
        <c:axId val="0"/>
      </c:bar3DChart>
      <c:catAx>
        <c:axId val="85776256"/>
        <c:scaling>
          <c:orientation val="minMax"/>
        </c:scaling>
        <c:axPos val="b"/>
        <c:majorTickMark val="cross"/>
        <c:tickLblPos val="nextTo"/>
        <c:txPr>
          <a:bodyPr/>
          <a:lstStyle/>
          <a:p>
            <a:pPr>
              <a:defRPr>
                <a:solidFill>
                  <a:srgbClr val="6600CC"/>
                </a:solidFill>
                <a:latin typeface="Arial Narrow" panose="020B0606020202030204" pitchFamily="34" charset="0"/>
              </a:defRPr>
            </a:pPr>
            <a:endParaRPr lang="ru-RU"/>
          </a:p>
        </c:txPr>
        <c:crossAx val="85777792"/>
        <c:crosses val="autoZero"/>
        <c:auto val="1"/>
        <c:lblAlgn val="ctr"/>
        <c:lblOffset val="100"/>
      </c:catAx>
      <c:valAx>
        <c:axId val="85777792"/>
        <c:scaling>
          <c:orientation val="minMax"/>
        </c:scaling>
        <c:axPos val="l"/>
        <c:majorGridlines>
          <c:spPr>
            <a:ln>
              <a:solidFill>
                <a:schemeClr val="accent4"/>
              </a:solidFill>
            </a:ln>
          </c:spPr>
        </c:majorGridlines>
        <c:numFmt formatCode="0%" sourceLinked="1"/>
        <c:tickLblPos val="nextTo"/>
        <c:txPr>
          <a:bodyPr/>
          <a:lstStyle/>
          <a:p>
            <a:pPr>
              <a:defRPr>
                <a:latin typeface="Arial Narrow" panose="020B0606020202030204" pitchFamily="34" charset="0"/>
              </a:defRPr>
            </a:pPr>
            <a:endParaRPr lang="ru-RU"/>
          </a:p>
        </c:txPr>
        <c:crossAx val="8577625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rotY val="189"/>
      <c:perspective val="30"/>
    </c:view3D>
    <c:plotArea>
      <c:layout>
        <c:manualLayout>
          <c:layoutTarget val="inner"/>
          <c:xMode val="edge"/>
          <c:yMode val="edge"/>
          <c:x val="6.9229068005943264E-2"/>
          <c:y val="1.2498572797810623E-2"/>
          <c:w val="0.88818661893226702"/>
          <c:h val="0.8611110260501044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</c:spPr>
          <c:explosion val="20"/>
          <c:dPt>
            <c:idx val="0"/>
            <c:spPr>
              <a:solidFill>
                <a:schemeClr val="accent4"/>
              </a:solidFill>
            </c:spPr>
          </c:dPt>
          <c:dPt>
            <c:idx val="1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2"/>
            <c:spPr>
              <a:solidFill>
                <a:schemeClr val="accent4">
                  <a:lumMod val="40000"/>
                  <a:lumOff val="60000"/>
                </a:schemeClr>
              </a:solidFill>
            </c:spPr>
          </c:dPt>
          <c:dPt>
            <c:idx val="3"/>
            <c:explosion val="7"/>
          </c:dPt>
          <c:dPt>
            <c:idx val="4"/>
            <c:spPr>
              <a:solidFill>
                <a:schemeClr val="accent4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4.3354476709233813E-2"/>
                  <c:y val="0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rgbClr val="6600CC"/>
                      </a:solidFill>
                      <a:latin typeface="Arial Narrow" panose="020B0606020202030204" pitchFamily="34" charset="0"/>
                    </a:defRPr>
                  </a:pPr>
                  <a:endParaRPr lang="ru-RU"/>
                </a:p>
              </c:txPr>
              <c:showCatName val="1"/>
              <c:showPercent val="1"/>
            </c:dLbl>
            <c:dLbl>
              <c:idx val="1"/>
              <c:layout>
                <c:manualLayout>
                  <c:x val="-2.3883379520655609E-2"/>
                  <c:y val="-4.6374775201984651E-2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rgbClr val="6600CC"/>
                      </a:solidFill>
                      <a:latin typeface="Arial Narrow" panose="020B0606020202030204" pitchFamily="34" charset="0"/>
                    </a:defRPr>
                  </a:pPr>
                  <a:endParaRPr lang="ru-RU"/>
                </a:p>
              </c:txPr>
              <c:showCatName val="1"/>
              <c:showPercent val="1"/>
            </c:dLbl>
            <c:dLbl>
              <c:idx val="2"/>
              <c:layout>
                <c:manualLayout>
                  <c:x val="-4.9773415622563301E-2"/>
                  <c:y val="4.1528412150619809E-2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rgbClr val="6600CC"/>
                      </a:solidFill>
                      <a:latin typeface="Arial Narrow" panose="020B0606020202030204" pitchFamily="34" charset="0"/>
                    </a:defRPr>
                  </a:pPr>
                  <a:endParaRPr lang="ru-RU"/>
                </a:p>
              </c:txPr>
              <c:showCatName val="1"/>
              <c:showPercent val="1"/>
            </c:dLbl>
            <c:dLbl>
              <c:idx val="3"/>
              <c:layout>
                <c:manualLayout>
                  <c:x val="4.5296833989501406E-2"/>
                  <c:y val="0.20371284448818899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rgbClr val="6600CC"/>
                      </a:solidFill>
                      <a:latin typeface="Arial Narrow" panose="020B0606020202030204" pitchFamily="34" charset="0"/>
                    </a:defRPr>
                  </a:pPr>
                  <a:endParaRPr lang="ru-RU"/>
                </a:p>
              </c:txPr>
              <c:showCatName val="1"/>
              <c:showPercent val="1"/>
            </c:dLbl>
            <c:dLbl>
              <c:idx val="4"/>
              <c:layout>
                <c:manualLayout>
                  <c:x val="4.8696627166036718E-2"/>
                  <c:y val="8.4630355726591604E-3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rgbClr val="6600CC"/>
                      </a:solidFill>
                      <a:latin typeface="Arial Narrow" panose="020B0606020202030204" pitchFamily="34" charset="0"/>
                    </a:defRPr>
                  </a:pPr>
                  <a:endParaRPr lang="ru-RU"/>
                </a:p>
              </c:txPr>
              <c:showCatName val="1"/>
              <c:showPercent val="1"/>
            </c:dLbl>
            <c:txPr>
              <a:bodyPr/>
              <a:lstStyle/>
              <a:p>
                <a:pPr>
                  <a:defRPr>
                    <a:solidFill>
                      <a:srgbClr val="6600CC"/>
                    </a:solidFill>
                  </a:defRPr>
                </a:pPr>
                <a:endParaRPr lang="ru-RU"/>
              </a:p>
            </c:txPr>
            <c:showCatName val="1"/>
            <c:showPercent val="1"/>
            <c:showLeaderLines val="1"/>
          </c:dLbls>
          <c:cat>
            <c:strRef>
              <c:f>Лист1!$A$2:$A$6</c:f>
              <c:strCache>
                <c:ptCount val="5"/>
                <c:pt idx="0">
                  <c:v>Очень плохо</c:v>
                </c:pt>
                <c:pt idx="1">
                  <c:v>Плохо</c:v>
                </c:pt>
                <c:pt idx="2">
                  <c:v>Не очень хорошо</c:v>
                </c:pt>
                <c:pt idx="3">
                  <c:v>Хорошо</c:v>
                </c:pt>
                <c:pt idx="4">
                  <c:v>Отлично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</c:v>
                </c:pt>
                <c:pt idx="1">
                  <c:v>4</c:v>
                </c:pt>
                <c:pt idx="2">
                  <c:v>17</c:v>
                </c:pt>
                <c:pt idx="3">
                  <c:v>24</c:v>
                </c:pt>
                <c:pt idx="4">
                  <c:v>1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rotY val="186"/>
      <c:perspective val="30"/>
    </c:view3D>
    <c:plotArea>
      <c:layout>
        <c:manualLayout>
          <c:layoutTarget val="inner"/>
          <c:xMode val="edge"/>
          <c:yMode val="edge"/>
          <c:x val="6.0195019105930121E-2"/>
          <c:y val="7.7143969359742701E-2"/>
          <c:w val="0.88964490693694598"/>
          <c:h val="0.8789241225610303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7"/>
          <c:dPt>
            <c:idx val="0"/>
            <c:explosion val="3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1"/>
            <c:explosion val="19"/>
            <c:spPr>
              <a:solidFill>
                <a:schemeClr val="accent4">
                  <a:lumMod val="50000"/>
                </a:schemeClr>
              </a:solidFill>
            </c:spPr>
          </c:dPt>
          <c:dPt>
            <c:idx val="2"/>
            <c:explosion val="14"/>
            <c:spPr>
              <a:solidFill>
                <a:schemeClr val="accent4">
                  <a:lumMod val="75000"/>
                </a:schemeClr>
              </a:solidFill>
            </c:spPr>
          </c:dPt>
          <c:dPt>
            <c:idx val="3"/>
            <c:explosion val="30"/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>
                        <a:solidFill>
                          <a:srgbClr val="6600CC"/>
                        </a:solidFill>
                        <a:latin typeface="Arial Narrow" panose="020B0606020202030204" pitchFamily="34" charset="0"/>
                      </a:rPr>
                      <a:t>Плохо
2%</a:t>
                    </a:r>
                  </a:p>
                </c:rich>
              </c:tx>
              <c:showCatName val="1"/>
              <c:showPercent val="1"/>
            </c:dLbl>
            <c:dLbl>
              <c:idx val="1"/>
              <c:layout>
                <c:manualLayout>
                  <c:x val="8.0903345092135526E-3"/>
                  <c:y val="-0.26575783348584586"/>
                </c:manualLayout>
              </c:layout>
              <c:tx>
                <c:rich>
                  <a:bodyPr/>
                  <a:lstStyle/>
                  <a:p>
                    <a:r>
                      <a:rPr lang="ru-RU" dirty="0">
                        <a:solidFill>
                          <a:srgbClr val="6600CC"/>
                        </a:solidFill>
                        <a:latin typeface="Arial Narrow" panose="020B0606020202030204" pitchFamily="34" charset="0"/>
                      </a:rPr>
                      <a:t>Не очень хорошо
41%</a:t>
                    </a:r>
                  </a:p>
                </c:rich>
              </c:tx>
              <c:showCatName val="1"/>
              <c:showPercent val="1"/>
            </c:dLbl>
            <c:dLbl>
              <c:idx val="2"/>
              <c:layout>
                <c:manualLayout>
                  <c:x val="2.5156481084160883E-3"/>
                  <c:y val="0.42308549126250916"/>
                </c:manualLayout>
              </c:layout>
              <c:tx>
                <c:rich>
                  <a:bodyPr/>
                  <a:lstStyle/>
                  <a:p>
                    <a:r>
                      <a:rPr lang="ru-RU" dirty="0">
                        <a:solidFill>
                          <a:srgbClr val="6600CC"/>
                        </a:solidFill>
                        <a:latin typeface="Arial Narrow" panose="020B0606020202030204" pitchFamily="34" charset="0"/>
                      </a:rPr>
                      <a:t>Хорошо
51%</a:t>
                    </a:r>
                  </a:p>
                </c:rich>
              </c:tx>
              <c:showCatName val="1"/>
              <c:showPercent val="1"/>
            </c:dLbl>
            <c:dLbl>
              <c:idx val="3"/>
              <c:layout>
                <c:manualLayout>
                  <c:x val="0.12191707292461899"/>
                  <c:y val="-1.1055620332378901E-3"/>
                </c:manualLayout>
              </c:layout>
              <c:tx>
                <c:rich>
                  <a:bodyPr/>
                  <a:lstStyle/>
                  <a:p>
                    <a:r>
                      <a:rPr lang="ru-RU" dirty="0">
                        <a:solidFill>
                          <a:srgbClr val="6600CC"/>
                        </a:solidFill>
                        <a:latin typeface="Arial Narrow" panose="020B0606020202030204" pitchFamily="34" charset="0"/>
                      </a:rPr>
                      <a:t>Отлично
6%</a:t>
                    </a:r>
                  </a:p>
                </c:rich>
              </c:tx>
              <c:showCatName val="1"/>
              <c:showPercent val="1"/>
            </c:dLbl>
            <c:showCatName val="1"/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Плохо</c:v>
                </c:pt>
                <c:pt idx="1">
                  <c:v>Не очень хорошо</c:v>
                </c:pt>
                <c:pt idx="2">
                  <c:v>Хорошо</c:v>
                </c:pt>
                <c:pt idx="3">
                  <c:v>Отлично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</c:v>
                </c:pt>
                <c:pt idx="1">
                  <c:v>19</c:v>
                </c:pt>
                <c:pt idx="2">
                  <c:v>24</c:v>
                </c:pt>
                <c:pt idx="3">
                  <c:v>3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rotY val="156"/>
      <c:perspective val="30"/>
    </c:view3D>
    <c:plotArea>
      <c:layout>
        <c:manualLayout>
          <c:layoutTarget val="inner"/>
          <c:xMode val="edge"/>
          <c:yMode val="edge"/>
          <c:x val="2.4631067882780393E-2"/>
          <c:y val="6.4484273664342992E-2"/>
          <c:w val="0.96067376225465662"/>
          <c:h val="0.8258769912328255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16"/>
          <c:dPt>
            <c:idx val="0"/>
            <c:explosion val="24"/>
            <c:spPr>
              <a:solidFill>
                <a:schemeClr val="accent4">
                  <a:lumMod val="50000"/>
                </a:schemeClr>
              </a:solidFill>
            </c:spPr>
          </c:dPt>
          <c:dPt>
            <c:idx val="1"/>
            <c:explosion val="29"/>
            <c:spPr>
              <a:solidFill>
                <a:schemeClr val="accent4"/>
              </a:solidFill>
            </c:spPr>
          </c:dPt>
          <c:dLbls>
            <c:dLbl>
              <c:idx val="0"/>
              <c:layout>
                <c:manualLayout>
                  <c:x val="-4.4435500756326322E-3"/>
                  <c:y val="-0.29225833019092701"/>
                </c:manualLayout>
              </c:layout>
              <c:tx>
                <c:rich>
                  <a:bodyPr/>
                  <a:lstStyle/>
                  <a:p>
                    <a:r>
                      <a:rPr lang="ru-RU" dirty="0">
                        <a:solidFill>
                          <a:srgbClr val="6600CC"/>
                        </a:solidFill>
                        <a:latin typeface="Arial Narrow" panose="020B0606020202030204" pitchFamily="34" charset="0"/>
                      </a:rPr>
                      <a:t>Да
60%</a:t>
                    </a:r>
                  </a:p>
                </c:rich>
              </c:tx>
              <c:showCatName val="1"/>
              <c:showPercent val="1"/>
            </c:dLbl>
            <c:dLbl>
              <c:idx val="1"/>
              <c:layout>
                <c:manualLayout>
                  <c:x val="7.4710853530635474E-2"/>
                  <c:y val="-8.8927814558657031E-2"/>
                </c:manualLayout>
              </c:layout>
              <c:tx>
                <c:rich>
                  <a:bodyPr/>
                  <a:lstStyle/>
                  <a:p>
                    <a:r>
                      <a:rPr lang="ru-RU" strike="noStrike" dirty="0">
                        <a:solidFill>
                          <a:srgbClr val="6600CC"/>
                        </a:solidFill>
                        <a:latin typeface="Arial Narrow" panose="020B0606020202030204" pitchFamily="34" charset="0"/>
                      </a:rPr>
                      <a:t>Нет
40%</a:t>
                    </a:r>
                  </a:p>
                </c:rich>
              </c:tx>
              <c:showCatName val="1"/>
              <c:showPercent val="1"/>
            </c:dLbl>
            <c:showCatName val="1"/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29</c:v>
                </c:pt>
                <c:pt idx="1">
                  <c:v>19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rotY val="226"/>
      <c:perspective val="30"/>
    </c:view3D>
    <c:plotArea>
      <c:layout>
        <c:manualLayout>
          <c:layoutTarget val="inner"/>
          <c:xMode val="edge"/>
          <c:yMode val="edge"/>
          <c:x val="3.391717159631838E-3"/>
          <c:y val="5.1121335980589926E-2"/>
          <c:w val="0.96996808046969163"/>
          <c:h val="0.9404273181116075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0"/>
          <c:dPt>
            <c:idx val="0"/>
            <c:spPr>
              <a:solidFill>
                <a:schemeClr val="accent4"/>
              </a:solidFill>
            </c:spPr>
          </c:dPt>
          <c:dPt>
            <c:idx val="1"/>
            <c:explosion val="17"/>
            <c:spPr>
              <a:solidFill>
                <a:schemeClr val="accent4">
                  <a:lumMod val="50000"/>
                </a:schemeClr>
              </a:solidFill>
            </c:spPr>
          </c:dPt>
          <c:dLbls>
            <c:dLbl>
              <c:idx val="0"/>
              <c:layout>
                <c:manualLayout>
                  <c:x val="-4.0270833333333332E-2"/>
                  <c:y val="-0.14556274606299244"/>
                </c:manualLayout>
              </c:layout>
              <c:tx>
                <c:rich>
                  <a:bodyPr/>
                  <a:lstStyle/>
                  <a:p>
                    <a:r>
                      <a:rPr lang="ru-RU" dirty="0">
                        <a:latin typeface="Arial Narrow" panose="020B0606020202030204" pitchFamily="34" charset="0"/>
                      </a:rPr>
                      <a:t>Да, бывали
42%</a:t>
                    </a:r>
                  </a:p>
                </c:rich>
              </c:tx>
              <c:showCatName val="1"/>
              <c:showPercent val="1"/>
            </c:dLbl>
            <c:dLbl>
              <c:idx val="1"/>
              <c:layout>
                <c:manualLayout>
                  <c:x val="0"/>
                  <c:y val="0.16209399672437841"/>
                </c:manualLayout>
              </c:layout>
              <c:tx>
                <c:rich>
                  <a:bodyPr/>
                  <a:lstStyle/>
                  <a:p>
                    <a:r>
                      <a:rPr lang="ru-RU" dirty="0">
                        <a:latin typeface="Arial Narrow" panose="020B0606020202030204" pitchFamily="34" charset="0"/>
                      </a:rPr>
                      <a:t>Нет, не бывали
58%</a:t>
                    </a:r>
                  </a:p>
                </c:rich>
              </c:tx>
              <c:showCatName val="1"/>
              <c:showPercent val="1"/>
            </c:dLbl>
            <c:txPr>
              <a:bodyPr/>
              <a:lstStyle/>
              <a:p>
                <a:pPr>
                  <a:defRPr>
                    <a:solidFill>
                      <a:srgbClr val="6600CC"/>
                    </a:solidFill>
                  </a:defRPr>
                </a:pPr>
                <a:endParaRPr lang="ru-RU"/>
              </a:p>
            </c:txPr>
            <c:showCatName val="1"/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Да, бывали</c:v>
                </c:pt>
                <c:pt idx="1">
                  <c:v>Нет, не бывали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20</c:v>
                </c:pt>
                <c:pt idx="1">
                  <c:v>28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rotY val="238"/>
      <c:perspective val="30"/>
    </c:view3D>
    <c:plotArea>
      <c:layout>
        <c:manualLayout>
          <c:layoutTarget val="inner"/>
          <c:xMode val="edge"/>
          <c:yMode val="edge"/>
          <c:x val="6.0681688288930093E-2"/>
          <c:y val="5.6952605377498293E-2"/>
          <c:w val="0.90227374507070757"/>
          <c:h val="0.8805475993662219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30"/>
          <c:dPt>
            <c:idx val="0"/>
            <c:explosion val="0"/>
            <c:spPr>
              <a:solidFill>
                <a:schemeClr val="accent4">
                  <a:lumMod val="50000"/>
                </a:schemeClr>
              </a:solidFill>
              <a:ln>
                <a:solidFill>
                  <a:schemeClr val="accent1"/>
                </a:solidFill>
              </a:ln>
            </c:spPr>
          </c:dPt>
          <c:dPt>
            <c:idx val="1"/>
            <c:explosion val="21"/>
            <c:spPr>
              <a:solidFill>
                <a:schemeClr val="accent4"/>
              </a:solidFill>
            </c:spPr>
          </c:dPt>
          <c:dLbls>
            <c:dLbl>
              <c:idx val="0"/>
              <c:layout>
                <c:manualLayout>
                  <c:x val="0.12167734512889175"/>
                  <c:y val="1.1179771538766467E-2"/>
                </c:manualLayout>
              </c:layout>
              <c:showCatName val="1"/>
              <c:showPercent val="1"/>
            </c:dLbl>
            <c:dLbl>
              <c:idx val="1"/>
              <c:layout>
                <c:manualLayout>
                  <c:x val="0.11704512786093652"/>
                  <c:y val="4.3947284224687404E-2"/>
                </c:manualLayout>
              </c:layout>
              <c:tx>
                <c:rich>
                  <a:bodyPr/>
                  <a:lstStyle/>
                  <a:p>
                    <a:r>
                      <a:rPr lang="ru-RU" dirty="0">
                        <a:solidFill>
                          <a:srgbClr val="6600CC"/>
                        </a:solidFill>
                        <a:latin typeface="Arial Narrow" panose="020B0606020202030204" pitchFamily="34" charset="0"/>
                      </a:rPr>
                      <a:t>Нет
15%</a:t>
                    </a:r>
                  </a:p>
                </c:rich>
              </c:tx>
              <c:showCatName val="1"/>
              <c:showPercent val="1"/>
            </c:dLbl>
            <c:txPr>
              <a:bodyPr/>
              <a:lstStyle/>
              <a:p>
                <a:pPr>
                  <a:defRPr>
                    <a:solidFill>
                      <a:srgbClr val="6600CC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CatName val="1"/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41</c:v>
                </c:pt>
                <c:pt idx="1">
                  <c:v>7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sideWall>
      <c:spPr>
        <a:noFill/>
        <a:ln w="19050"/>
      </c:spPr>
    </c:sideWall>
    <c:backWall>
      <c:spPr>
        <a:noFill/>
        <a:ln w="19050"/>
        <a:effectLst>
          <a:innerShdw blurRad="63500" dist="50800" dir="8100000">
            <a:schemeClr val="bg1">
              <a:alpha val="50000"/>
            </a:schemeClr>
          </a:innerShdw>
        </a:effectLst>
      </c:spPr>
    </c:backWall>
    <c:plotArea>
      <c:layout>
        <c:manualLayout>
          <c:layoutTarget val="inner"/>
          <c:xMode val="edge"/>
          <c:yMode val="edge"/>
          <c:x val="9.4833056587306175E-2"/>
          <c:y val="3.0059555466623158E-2"/>
          <c:w val="0.90516694341269321"/>
          <c:h val="0.51763863364699614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  <a:ln>
              <a:solidFill>
                <a:schemeClr val="accent1"/>
              </a:solidFill>
            </a:ln>
          </c:spPr>
          <c:dPt>
            <c:idx val="1"/>
            <c:spPr>
              <a:solidFill>
                <a:schemeClr val="accent4">
                  <a:lumMod val="75000"/>
                </a:schemeClr>
              </a:solidFill>
              <a:ln>
                <a:solidFill>
                  <a:schemeClr val="accent1"/>
                </a:solidFill>
              </a:ln>
            </c:spPr>
          </c:dPt>
          <c:dPt>
            <c:idx val="2"/>
            <c:spPr>
              <a:solidFill>
                <a:schemeClr val="accent4"/>
              </a:solidFill>
              <a:ln>
                <a:solidFill>
                  <a:schemeClr val="accent1"/>
                </a:solidFill>
              </a:ln>
            </c:spPr>
          </c:dPt>
          <c:dPt>
            <c:idx val="3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1"/>
                </a:solidFill>
              </a:ln>
            </c:spPr>
          </c:dPt>
          <c:dPt>
            <c:idx val="4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accent1"/>
                </a:solidFill>
              </a:ln>
            </c:spPr>
          </c:dPt>
          <c:dPt>
            <c:idx val="5"/>
            <c:spPr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accent1"/>
                </a:solidFill>
              </a:ln>
            </c:spPr>
          </c:dPt>
          <c:dPt>
            <c:idx val="6"/>
            <c:spPr>
              <a:solidFill>
                <a:schemeClr val="bg1"/>
              </a:solidFill>
              <a:ln>
                <a:solidFill>
                  <a:schemeClr val="accent1"/>
                </a:solidFill>
              </a:ln>
            </c:spPr>
          </c:dPt>
          <c:cat>
            <c:strRef>
              <c:f>Лист1!$A$2:$A$8</c:f>
              <c:strCache>
                <c:ptCount val="7"/>
                <c:pt idx="0">
                  <c:v>Нравственности</c:v>
                </c:pt>
                <c:pt idx="1">
                  <c:v>Писательскому мастерству</c:v>
                </c:pt>
                <c:pt idx="2">
                  <c:v>Отношению к жизни</c:v>
                </c:pt>
                <c:pt idx="3">
                  <c:v>Чувству прекрасного</c:v>
                </c:pt>
                <c:pt idx="4">
                  <c:v>Мудрости</c:v>
                </c:pt>
                <c:pt idx="5">
                  <c:v>Любви к родному языку</c:v>
                </c:pt>
                <c:pt idx="6">
                  <c:v>Затруднились</c:v>
                </c:pt>
              </c:strCache>
            </c:strRef>
          </c:cat>
          <c:val>
            <c:numRef>
              <c:f>Лист1!$B$2:$B$8</c:f>
              <c:numCache>
                <c:formatCode>0%</c:formatCode>
                <c:ptCount val="7"/>
                <c:pt idx="0">
                  <c:v>0.47000000000000008</c:v>
                </c:pt>
                <c:pt idx="1">
                  <c:v>0.19</c:v>
                </c:pt>
                <c:pt idx="2">
                  <c:v>0.1</c:v>
                </c:pt>
                <c:pt idx="3">
                  <c:v>7.0000000000000021E-2</c:v>
                </c:pt>
                <c:pt idx="4">
                  <c:v>7.0000000000000021E-2</c:v>
                </c:pt>
                <c:pt idx="5">
                  <c:v>0.05</c:v>
                </c:pt>
                <c:pt idx="6">
                  <c:v>0.05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Нравственности</c:v>
                </c:pt>
                <c:pt idx="1">
                  <c:v>Писательскому мастерству</c:v>
                </c:pt>
                <c:pt idx="2">
                  <c:v>Отношению к жизни</c:v>
                </c:pt>
                <c:pt idx="3">
                  <c:v>Чувству прекрасного</c:v>
                </c:pt>
                <c:pt idx="4">
                  <c:v>Мудрости</c:v>
                </c:pt>
                <c:pt idx="5">
                  <c:v>Любви к родному языку</c:v>
                </c:pt>
                <c:pt idx="6">
                  <c:v>Затруднились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Нравственности</c:v>
                </c:pt>
                <c:pt idx="1">
                  <c:v>Писательскому мастерству</c:v>
                </c:pt>
                <c:pt idx="2">
                  <c:v>Отношению к жизни</c:v>
                </c:pt>
                <c:pt idx="3">
                  <c:v>Чувству прекрасного</c:v>
                </c:pt>
                <c:pt idx="4">
                  <c:v>Мудрости</c:v>
                </c:pt>
                <c:pt idx="5">
                  <c:v>Любви к родному языку</c:v>
                </c:pt>
                <c:pt idx="6">
                  <c:v>Затруднились</c:v>
                </c:pt>
              </c:strCache>
            </c:strRef>
          </c:cat>
          <c:val>
            <c:numRef>
              <c:f>Лист1!$D$2:$D$8</c:f>
              <c:numCache>
                <c:formatCode>General</c:formatCode>
                <c:ptCount val="7"/>
              </c:numCache>
            </c:numRef>
          </c:val>
        </c:ser>
        <c:gapWidth val="20"/>
        <c:gapDepth val="248"/>
        <c:shape val="box"/>
        <c:axId val="99454336"/>
        <c:axId val="99464320"/>
        <c:axId val="0"/>
      </c:bar3DChart>
      <c:catAx>
        <c:axId val="99454336"/>
        <c:scaling>
          <c:orientation val="minMax"/>
        </c:scaling>
        <c:axPos val="b"/>
        <c:tickLblPos val="nextTo"/>
        <c:txPr>
          <a:bodyPr/>
          <a:lstStyle/>
          <a:p>
            <a:pPr>
              <a:defRPr sz="1800">
                <a:solidFill>
                  <a:srgbClr val="6600CC"/>
                </a:solidFill>
                <a:latin typeface="Arial Narrow" panose="020B0606020202030204" pitchFamily="34" charset="0"/>
              </a:defRPr>
            </a:pPr>
            <a:endParaRPr lang="ru-RU"/>
          </a:p>
        </c:txPr>
        <c:crossAx val="99464320"/>
        <c:crosses val="autoZero"/>
        <c:auto val="1"/>
        <c:lblAlgn val="ctr"/>
        <c:lblOffset val="100"/>
      </c:catAx>
      <c:valAx>
        <c:axId val="99464320"/>
        <c:scaling>
          <c:orientation val="minMax"/>
        </c:scaling>
        <c:axPos val="l"/>
        <c:majorGridlines/>
        <c:numFmt formatCode="0%" sourceLinked="1"/>
        <c:tickLblPos val="nextTo"/>
        <c:crossAx val="9945433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8A9DA8-0CF9-407D-819F-A01426B21C9A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53F3CA-C572-40FC-A2C9-24111014DA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55595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53F3CA-C572-40FC-A2C9-24111014DACB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85786" y="2428868"/>
            <a:ext cx="7776864" cy="40719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60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571480"/>
            <a:ext cx="7072362" cy="1728787"/>
          </a:xfr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Муниципальное образовательное учреждение </a:t>
            </a:r>
            <a:endParaRPr lang="en-US" sz="16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средняя</a:t>
            </a:r>
            <a:r>
              <a:rPr lang="en-US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школа №9 им. А.С. Пушкина</a:t>
            </a:r>
            <a:endParaRPr lang="en-US" sz="16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г. Волжска Республики Марий Эл</a:t>
            </a:r>
            <a:endParaRPr lang="ru-RU" sz="16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республиканская научно-практическая конференция</a:t>
            </a:r>
          </a:p>
          <a:p>
            <a:pPr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«Первые Пушкинские чтения»</a:t>
            </a:r>
            <a:endParaRPr lang="ru-RU" sz="16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2428868"/>
            <a:ext cx="8072494" cy="35394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ru-RU" sz="2800" b="1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ПУШКИН И МЫ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(ВЗГЛЯД НА ПУШКИНСКОЕ НАСЛЕДИЕ ПОДРОСТКА 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XXI</a:t>
            </a: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ВЕКА)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Работу выполнила: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учащаяся 9 А класса</a:t>
            </a:r>
            <a:r>
              <a:rPr lang="ru-RU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Елизавета Ч.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Руководитель:</a:t>
            </a:r>
            <a:b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учитель русского языка и литературы</a:t>
            </a:r>
            <a:b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Воркунова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Ольга Михайловна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620688"/>
            <a:ext cx="7848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Оцените по 5-балльной шкале, насколько хорошо вы знакомы с творчеством А. С. Пушкина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="" xmlns:p14="http://schemas.microsoft.com/office/powerpoint/2010/main" val="3673996091"/>
              </p:ext>
            </p:extLst>
          </p:nvPr>
        </p:nvGraphicFramePr>
        <p:xfrm>
          <a:off x="899592" y="1447871"/>
          <a:ext cx="7848872" cy="4336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863718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500043"/>
            <a:ext cx="7848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Проявляли ли вы самостоятельно интерес </a:t>
            </a:r>
          </a:p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 жизни и творчеству А. С. Пушкина?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="" xmlns:p14="http://schemas.microsoft.com/office/powerpoint/2010/main" val="3323318512"/>
              </p:ext>
            </p:extLst>
          </p:nvPr>
        </p:nvGraphicFramePr>
        <p:xfrm>
          <a:off x="781106" y="1494560"/>
          <a:ext cx="7679326" cy="4382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100891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612268"/>
            <a:ext cx="7776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Бывали ли вы в пушкинских местах? </a:t>
            </a: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="" xmlns:p14="http://schemas.microsoft.com/office/powerpoint/2010/main" val="1733845588"/>
              </p:ext>
            </p:extLst>
          </p:nvPr>
        </p:nvGraphicFramePr>
        <p:xfrm>
          <a:off x="642910" y="1196752"/>
          <a:ext cx="8001056" cy="4804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8403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357166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Считаете ли вы творчество А. С. Пушкина </a:t>
            </a:r>
          </a:p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актуальным в ХХ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веке?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="" xmlns:p14="http://schemas.microsoft.com/office/powerpoint/2010/main" val="1420036686"/>
              </p:ext>
            </p:extLst>
          </p:nvPr>
        </p:nvGraphicFramePr>
        <p:xfrm>
          <a:off x="571472" y="1298377"/>
          <a:ext cx="8072494" cy="45788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338417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595924"/>
            <a:ext cx="7429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Чему можно учиться у Пушкина?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="" xmlns:p14="http://schemas.microsoft.com/office/powerpoint/2010/main" val="1374407674"/>
              </p:ext>
            </p:extLst>
          </p:nvPr>
        </p:nvGraphicFramePr>
        <p:xfrm>
          <a:off x="467544" y="1057589"/>
          <a:ext cx="7992888" cy="4747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100307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692696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Проблемы, мысли и чувства какого пушкинского героя вам понятны и близки?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="" xmlns:p14="http://schemas.microsoft.com/office/powerpoint/2010/main" val="3581585551"/>
              </p:ext>
            </p:extLst>
          </p:nvPr>
        </p:nvGraphicFramePr>
        <p:xfrm>
          <a:off x="683568" y="1268760"/>
          <a:ext cx="7992888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46628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00063" y="2285993"/>
            <a:ext cx="8143903" cy="1428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2060"/>
            </a:solidFill>
          </a:ln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Спасибо за внимание!</a:t>
            </a:r>
            <a:endParaRPr kumimoji="0" lang="ru-RU" sz="60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67794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ia.mywishis.in/s/i/wishes/2b/8e/470x0_2b8e7fcdb5d71dfe851e152cc77117fa___jpg____4_a78f2d5c.jpg"/>
          <p:cNvPicPr>
            <a:picLocks noChangeAspect="1" noChangeArrowheads="1"/>
          </p:cNvPicPr>
          <p:nvPr/>
        </p:nvPicPr>
        <p:blipFill>
          <a:blip r:embed="rId2"/>
          <a:srcRect l="-837" t="2041" r="1236" b="2041"/>
          <a:stretch>
            <a:fillRect/>
          </a:stretch>
        </p:blipFill>
        <p:spPr bwMode="auto">
          <a:xfrm>
            <a:off x="357158" y="642918"/>
            <a:ext cx="8501122" cy="3357586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000100" y="5000636"/>
            <a:ext cx="7572428" cy="10715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2060"/>
            </a:solidFill>
          </a:ln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 9 февраля 1937 года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город Пушкин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(бывшее Царское Село)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83568" y="476672"/>
            <a:ext cx="7848872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3314" name="Picture 2" descr="http://scientificrussia.ru/data/shared/Antonova/antonova3.jpg"/>
          <p:cNvPicPr>
            <a:picLocks noChangeAspect="1" noChangeArrowheads="1"/>
          </p:cNvPicPr>
          <p:nvPr/>
        </p:nvPicPr>
        <p:blipFill>
          <a:blip r:embed="rId2"/>
          <a:srcRect l="10000" t="11208" b="4646"/>
          <a:stretch>
            <a:fillRect/>
          </a:stretch>
        </p:blipFill>
        <p:spPr bwMode="auto">
          <a:xfrm>
            <a:off x="1053280" y="285728"/>
            <a:ext cx="7194906" cy="5072098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57158" y="5429264"/>
            <a:ext cx="8501122" cy="10715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2060"/>
            </a:solidFill>
          </a:ln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Государственный музей изобразительных искусств им. А. С. Пушкина </a:t>
            </a:r>
            <a:endParaRPr kumimoji="0" lang="ru-RU" sz="28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83568" y="476672"/>
            <a:ext cx="7848872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0034" y="285728"/>
            <a:ext cx="8229600" cy="11430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Цель: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выявление отношения подростков к пушкинскому наследию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571472" y="1857364"/>
            <a:ext cx="8143875" cy="428626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Задачи: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узнать, что такое «</a:t>
            </a:r>
            <a:r>
              <a:rPr lang="ru-RU" sz="28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пушкинистика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»; 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провести анкетирование среди учащихся школы и в сети Интернет; 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собрать, обобщить и проанализировать полученный материал; 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подготовить проект и его защиту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63935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71472" y="357166"/>
            <a:ext cx="8143932" cy="13573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2060"/>
            </a:solidFill>
          </a:ln>
        </p:spPr>
        <p:txBody>
          <a:bodyPr/>
          <a:lstStyle/>
          <a:p>
            <a:pPr lvl="0" algn="just">
              <a:spcBef>
                <a:spcPct val="0"/>
              </a:spcBef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Пушкинистика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это раздел истории литературы и литературоведения, посвящённый творчеству и биографии А. С. Пушкина</a:t>
            </a:r>
            <a:endParaRPr kumimoji="0" lang="ru-RU" sz="2400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29700" name="Picture 4" descr="Annenko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928802"/>
            <a:ext cx="2381250" cy="3438526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29702" name="Picture 6" descr="Bartenev Pet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1928802"/>
            <a:ext cx="2844589" cy="3143272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57158" y="5500702"/>
            <a:ext cx="4214842" cy="10001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2060"/>
            </a:solidFill>
          </a:ln>
        </p:spPr>
        <p:txBody>
          <a:bodyPr/>
          <a:lstStyle/>
          <a:p>
            <a:pPr lvl="0" algn="just">
              <a:spcBef>
                <a:spcPct val="0"/>
              </a:spcBef>
              <a:defRPr/>
            </a:pPr>
            <a:r>
              <a:rPr lang="ru-RU" sz="22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П. В. Анненков 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ru-RU" sz="22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автор первой обширной биографии поэта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kumimoji="0" lang="ru-RU" sz="2200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857752" y="5357826"/>
            <a:ext cx="4071966" cy="11430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2060"/>
            </a:solidFill>
          </a:ln>
        </p:spPr>
        <p:txBody>
          <a:bodyPr/>
          <a:lstStyle/>
          <a:p>
            <a:pPr lvl="0" algn="just">
              <a:spcBef>
                <a:spcPct val="0"/>
              </a:spcBef>
              <a:defRPr/>
            </a:pPr>
            <a:r>
              <a:rPr lang="ru-RU" sz="22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П.И. Бартенев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ru-RU" sz="22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составитель первого собрания сочинений А.С. Пушкина 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kumimoji="0" lang="ru-RU" sz="2200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83568" y="476672"/>
            <a:ext cx="7848872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2516" y="571480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Считаете ли вы актуальным сегодня творчество </a:t>
            </a:r>
            <a:endParaRPr lang="en-US" sz="2400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А. С. Пушкина?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="" xmlns:p14="http://schemas.microsoft.com/office/powerpoint/2010/main" val="3840933903"/>
              </p:ext>
            </p:extLst>
          </p:nvPr>
        </p:nvGraphicFramePr>
        <p:xfrm>
          <a:off x="611560" y="1148917"/>
          <a:ext cx="7848872" cy="51549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3776236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83568" y="476672"/>
            <a:ext cx="7848872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3568" y="503384"/>
            <a:ext cx="7920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Благодаря кому началось ваше знакомство с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А.С. Пушкиным?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="" xmlns:p14="http://schemas.microsoft.com/office/powerpoint/2010/main" val="1700757330"/>
              </p:ext>
            </p:extLst>
          </p:nvPr>
        </p:nvGraphicFramePr>
        <p:xfrm>
          <a:off x="714348" y="928670"/>
          <a:ext cx="7920880" cy="52002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195064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611396"/>
            <a:ext cx="7704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Какое произведение А.С. Пушкина вы бы назвали своим любимым?</a:t>
            </a: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="" xmlns:p14="http://schemas.microsoft.com/office/powerpoint/2010/main" val="2457384836"/>
              </p:ext>
            </p:extLst>
          </p:nvPr>
        </p:nvGraphicFramePr>
        <p:xfrm>
          <a:off x="714348" y="1045327"/>
          <a:ext cx="7929618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02883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620688"/>
            <a:ext cx="7848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Оцените по 5-балльной шкале, насколько хорошо вы знакомы с биографией А. С. Пушкина 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="" xmlns:p14="http://schemas.microsoft.com/office/powerpoint/2010/main" val="1675664250"/>
              </p:ext>
            </p:extLst>
          </p:nvPr>
        </p:nvGraphicFramePr>
        <p:xfrm>
          <a:off x="827584" y="1431402"/>
          <a:ext cx="7704856" cy="45718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420581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00000"/>
      </a:hlink>
      <a:folHlink>
        <a:srgbClr val="FAC08F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</TotalTime>
  <Words>273</Words>
  <Application>Microsoft Office PowerPoint</Application>
  <PresentationFormat>Экран (4:3)</PresentationFormat>
  <Paragraphs>54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Admin</cp:lastModifiedBy>
  <cp:revision>63</cp:revision>
  <dcterms:created xsi:type="dcterms:W3CDTF">2013-08-18T07:43:00Z</dcterms:created>
  <dcterms:modified xsi:type="dcterms:W3CDTF">2020-03-29T12:39:30Z</dcterms:modified>
</cp:coreProperties>
</file>