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0" r:id="rId2"/>
    <p:sldId id="292" r:id="rId3"/>
    <p:sldId id="265" r:id="rId4"/>
    <p:sldId id="266" r:id="rId5"/>
    <p:sldId id="267" r:id="rId6"/>
    <p:sldId id="281" r:id="rId7"/>
    <p:sldId id="270" r:id="rId8"/>
    <p:sldId id="299" r:id="rId9"/>
    <p:sldId id="272" r:id="rId10"/>
    <p:sldId id="271" r:id="rId11"/>
    <p:sldId id="300" r:id="rId12"/>
    <p:sldId id="283" r:id="rId13"/>
    <p:sldId id="274" r:id="rId14"/>
    <p:sldId id="263" r:id="rId15"/>
    <p:sldId id="273" r:id="rId16"/>
    <p:sldId id="295" r:id="rId17"/>
    <p:sldId id="293" r:id="rId18"/>
    <p:sldId id="277" r:id="rId19"/>
    <p:sldId id="282" r:id="rId20"/>
    <p:sldId id="276" r:id="rId21"/>
    <p:sldId id="279" r:id="rId22"/>
    <p:sldId id="286" r:id="rId23"/>
    <p:sldId id="287" r:id="rId24"/>
    <p:sldId id="288" r:id="rId25"/>
    <p:sldId id="289" r:id="rId26"/>
    <p:sldId id="290" r:id="rId27"/>
    <p:sldId id="296" r:id="rId28"/>
    <p:sldId id="297" r:id="rId29"/>
    <p:sldId id="29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5B5789-55AE-4E8F-8B0C-1EAA4557406C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7F11D14-0B31-4A2C-85AD-10AD0B457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avmir.ru/cerkov-pokrova-na-nerli-samyj-sovershennyj-xram-sozdannyj-na-rusi/" TargetMode="External"/><Relationship Id="rId7" Type="http://schemas.openxmlformats.org/officeDocument/2006/relationships/hyperlink" Target="https://www.dvhab.ru/afisha/khabarovsk/event/17846" TargetMode="External"/><Relationship Id="rId2" Type="http://schemas.openxmlformats.org/officeDocument/2006/relationships/hyperlink" Target="https://tonkosti.ru/%D0%A5%D1%80%D0%B0%D0%BC_%D0%B2%D1%81%D0%B5%D1%85_%D1%80%D0%B5%D0%BB%D0%B8%D0%B3%D0%B8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blook.com/mixlook/dobro-pozhalovat-v-sektu/" TargetMode="External"/><Relationship Id="rId5" Type="http://schemas.openxmlformats.org/officeDocument/2006/relationships/hyperlink" Target="http://panarmenian.net/rus/details/202703" TargetMode="External"/><Relationship Id="rId4" Type="http://schemas.openxmlformats.org/officeDocument/2006/relationships/hyperlink" Target="https://tonkosti.ru/%D0%97%D0%BE%D0%BB%D0%BE%D1%82%D0%B0%D1%8F_%D0%BE%D0%B1%D0%B8%D1%82%D0%B5%D0%BB%D1%8C_%D0%91%D1%83%D0%B4%D0%B4%D1%8B_%D0%A8%D0%B0%D0%BA%D1%8C%D1%8F%D0%BC%D1%83%D0%BD%D0%B8_%D0%B2_%D0%AD%D0%BB%D0%B8%D1%81%D1%82%D0%B5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E%D0%BB%D0%BE%D0%B2%D1%8C%D1%91%D0%B2,_%D0%92%D0%BB%D0%B0%D0%B4%D0%B8%D0%BC%D0%B8%D1%80_%D0%A1%D0%B5%D1%80%D0%B3%D0%B5%D0%B5%D0%B2%D0%B8%D1%87#/media/%D0%A4%D0%B0%D0%B9%D0%BB:V.Solovyov.jpg" TargetMode="External"/><Relationship Id="rId3" Type="http://schemas.openxmlformats.org/officeDocument/2006/relationships/hyperlink" Target="https://yandex.ru/images/search?text=%D0%BA%D0%B0%D1%80%D1%82%D0%B8%D0%BD%D0%BA%D0%B8%20%D0%9C%D0%B5%D1%87%D0%B5%D1%82%D1%8C%20%D0%9A%D1%83%D0%BB%20%D0%A8%D0%B0%D1%80%D0%B8%D1%84&amp;from=tabbar&amp;rpt=image" TargetMode="External"/><Relationship Id="rId7" Type="http://schemas.openxmlformats.org/officeDocument/2006/relationships/hyperlink" Target="https://vlade-mir.livejournal.com/258505.html" TargetMode="External"/><Relationship Id="rId2" Type="http://schemas.openxmlformats.org/officeDocument/2006/relationships/hyperlink" Target="https://kudamoscow.ru/place/rimsko-katolicheskii-kafedralnyi-sobo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todin.ru/travel/konfucianskiy-hram" TargetMode="External"/><Relationship Id="rId5" Type="http://schemas.openxmlformats.org/officeDocument/2006/relationships/hyperlink" Target="https://yandex.ru/maps/org/bolshaya_sinagoga/3044758665/?ll=13.372778,49.746667&amp;z=17" TargetMode="External"/><Relationship Id="rId4" Type="http://schemas.openxmlformats.org/officeDocument/2006/relationships/hyperlink" Target="http://miroved.net/xram-mejdzi/" TargetMode="External"/><Relationship Id="rId9" Type="http://schemas.openxmlformats.org/officeDocument/2006/relationships/hyperlink" Target="https://ds05.infourok.ru/uploads/ex/068e/00076d15-31bbe27d/img16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osmi.ru/religion/20170208/238688310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julia-pirogova.blogspot.com/2017/03/blog-post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религии и их знаки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9" y="23250"/>
            <a:ext cx="9076499" cy="6819056"/>
          </a:xfrm>
          <a:prstGeom prst="rect">
            <a:avLst/>
          </a:prstGeom>
          <a:solidFill>
            <a:schemeClr val="accent2"/>
          </a:solidFill>
          <a:ex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203848" y="44624"/>
            <a:ext cx="5616624" cy="15624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Религия как одна из форм </a:t>
            </a:r>
            <a:r>
              <a:rPr lang="ru-RU" sz="3200" dirty="0" smtClean="0"/>
              <a:t>культуры</a:t>
            </a:r>
          </a:p>
          <a:p>
            <a:pPr algn="ctr"/>
            <a:r>
              <a:rPr lang="ru-RU" sz="2400" dirty="0" smtClean="0"/>
              <a:t>Урок обществознания, 8 класс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12360" y="4941168"/>
            <a:ext cx="1346448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bg1"/>
                </a:solidFill>
              </a:rPr>
              <a:t>Храм всех религий (Казань)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03848" y="5949280"/>
            <a:ext cx="424847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 истории</a:t>
            </a:r>
          </a:p>
          <a:p>
            <a:pPr algn="ctr"/>
            <a:r>
              <a:rPr lang="ru-RU" dirty="0" smtClean="0"/>
              <a:t> МБОУ </a:t>
            </a:r>
            <a:r>
              <a:rPr lang="ru-RU" dirty="0" err="1" smtClean="0"/>
              <a:t>Чановская</a:t>
            </a:r>
            <a:r>
              <a:rPr lang="ru-RU" dirty="0" smtClean="0"/>
              <a:t> СШ №1 НСО</a:t>
            </a:r>
          </a:p>
          <a:p>
            <a:pPr algn="ctr"/>
            <a:r>
              <a:rPr lang="ru-RU" dirty="0" err="1" smtClean="0"/>
              <a:t>Кондакова</a:t>
            </a:r>
            <a:r>
              <a:rPr lang="ru-RU" dirty="0" smtClean="0"/>
              <a:t> Валентина Васильевна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548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60648"/>
            <a:ext cx="6192688" cy="936104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Главные признаки религий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182" y="1556792"/>
            <a:ext cx="86868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1988841"/>
            <a:ext cx="3744416" cy="16561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Вера в сверхъестественное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 flipH="1">
            <a:off x="5004048" y="1988840"/>
            <a:ext cx="3456384" cy="165618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Организованное поклонение высшим силам - культ</a:t>
            </a:r>
            <a:endParaRPr lang="ru-RU" sz="2800" dirty="0"/>
          </a:p>
        </p:txBody>
      </p:sp>
      <p:pic>
        <p:nvPicPr>
          <p:cNvPr id="8" name="Picture 2" descr="Картинки по запросу рисунки символы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594"/>
            <a:ext cx="2520280" cy="169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55776" y="4005064"/>
            <a:ext cx="3960440" cy="16344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Стремление согласовать жизнь с требованиями Бога (или богов)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62272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336704" cy="576064"/>
          </a:xfrm>
          <a:solidFill>
            <a:schemeClr val="accent2"/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Работа с источником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988840"/>
            <a:ext cx="5328592" cy="475252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 Почему</a:t>
            </a:r>
            <a:r>
              <a:rPr lang="ru-RU" sz="2800" dirty="0"/>
              <a:t>, по мнению В.С</a:t>
            </a:r>
            <a:r>
              <a:rPr lang="ru-RU" sz="2800" dirty="0" smtClean="0"/>
              <a:t>. Соловьева</a:t>
            </a:r>
            <a:r>
              <a:rPr lang="ru-RU" sz="2800" dirty="0"/>
              <a:t>, доказательства существования Бога не могут быть достоверными?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 Как </a:t>
            </a:r>
            <a:r>
              <a:rPr lang="ru-RU" sz="2800" dirty="0"/>
              <a:t>вы понимаете идею постепенного развития религиозного опыта и религиозного мышления? </a:t>
            </a:r>
          </a:p>
        </p:txBody>
      </p:sp>
      <p:pic>
        <p:nvPicPr>
          <p:cNvPr id="1026" name="Picture 2" descr="V.Solovy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530" y="880810"/>
            <a:ext cx="2239516" cy="334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51520" y="836712"/>
            <a:ext cx="2232248" cy="86409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Стр.95-96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52120" y="4293096"/>
            <a:ext cx="3024336" cy="1800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Влади́мир</a:t>
            </a:r>
            <a:r>
              <a:rPr lang="ru-RU" dirty="0"/>
              <a:t> </a:t>
            </a:r>
            <a:r>
              <a:rPr lang="ru-RU" dirty="0" err="1"/>
              <a:t>Серге́евич</a:t>
            </a:r>
            <a:r>
              <a:rPr lang="ru-RU" dirty="0"/>
              <a:t> Соловьёв (1853-1900) - русский религиозный мыслитель, поэт, публицист, литературный критик.</a:t>
            </a:r>
          </a:p>
        </p:txBody>
      </p:sp>
    </p:spTree>
    <p:extLst>
      <p:ext uri="{BB962C8B-B14F-4D97-AF65-F5344CB8AC3E}">
        <p14:creationId xmlns:p14="http://schemas.microsoft.com/office/powerpoint/2010/main" val="2982341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60648"/>
            <a:ext cx="5173960" cy="1152128"/>
          </a:xfrm>
          <a:solidFill>
            <a:schemeClr val="accent2"/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Особенности религиозной веры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556792"/>
            <a:ext cx="8568952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556792"/>
            <a:ext cx="2232248" cy="48965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личностное, эмоциональное отношение человека к какой-то информации, которую он готов признать истинной (или ложной) без доказательств и обоснований.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7864" y="1556792"/>
            <a:ext cx="2376264" cy="48965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Религиозная вера – это уверенность в реальном существовании сверхъестественных существ, особых качеств у отдельных предметов</a:t>
            </a: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84168" y="1556792"/>
            <a:ext cx="2160240" cy="48965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Религиозная вера – это определенные переживания, чувства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проявляемые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отношению к Богу (или другим сверхъестественным силам).</a:t>
            </a:r>
          </a:p>
        </p:txBody>
      </p:sp>
      <p:pic>
        <p:nvPicPr>
          <p:cNvPr id="8" name="Picture 2" descr="Картинки по запросу рисунки символы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9" y="29369"/>
            <a:ext cx="2262683" cy="151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813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3"/>
            <a:ext cx="3779912" cy="2715181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Роль религии в жизни общества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97387685"/>
              </p:ext>
            </p:extLst>
          </p:nvPr>
        </p:nvGraphicFramePr>
        <p:xfrm>
          <a:off x="323529" y="3284982"/>
          <a:ext cx="8496942" cy="3456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4"/>
                <a:gridCol w="2832314"/>
                <a:gridCol w="2832314"/>
              </a:tblGrid>
              <a:tr h="40263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Функция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Сущность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263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Регулирующая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63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Воспитательная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63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Мировоззренческая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794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Психологическая (компенсаторная)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63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Коммуникативная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63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Интегративная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6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 rot="10800000" flipV="1">
            <a:off x="3779912" y="1"/>
            <a:ext cx="5184576" cy="311984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В таблице представлены названия функций. В учебнике на стр. 97-98 раскрыта сущность этих функций и приведены примеры. </a:t>
            </a:r>
            <a:r>
              <a:rPr lang="ru-RU" sz="2000" dirty="0" smtClean="0">
                <a:solidFill>
                  <a:schemeClr val="bg1"/>
                </a:solidFill>
              </a:rPr>
              <a:t>Задача </a:t>
            </a:r>
            <a:r>
              <a:rPr lang="ru-RU" sz="2000" dirty="0">
                <a:solidFill>
                  <a:schemeClr val="bg1"/>
                </a:solidFill>
              </a:rPr>
              <a:t>– соотнести названия функций с их описанием и заполнить таблицу. </a:t>
            </a:r>
          </a:p>
        </p:txBody>
      </p:sp>
    </p:spTree>
    <p:extLst>
      <p:ext uri="{BB962C8B-B14F-4D97-AF65-F5344CB8AC3E}">
        <p14:creationId xmlns:p14="http://schemas.microsoft.com/office/powerpoint/2010/main" val="2007871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64628155"/>
              </p:ext>
            </p:extLst>
          </p:nvPr>
        </p:nvGraphicFramePr>
        <p:xfrm>
          <a:off x="0" y="1"/>
          <a:ext cx="9252520" cy="6858000"/>
        </p:xfrm>
        <a:graphic>
          <a:graphicData uri="http://schemas.openxmlformats.org/drawingml/2006/table">
            <a:tbl>
              <a:tblPr/>
              <a:tblGrid>
                <a:gridCol w="2258589"/>
                <a:gridCol w="3102029"/>
                <a:gridCol w="3891902"/>
              </a:tblGrid>
              <a:tr h="42535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Функция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Её сущность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Пример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15144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Регулирующая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Регулирует поведение людей в обществе посредством религиозных норм.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Библейские заповеди: «не убий», «не укради».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1989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Воспитательная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Воспитывает человека, побуждает к развитию определенных положительных качеств.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Воспитание доброты, милосердия, умеренности.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</a:tr>
              <a:tr h="95505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Мировоззренческая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Определенный взгляд на мир, сущность человека и его место в мире.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Библейские легенды о сотворении мира, человека и т.п.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9615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Психологическая (компенсаторная)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Снимает тяжелое психологическое состояние человека, позволяет ему почувствовать облегчение.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Посещение богослужения, церковные обряды.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</a:tr>
              <a:tr h="95505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Коммуникативная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Религия способна избавить человека от одиночества.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Взаимодействие с другими верующими в рамках религиозной общины, молитва.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5505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Интегративная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Объединяет людей.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Роль Православной церкви в процессе объединения русских земель в </a:t>
                      </a:r>
                      <a:r>
                        <a:rPr lang="en-US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XIV</a:t>
                      </a: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XV</a:t>
                      </a:r>
                      <a:r>
                        <a:rPr lang="ru-RU" sz="1600" kern="1200" dirty="0">
                          <a:solidFill>
                            <a:srgbClr val="262626"/>
                          </a:solidFill>
                          <a:latin typeface="Times New Roman"/>
                          <a:ea typeface="Times New Roman"/>
                        </a:rPr>
                        <a:t> в.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57200"/>
            <a:ext cx="4995664" cy="160364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Религиозные организации и объединения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7317432" cy="3729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15616" y="2564904"/>
            <a:ext cx="3096344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5103274" y="2492896"/>
            <a:ext cx="3069125" cy="151216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Секта</a:t>
            </a:r>
            <a:endParaRPr lang="ru-RU" sz="4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32040" y="448849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9712" y="4365104"/>
            <a:ext cx="4824536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построенные вокруг яркого религиозного лидера</a:t>
            </a:r>
          </a:p>
        </p:txBody>
      </p:sp>
      <p:pic>
        <p:nvPicPr>
          <p:cNvPr id="7170" name="Picture 2" descr="Картинки по запросу религии и их зна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57" y="0"/>
            <a:ext cx="3705709" cy="250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316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04664"/>
            <a:ext cx="6512511" cy="7920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229199"/>
            <a:ext cx="7556694" cy="1628801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Церковь вырабатывает систему непреложных основ вероучения (догматов) и обрядов</a:t>
            </a:r>
            <a:endParaRPr lang="ru-RU" sz="2600" dirty="0">
              <a:solidFill>
                <a:schemeClr val="tx1"/>
              </a:solidFill>
            </a:endParaRPr>
          </a:p>
          <a:p>
            <a:pPr marL="342900" lvl="0" indent="-3429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itchFamily="2" charset="2"/>
              <a:buChar char="q"/>
              <a:defRPr/>
            </a:pPr>
            <a:endParaRPr lang="ru-RU" sz="2800" dirty="0" smtClean="0">
              <a:solidFill>
                <a:prstClr val="black"/>
              </a:solidFill>
            </a:endParaRPr>
          </a:p>
          <a:p>
            <a:pPr marL="342900" lvl="0" indent="-3429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itchFamily="2" charset="2"/>
              <a:buChar char="q"/>
              <a:defRPr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8640"/>
            <a:ext cx="5846763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692696"/>
            <a:ext cx="180020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церковь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916831"/>
            <a:ext cx="7278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Объединяет последователей какого-либо религиозного вероучения.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685307"/>
            <a:ext cx="7417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Четкое разделение верующих на священнослужителей (духовенство) и мирян (рядовых верующих).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000504"/>
            <a:ext cx="71768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Имеет официального религиозного лидера.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4437112"/>
            <a:ext cx="789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У многих церквей есть определенная территориальная структура.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22466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105841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7776864" cy="4608512"/>
          </a:xfrm>
        </p:spPr>
        <p:txBody>
          <a:bodyPr>
            <a:normAutofit/>
          </a:bodyPr>
          <a:lstStyle/>
          <a:p>
            <a:pPr marL="457200" lvl="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замкнутость</a:t>
            </a:r>
          </a:p>
          <a:p>
            <a:pPr marL="457200" lvl="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обособленность</a:t>
            </a:r>
          </a:p>
          <a:p>
            <a:pPr marL="457200" lvl="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ликвидируется деление на </a:t>
            </a:r>
            <a:r>
              <a:rPr lang="ru-RU" sz="2800" dirty="0">
                <a:solidFill>
                  <a:schemeClr val="tx1"/>
                </a:solidFill>
              </a:rPr>
              <a:t>мирян и </a:t>
            </a:r>
            <a:r>
              <a:rPr lang="ru-RU" sz="2800" dirty="0" smtClean="0">
                <a:solidFill>
                  <a:schemeClr val="tx1"/>
                </a:solidFill>
              </a:rPr>
              <a:t>духовенство</a:t>
            </a:r>
          </a:p>
          <a:p>
            <a:pPr marL="457200" lvl="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претензии </a:t>
            </a:r>
            <a:r>
              <a:rPr lang="ru-RU" sz="2800" dirty="0">
                <a:solidFill>
                  <a:schemeClr val="tx1"/>
                </a:solidFill>
              </a:rPr>
              <a:t>на исключительность </a:t>
            </a:r>
          </a:p>
          <a:p>
            <a:pPr marL="0" lvl="0" indent="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  своей роли</a:t>
            </a:r>
            <a:endParaRPr lang="ru-RU" sz="2800" dirty="0">
              <a:solidFill>
                <a:schemeClr val="tx1"/>
              </a:solidFill>
            </a:endParaRPr>
          </a:p>
          <a:p>
            <a:pPr marL="457200" lvl="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абсолютная </a:t>
            </a:r>
            <a:r>
              <a:rPr lang="ru-RU" sz="2800" dirty="0">
                <a:solidFill>
                  <a:schemeClr val="tx1"/>
                </a:solidFill>
              </a:rPr>
              <a:t>нетерпимость к </a:t>
            </a:r>
            <a:r>
              <a:rPr lang="ru-RU" sz="2800" dirty="0" smtClean="0">
                <a:solidFill>
                  <a:schemeClr val="tx1"/>
                </a:solidFill>
              </a:rPr>
              <a:t>инакомыслию</a:t>
            </a:r>
          </a:p>
          <a:p>
            <a:pPr marL="457200" indent="-4572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провозглашаются </a:t>
            </a:r>
            <a:r>
              <a:rPr lang="ru-RU" sz="2800" dirty="0">
                <a:solidFill>
                  <a:schemeClr val="tx1"/>
                </a:solidFill>
              </a:rPr>
              <a:t>идеи равенства всех членов организации</a:t>
            </a:r>
          </a:p>
          <a:p>
            <a:pPr marL="342900" lvl="0" indent="-342900">
              <a:spcAft>
                <a:spcPts val="0"/>
              </a:spcAft>
              <a:buClr>
                <a:srgbClr val="262626">
                  <a:shade val="95000"/>
                </a:srgbClr>
              </a:buClr>
              <a:buSzPct val="65000"/>
              <a:buFont typeface="Wingdings" pitchFamily="2" charset="2"/>
              <a:buChar char="q"/>
              <a:defRPr/>
            </a:pPr>
            <a:endParaRPr lang="ru-RU" sz="2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секта изображе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789" y="188640"/>
            <a:ext cx="4002491" cy="266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260648"/>
            <a:ext cx="2160240" cy="10081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Секта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10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554162"/>
            <a:ext cx="8784976" cy="5043190"/>
          </a:xfrm>
        </p:spPr>
        <p:txBody>
          <a:bodyPr>
            <a:normAutofit fontScale="92500" lnSpcReduction="10000"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pPr marL="45720" indent="0">
              <a:buNone/>
            </a:pPr>
            <a:r>
              <a:rPr lang="ru-RU" sz="1800" dirty="0" smtClean="0"/>
              <a:t>Церковь Покрова-на-Нерли            Римско-католический кафедральный собор</a:t>
            </a:r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pPr marL="45720" indent="0">
              <a:buNone/>
            </a:pPr>
            <a:r>
              <a:rPr lang="ru-RU" sz="1800" dirty="0" smtClean="0"/>
              <a:t> </a:t>
            </a:r>
            <a:r>
              <a:rPr lang="ru-RU" sz="1800" dirty="0"/>
              <a:t>Золотая обитель Будды Шакьямуни в Элисте            </a:t>
            </a:r>
          </a:p>
          <a:p>
            <a:pPr marL="45720" indent="0">
              <a:buNone/>
            </a:pPr>
            <a:r>
              <a:rPr lang="ru-RU" sz="1800" dirty="0" smtClean="0"/>
              <a:t>                                                                             Мечеть </a:t>
            </a:r>
            <a:r>
              <a:rPr lang="ru-RU" sz="1800" dirty="0" err="1" smtClean="0"/>
              <a:t>Кул</a:t>
            </a:r>
            <a:r>
              <a:rPr lang="ru-RU" sz="1800" dirty="0" smtClean="0"/>
              <a:t> Шариф        </a:t>
            </a:r>
            <a:endParaRPr lang="ru-RU" sz="1800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3513"/>
            <a:ext cx="1800352" cy="270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картинка католического собо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332656"/>
            <a:ext cx="389086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Золотая обитель Будды Шакьямуни в Элист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4828"/>
            <a:ext cx="3343457" cy="222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ото мечети Кул Шариф в Казан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12046"/>
            <a:ext cx="1730623" cy="252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204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8712968" cy="593784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45720" indent="0">
              <a:buNone/>
            </a:pPr>
            <a:r>
              <a:rPr lang="ru-RU" sz="1800" dirty="0" smtClean="0"/>
              <a:t>Храм </a:t>
            </a:r>
            <a:r>
              <a:rPr lang="ru-RU" sz="1800" dirty="0" err="1" smtClean="0"/>
              <a:t>Мэйдзи</a:t>
            </a:r>
            <a:r>
              <a:rPr lang="ru-RU" sz="1800" dirty="0" smtClean="0"/>
              <a:t> в Японии                                     Большая </a:t>
            </a:r>
            <a:r>
              <a:rPr lang="ru-RU" sz="1800" dirty="0"/>
              <a:t>синагога, Пльзень</a:t>
            </a:r>
            <a:endParaRPr lang="ru-RU" sz="1800" dirty="0" smtClean="0"/>
          </a:p>
          <a:p>
            <a:pPr marL="45720" indent="0">
              <a:buNone/>
            </a:pPr>
            <a:endParaRPr lang="ru-RU" sz="1800" dirty="0"/>
          </a:p>
          <a:p>
            <a:pPr marL="45720" indent="0">
              <a:buNone/>
            </a:pPr>
            <a:endParaRPr lang="ru-RU" sz="1800" dirty="0" smtClean="0"/>
          </a:p>
          <a:p>
            <a:pPr marL="45720" indent="0">
              <a:buNone/>
            </a:pPr>
            <a:endParaRPr lang="ru-RU" sz="1800" dirty="0"/>
          </a:p>
          <a:p>
            <a:pPr marL="45720" indent="0">
              <a:buNone/>
            </a:pPr>
            <a:endParaRPr lang="ru-RU" sz="1800" dirty="0" smtClean="0"/>
          </a:p>
          <a:p>
            <a:pPr marL="45720" indent="0">
              <a:buNone/>
            </a:pPr>
            <a:endParaRPr lang="ru-RU" sz="1800" dirty="0"/>
          </a:p>
          <a:p>
            <a:pPr marL="45720" indent="0">
              <a:buNone/>
            </a:pPr>
            <a:endParaRPr lang="ru-RU" sz="1800" dirty="0" smtClean="0"/>
          </a:p>
          <a:p>
            <a:pPr marL="45720" indent="0">
              <a:buNone/>
            </a:pPr>
            <a:r>
              <a:rPr lang="ru-RU" sz="1800" dirty="0" smtClean="0"/>
              <a:t>                                                                              </a:t>
            </a:r>
          </a:p>
          <a:p>
            <a:pPr marL="4572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</a:t>
            </a:r>
          </a:p>
          <a:p>
            <a:pPr marL="45720" indent="0">
              <a:buNone/>
            </a:pPr>
            <a:r>
              <a:rPr lang="ru-RU" sz="1800" dirty="0" smtClean="0"/>
              <a:t> </a:t>
            </a:r>
          </a:p>
          <a:p>
            <a:pPr marL="45720" indent="0">
              <a:buNone/>
            </a:pPr>
            <a:r>
              <a:rPr lang="ru-RU" sz="1800" dirty="0" smtClean="0"/>
              <a:t>Статуя </a:t>
            </a:r>
            <a:r>
              <a:rPr lang="ru-RU" sz="1800" dirty="0"/>
              <a:t>Конфуция перед Храмом Конфуция</a:t>
            </a:r>
            <a:r>
              <a:rPr lang="ru-RU" sz="1800" dirty="0" smtClean="0"/>
              <a:t>            Храм Шри </a:t>
            </a:r>
            <a:r>
              <a:rPr lang="ru-RU" sz="1800" dirty="0" err="1" smtClean="0"/>
              <a:t>Махамариамман</a:t>
            </a:r>
            <a:endParaRPr lang="ru-RU" sz="1800" dirty="0"/>
          </a:p>
        </p:txBody>
      </p:sp>
      <p:pic>
        <p:nvPicPr>
          <p:cNvPr id="5122" name="Picture 2" descr="Картинки по запросу синтоизм храм в японии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65" y="188640"/>
            <a:ext cx="3810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7911"/>
            <a:ext cx="1847128" cy="255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ртинки по запросу индуизм храм у индусов картин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847" y="3501008"/>
            <a:ext cx="3405655" cy="227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Beijing-Kongmia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150" y="3366631"/>
            <a:ext cx="2099005" cy="279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49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260648"/>
            <a:ext cx="7118176" cy="936104"/>
          </a:xfrm>
          <a:solidFill>
            <a:schemeClr val="accent2"/>
          </a:solidFill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План изучения нового материала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1916832"/>
            <a:ext cx="6624736" cy="3672408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Что такое религия.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Особенности религиозной веры.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Роль религии в жизни общества.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Религиозные организации и объединения.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Свобода совести, свобода вероисповедания.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87968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792088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Свобода совести, свобода вероисповедания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268760"/>
            <a:ext cx="8686800" cy="5184576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68760"/>
            <a:ext cx="7999040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Свобода совести </a:t>
            </a: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право каждого человека на некоторую независимость своей духовной жизни от общества и государства.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068960"/>
            <a:ext cx="7999040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Свобода вероисповедания </a:t>
            </a: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право самостоятельно выбирать, какую религию исповедовать, или вообще отказаться от религии, встав на позицию </a:t>
            </a:r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атеизма.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941168"/>
            <a:ext cx="7999040" cy="1368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Атеизм </a:t>
            </a:r>
            <a:r>
              <a:rPr lang="ru-RU" alt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система взглядов и убеждений, отрицающая существование Бога, каких-либо сверхъестественных сил.</a:t>
            </a:r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165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352928" cy="936104"/>
          </a:xfrm>
          <a:solidFill>
            <a:schemeClr val="accent2"/>
          </a:solidFill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200" dirty="0" smtClean="0"/>
              <a:t>Как реализуется принцип свободы совести в РФ?</a:t>
            </a:r>
            <a:endParaRPr lang="ru-RU" sz="3200" dirty="0"/>
          </a:p>
        </p:txBody>
      </p:sp>
      <p:pic>
        <p:nvPicPr>
          <p:cNvPr id="4098" name="Picture 2" descr="Картинки по запросу картинка конституция р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927" y="1440606"/>
            <a:ext cx="2582743" cy="378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1412776"/>
            <a:ext cx="4752528" cy="52565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ru-RU" sz="2800" b="1" dirty="0">
                <a:solidFill>
                  <a:prstClr val="black"/>
                </a:solidFill>
                <a:latin typeface="Calibri"/>
              </a:rPr>
              <a:t>Статья 14</a:t>
            </a:r>
          </a:p>
          <a:p>
            <a:pPr lvl="0"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1. Российская Федерация - светское государство. Никакая религия не может устанавливаться в качестве государственной или обязательной.</a:t>
            </a:r>
          </a:p>
          <a:p>
            <a:pPr lvl="0"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2. Религиозные объединения отделены от государства и равны перед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176799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268760"/>
            <a:ext cx="8640960" cy="5400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 smtClean="0">
                <a:latin typeface="                                                                                                                                       "/>
              </a:rPr>
              <a:t>1</a:t>
            </a: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.Какие </a:t>
            </a: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два из пе­ре­чис­лен­ных по­ня­тий ис­поль­зу­ют­ся в первую оче­редь при опи­са­нии ду­хов­ной сферы об­ще­ства?</a:t>
            </a:r>
          </a:p>
          <a:p>
            <a:pPr marL="45720" indent="0">
              <a:buNone/>
            </a:pPr>
            <a:r>
              <a:rPr lang="ru-RU" sz="2400" i="1" dirty="0" smtClean="0">
                <a:latin typeface="                                                                                                                                       "/>
              </a:rPr>
              <a:t>Ре­ли­гия</a:t>
            </a:r>
            <a:r>
              <a:rPr lang="ru-RU" sz="2400" i="1" dirty="0">
                <a:latin typeface="                                                                                                                                       "/>
              </a:rPr>
              <a:t>; доход; наука; де­мо­кра­тия; со­ци­аль­ная мо­биль­ность.</a:t>
            </a:r>
            <a:endParaRPr lang="ru-RU" sz="2400" dirty="0">
              <a:latin typeface="                                                                                                                                       "/>
            </a:endParaRPr>
          </a:p>
          <a:p>
            <a:pPr marL="45720" indent="0">
              <a:buNone/>
            </a:pP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 </a:t>
            </a: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Вы­пи­ши­те </a:t>
            </a: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со­от­вет­ству­ю­щие по­ня­тия и рас­крой­те смысл лю­бо­го од­но­го из них</a:t>
            </a: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.</a:t>
            </a:r>
          </a:p>
          <a:p>
            <a:pPr marL="45720" indent="0">
              <a:buNone/>
            </a:pPr>
            <a:r>
              <a:rPr lang="ru-RU" sz="2400" b="1" dirty="0" smtClean="0">
                <a:latin typeface="                                                                                                                                       "/>
              </a:rPr>
              <a:t>2.</a:t>
            </a: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 Старейшина племени собрал у костра взрослых мужчин. Он начал рассказывать историю их божественного предка. При этом члены племени исполняли у костра ритуальный танец. Какую сторону жизни общества иллюстрирует этот пример?</a:t>
            </a:r>
          </a:p>
          <a:p>
            <a:pPr marL="45720" indent="0">
              <a:buNone/>
            </a:pP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 </a:t>
            </a: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1</a:t>
            </a: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) </a:t>
            </a: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хозяйственную            2</a:t>
            </a: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) религиозную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dirty="0">
                <a:latin typeface="                                                                                                                                       "/>
              </a:rPr>
              <a:t>3) </a:t>
            </a: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семейную                   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                                                                                                                                       "/>
              </a:rPr>
              <a:t>4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                                                                                                                                       "/>
              </a:rPr>
              <a:t>) политическую</a:t>
            </a:r>
          </a:p>
          <a:p>
            <a:pPr marL="45720" indent="0">
              <a:buNone/>
            </a:pPr>
            <a:r>
              <a:rPr lang="ru-RU" sz="2400" dirty="0" smtClean="0">
                <a:latin typeface="                                                                                                                                       "/>
              </a:rPr>
              <a:t>               </a:t>
            </a:r>
            <a:endParaRPr lang="ru-RU" sz="2400" dirty="0">
              <a:latin typeface="                                                                                                                                       "/>
            </a:endParaRPr>
          </a:p>
          <a:p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16632"/>
            <a:ext cx="3240360" cy="11521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3600" b="1" dirty="0">
                <a:solidFill>
                  <a:schemeClr val="bg1"/>
                </a:solidFill>
                <a:latin typeface="Calibri"/>
              </a:rPr>
              <a:t>Примеры заданий </a:t>
            </a:r>
            <a:r>
              <a:rPr lang="ru-RU" sz="3600" b="1" dirty="0" smtClean="0">
                <a:solidFill>
                  <a:schemeClr val="bg1"/>
                </a:solidFill>
                <a:latin typeface="Calibri"/>
              </a:rPr>
              <a:t>ОГЭ</a:t>
            </a:r>
            <a:endParaRPr lang="ru-RU" sz="20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60032" y="188640"/>
            <a:ext cx="3024336" cy="9361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Проверь себя!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22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208912" cy="590465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 smtClean="0"/>
              <a:t>3</a:t>
            </a:r>
            <a:r>
              <a:rPr lang="ru-RU" sz="2400" dirty="0" smtClean="0"/>
              <a:t>.Право </a:t>
            </a:r>
            <a:r>
              <a:rPr lang="ru-RU" sz="2400" dirty="0"/>
              <a:t>че­ло­ве­ка ис­по­ве­до­вать любую ре­ли­гию или быть атеистом, рас­про­стра­нять ре­ли­ги­оз­ные или ан­ти­ре­ли­ги­оз­ные убеж­де­ния называется</a:t>
            </a:r>
          </a:p>
          <a:p>
            <a:pPr marL="45720" indent="0">
              <a:buNone/>
            </a:pPr>
            <a:r>
              <a:rPr lang="ru-RU" sz="2400" dirty="0"/>
              <a:t> </a:t>
            </a:r>
            <a:r>
              <a:rPr lang="ru-RU" sz="2400" dirty="0" smtClean="0"/>
              <a:t>1</a:t>
            </a:r>
            <a:r>
              <a:rPr lang="ru-RU" sz="2400" dirty="0"/>
              <a:t>) </a:t>
            </a:r>
            <a:r>
              <a:rPr lang="ru-RU" sz="2400" dirty="0" smtClean="0"/>
              <a:t>суверенитетом           2</a:t>
            </a:r>
            <a:r>
              <a:rPr lang="ru-RU" sz="2400" dirty="0"/>
              <a:t>) свободой совести</a:t>
            </a:r>
          </a:p>
          <a:p>
            <a:pPr marL="45720" indent="0">
              <a:buNone/>
            </a:pPr>
            <a:r>
              <a:rPr lang="ru-RU" sz="2400" dirty="0"/>
              <a:t>3) свободой </a:t>
            </a:r>
            <a:r>
              <a:rPr lang="ru-RU" sz="2400" dirty="0" smtClean="0"/>
              <a:t>слова         4</a:t>
            </a:r>
            <a:r>
              <a:rPr lang="ru-RU" sz="2400" dirty="0"/>
              <a:t>) </a:t>
            </a:r>
            <a:r>
              <a:rPr lang="ru-RU" sz="2400" dirty="0" smtClean="0"/>
              <a:t>гуманизмом</a:t>
            </a:r>
          </a:p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r>
              <a:rPr lang="ru-RU" sz="2400" b="1" dirty="0" smtClean="0"/>
              <a:t>4.</a:t>
            </a:r>
            <a:r>
              <a:rPr lang="ru-RU" sz="2400" b="1" dirty="0"/>
              <a:t> </a:t>
            </a:r>
            <a:r>
              <a:rPr lang="ru-RU" sz="2400" dirty="0"/>
              <a:t>Верны ли следующие суждения о религии?</a:t>
            </a:r>
          </a:p>
          <a:p>
            <a:pPr marL="45720" indent="0">
              <a:buNone/>
            </a:pPr>
            <a:r>
              <a:rPr lang="ru-RU" sz="2400" dirty="0"/>
              <a:t> </a:t>
            </a:r>
            <a:r>
              <a:rPr lang="ru-RU" sz="2400" dirty="0" smtClean="0"/>
              <a:t>А</a:t>
            </a:r>
            <a:r>
              <a:rPr lang="ru-RU" sz="2400" dirty="0"/>
              <a:t>. Религия требует от верующих соблюдения определённых правил.</a:t>
            </a:r>
          </a:p>
          <a:p>
            <a:pPr marL="45720" indent="0">
              <a:buNone/>
            </a:pPr>
            <a:r>
              <a:rPr lang="ru-RU" sz="2400" dirty="0"/>
              <a:t>Б. Религия оказывает влияние на отношение верующего к окружающему миру.</a:t>
            </a:r>
          </a:p>
          <a:p>
            <a:pPr marL="45720" indent="0">
              <a:buNone/>
            </a:pPr>
            <a:r>
              <a:rPr lang="ru-RU" sz="2400" dirty="0"/>
              <a:t> </a:t>
            </a:r>
            <a:r>
              <a:rPr lang="ru-RU" sz="2400" dirty="0" smtClean="0"/>
              <a:t>1</a:t>
            </a:r>
            <a:r>
              <a:rPr lang="ru-RU" sz="2400" dirty="0"/>
              <a:t>) верно только </a:t>
            </a:r>
            <a:r>
              <a:rPr lang="ru-RU" sz="2400" dirty="0" smtClean="0"/>
              <a:t>                 2</a:t>
            </a:r>
            <a:r>
              <a:rPr lang="ru-RU" sz="2400" dirty="0"/>
              <a:t>) верно только Б</a:t>
            </a:r>
          </a:p>
          <a:p>
            <a:pPr marL="45720" indent="0">
              <a:buNone/>
            </a:pPr>
            <a:r>
              <a:rPr lang="ru-RU" sz="2400" dirty="0"/>
              <a:t>3) верны оба </a:t>
            </a:r>
            <a:r>
              <a:rPr lang="ru-RU" sz="2400" dirty="0" smtClean="0"/>
              <a:t>суждения      4) </a:t>
            </a:r>
            <a:r>
              <a:rPr lang="ru-RU" sz="2400" dirty="0"/>
              <a:t>оба суждения неверны</a:t>
            </a:r>
          </a:p>
          <a:p>
            <a:pPr marL="4572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9954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17503221"/>
              </p:ext>
            </p:extLst>
          </p:nvPr>
        </p:nvGraphicFramePr>
        <p:xfrm>
          <a:off x="755576" y="5661247"/>
          <a:ext cx="7632848" cy="731520"/>
        </p:xfrm>
        <a:graphic>
          <a:graphicData uri="http://schemas.openxmlformats.org/drawingml/2006/table">
            <a:tbl>
              <a:tblPr/>
              <a:tblGrid>
                <a:gridCol w="1669686"/>
                <a:gridCol w="2226246"/>
                <a:gridCol w="1669686"/>
                <a:gridCol w="2067230"/>
              </a:tblGrid>
              <a:tr h="3600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Черты сход­ства</a:t>
                      </a:r>
                      <a:endParaRPr lang="ru-RU" dirty="0"/>
                    </a:p>
                  </a:txBody>
                  <a:tcP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Verdana"/>
                        </a:rPr>
                        <a:t>Черты от­ли­чия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11560" y="97202"/>
            <a:ext cx="8136904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5.На уроке учи­тель рас­ска­зы­вал о том, что в мире су­ще­ству­ет  мно­же­ство раз­лич­ных ре­ли­ги­оз­ных ве­ро­ва­ний. 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Срав­ни­те ми­ро­вые и на­ци­о­наль­ные (на­ци­о­наль­но-го­су­дар­ствен­ные) ре­ли­гии. 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Вы­бе­ри­те и за­пи­ши­те в первую ко­лон­ку таб­ли­цы по­ряд­ко­вые но­ме­ра  черт сход­ства, а во вто­рую ко­лон­ку — по­ряд­ко­вые но­ме­ра черт от­ли­чия: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 1) не­отъ­ем­ле­мая часть куль­ту­ры од­но­го на­ро­да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2) на­ли­чие куль­та, об­ря­дов, ре­ли­ги­оз­ных тра­ди­ций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3) рас­про­стра­не­ние на всех кон­ти­нен­тах, в боль­шин­стве стран мира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4) вера в сверхъ­есте­ствен­ные силы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8782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7488832" cy="5904656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altLang="ru-RU" sz="3000" b="1" dirty="0" smtClean="0"/>
              <a:t>6</a:t>
            </a:r>
            <a:r>
              <a:rPr lang="ru-RU" altLang="ru-RU" sz="2800" b="1" dirty="0" smtClean="0"/>
              <a:t>. К </a:t>
            </a:r>
            <a:r>
              <a:rPr lang="ru-RU" altLang="ru-RU" sz="2800" b="1" dirty="0"/>
              <a:t>обязательным элементам религии относится</a:t>
            </a:r>
          </a:p>
          <a:p>
            <a:pPr marL="45720" indent="0">
              <a:buNone/>
            </a:pPr>
            <a:r>
              <a:rPr lang="ru-RU" altLang="ru-RU" sz="2800" b="1" dirty="0" smtClean="0"/>
              <a:t>1)</a:t>
            </a:r>
            <a:r>
              <a:rPr lang="ru-RU" altLang="ru-RU" sz="2800" dirty="0"/>
              <a:t> вера в существование сверхъестественного</a:t>
            </a:r>
          </a:p>
          <a:p>
            <a:pPr marL="45720" indent="0">
              <a:buNone/>
            </a:pPr>
            <a:r>
              <a:rPr lang="ru-RU" altLang="ru-RU" sz="2800" b="1" dirty="0"/>
              <a:t>2)</a:t>
            </a:r>
            <a:r>
              <a:rPr lang="ru-RU" altLang="ru-RU" sz="2800" dirty="0"/>
              <a:t> законодательство о свободе совести</a:t>
            </a:r>
          </a:p>
          <a:p>
            <a:pPr marL="45720" indent="0">
              <a:buNone/>
            </a:pPr>
            <a:r>
              <a:rPr lang="ru-RU" altLang="ru-RU" sz="2800" b="1" dirty="0"/>
              <a:t>3)</a:t>
            </a:r>
            <a:r>
              <a:rPr lang="ru-RU" altLang="ru-RU" sz="2800" dirty="0"/>
              <a:t> активное участие деятелей церкви в политике</a:t>
            </a:r>
          </a:p>
          <a:p>
            <a:pPr marL="45720" indent="0">
              <a:buNone/>
            </a:pPr>
            <a:r>
              <a:rPr lang="ru-RU" altLang="ru-RU" sz="2800" b="1" dirty="0"/>
              <a:t>4)</a:t>
            </a:r>
            <a:r>
              <a:rPr lang="ru-RU" altLang="ru-RU" sz="2800" dirty="0"/>
              <a:t> научное доказательство религиозных </a:t>
            </a:r>
            <a:r>
              <a:rPr lang="ru-RU" altLang="ru-RU" sz="2800" dirty="0" smtClean="0"/>
              <a:t>догматов</a:t>
            </a:r>
          </a:p>
          <a:p>
            <a:pPr marL="45720" indent="0">
              <a:buNone/>
            </a:pPr>
            <a:endParaRPr lang="ru-RU" altLang="ru-RU" sz="2800" dirty="0"/>
          </a:p>
          <a:p>
            <a:pPr marL="45720" indent="0">
              <a:buNone/>
            </a:pPr>
            <a:r>
              <a:rPr lang="ru-RU" sz="2800" b="1" dirty="0" smtClean="0"/>
              <a:t>7.</a:t>
            </a:r>
            <a:r>
              <a:rPr lang="ru-RU" sz="2800" dirty="0" smtClean="0"/>
              <a:t> </a:t>
            </a:r>
            <a:r>
              <a:rPr lang="ru-RU" sz="2800" b="1" dirty="0"/>
              <a:t>Мировой религией является</a:t>
            </a:r>
          </a:p>
          <a:p>
            <a:pPr marL="45720" indent="0">
              <a:buNone/>
            </a:pPr>
            <a:r>
              <a:rPr lang="ru-RU" sz="2800" dirty="0" smtClean="0"/>
              <a:t>1</a:t>
            </a:r>
            <a:r>
              <a:rPr lang="ru-RU" sz="2800" dirty="0"/>
              <a:t>) буддизм</a:t>
            </a:r>
          </a:p>
          <a:p>
            <a:pPr marL="45720" indent="0">
              <a:buNone/>
            </a:pPr>
            <a:r>
              <a:rPr lang="ru-RU" sz="2800" dirty="0"/>
              <a:t>2) индуизм</a:t>
            </a:r>
          </a:p>
          <a:p>
            <a:pPr marL="45720" indent="0">
              <a:buNone/>
            </a:pPr>
            <a:r>
              <a:rPr lang="ru-RU" sz="2800" dirty="0"/>
              <a:t>3) синтоизм</a:t>
            </a:r>
          </a:p>
          <a:p>
            <a:pPr marL="45720" indent="0">
              <a:buNone/>
            </a:pPr>
            <a:r>
              <a:rPr lang="ru-RU" sz="2800" dirty="0"/>
              <a:t>4) иудаизм</a:t>
            </a:r>
          </a:p>
          <a:p>
            <a:pPr marL="4572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12833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7776864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2400" dirty="0" smtClean="0"/>
              <a:t>8.Установите </a:t>
            </a:r>
            <a:r>
              <a:rPr lang="ru-RU" sz="2400" dirty="0"/>
              <a:t>соответствие между характерными чертами и областями (формами) культуры: к каждому элементу, данному в первом столбце, подберите элемент из второго </a:t>
            </a:r>
            <a:r>
              <a:rPr lang="ru-RU" sz="2400" dirty="0" smtClean="0"/>
              <a:t>столбца.</a:t>
            </a:r>
          </a:p>
          <a:p>
            <a:pPr marL="4572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365014"/>
              </p:ext>
            </p:extLst>
          </p:nvPr>
        </p:nvGraphicFramePr>
        <p:xfrm>
          <a:off x="539551" y="2348880"/>
          <a:ext cx="7920878" cy="4248472"/>
        </p:xfrm>
        <a:graphic>
          <a:graphicData uri="http://schemas.openxmlformats.org/drawingml/2006/table">
            <a:tbl>
              <a:tblPr/>
              <a:tblGrid>
                <a:gridCol w="4423348"/>
                <a:gridCol w="1121269"/>
                <a:gridCol w="2376261"/>
              </a:tblGrid>
              <a:tr h="10215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ХАРАКТЕРНЫЕ ЧЕРТЫ</a:t>
                      </a:r>
                    </a:p>
                  </a:txBody>
                  <a:tcPr marL="36945" marR="36945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6945" marR="36945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ОБЛАСТИ (ФОРМЫ) КУЛЬТУРЫ</a:t>
                      </a:r>
                    </a:p>
                  </a:txBody>
                  <a:tcPr marL="36945" marR="36945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26930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А) логичность и доказательство выводов</a:t>
                      </a:r>
                    </a:p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Б) теоретически систематизированные взгляды на окружающий мир</a:t>
                      </a:r>
                    </a:p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В) вера в сверхъестественное</a:t>
                      </a:r>
                    </a:p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Г) строгое следование ритуалам</a:t>
                      </a:r>
                    </a:p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Д) объективное отражение действительности</a:t>
                      </a:r>
                    </a:p>
                  </a:txBody>
                  <a:tcPr marL="36945" marR="36945" marT="36945" marB="3694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6945" marR="36945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1) религия</a:t>
                      </a:r>
                    </a:p>
                    <a:p>
                      <a:pPr algn="l" fontAlgn="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2) наука</a:t>
                      </a:r>
                    </a:p>
                  </a:txBody>
                  <a:tcPr marL="36945" marR="36945" marT="36945" marB="3694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189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00808"/>
            <a:ext cx="7848872" cy="36724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П. 12, вопросы после параграфа на стр. 101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" indent="0">
              <a:buNone/>
            </a:pP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индивидуальные задания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В классе и дома: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dirty="0" smtClean="0"/>
              <a:t>Стр.101, вопрос 1</a:t>
            </a:r>
          </a:p>
          <a:p>
            <a:pPr marL="45720" indent="0">
              <a:buNone/>
            </a:pPr>
            <a:r>
              <a:rPr lang="ru-RU" sz="2800" dirty="0" smtClean="0"/>
              <a:t>Стр.101, вопрос 4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3289" y="404664"/>
            <a:ext cx="6512511" cy="936104"/>
          </a:xfrm>
          <a:solidFill>
            <a:schemeClr val="accent2"/>
          </a:solidFill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10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379111" cy="4320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Источники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20688"/>
            <a:ext cx="8568952" cy="604867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400" dirty="0"/>
              <a:t>А) список использованных печатных источников: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 </a:t>
            </a:r>
            <a:r>
              <a:rPr lang="ru-RU" sz="1400" dirty="0" smtClean="0"/>
              <a:t>Обществознание. 8 </a:t>
            </a:r>
            <a:r>
              <a:rPr lang="ru-RU" sz="1400" dirty="0"/>
              <a:t>класс. </a:t>
            </a:r>
            <a:r>
              <a:rPr lang="ru-RU" sz="1400" dirty="0" smtClean="0"/>
              <a:t>Боголюбов Л.Н., </a:t>
            </a:r>
            <a:r>
              <a:rPr lang="ru-RU" sz="1400" dirty="0" err="1" smtClean="0"/>
              <a:t>Лазебникова</a:t>
            </a:r>
            <a:r>
              <a:rPr lang="ru-RU" sz="1400" dirty="0" smtClean="0"/>
              <a:t> А.Ю, Городецкая Н.И,4-е </a:t>
            </a:r>
            <a:r>
              <a:rPr lang="ru-RU" sz="1400" dirty="0"/>
              <a:t>изд., </a:t>
            </a:r>
            <a:r>
              <a:rPr lang="ru-RU" sz="1400" dirty="0" smtClean="0"/>
              <a:t>- </a:t>
            </a:r>
            <a:r>
              <a:rPr lang="ru-RU" sz="1400" dirty="0"/>
              <a:t>М</a:t>
            </a:r>
            <a:r>
              <a:rPr lang="ru-RU" sz="1400" dirty="0" smtClean="0"/>
              <a:t>. «Просвещение»: 2016. </a:t>
            </a:r>
            <a:r>
              <a:rPr lang="ru-RU" sz="1400" dirty="0"/>
              <a:t>- </a:t>
            </a:r>
            <a:r>
              <a:rPr lang="ru-RU" sz="1400" dirty="0" smtClean="0"/>
              <a:t>255с</a:t>
            </a:r>
            <a:r>
              <a:rPr lang="ru-RU" sz="1400" dirty="0"/>
              <a:t>. </a:t>
            </a:r>
            <a:endParaRPr lang="ru-RU" sz="1400" dirty="0" smtClean="0"/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400" dirty="0"/>
              <a:t>Обществознание. Поурочные разработки. 8 класс: учеб. пособие для </a:t>
            </a:r>
            <a:r>
              <a:rPr lang="ru-RU" sz="1400" dirty="0" err="1"/>
              <a:t>общеобразоват</a:t>
            </a:r>
            <a:r>
              <a:rPr lang="ru-RU" sz="1400" dirty="0"/>
              <a:t>. Организаций / Л.Н. Боголюбов, Н.И. Городецкая, Л.Ф. Иванова и др. – М.: Просвещение, 2016.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Б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) Активные ссылки на использованные изображения (URL-адреса): 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Храм всех религий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https://tonkosti.ru/%D0%A5%D1%80%D0%B0%D0%BC_%D0%B2%D1%81%D0%B5%D1%85_%</a:t>
            </a:r>
            <a:r>
              <a:rPr 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D1%80%D0%B5%D0%BB%D0%B8%D0%B3%D0%B8%D0%B9</a:t>
            </a:r>
            <a:endParaRPr lang="ru-RU" sz="1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Церковь 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Покрова-на- </a:t>
            </a: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Нерли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hlinkClick r:id="rId3"/>
              </a:rPr>
              <a:t>https</a:t>
            </a: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hlinkClick r:id="rId3"/>
              </a:rPr>
              <a:t>://www.pravmir.ru/cerkov-pokrova-na-nerli-samyj-sovershennyj-xram-sozdannyj-na-rusi/</a:t>
            </a:r>
            <a:endParaRPr lang="ru-RU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Золотая 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обитель Будды Шакьямуни в </a:t>
            </a: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Элисте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400" dirty="0">
                <a:hlinkClick r:id="rId4"/>
              </a:rPr>
              <a:t>https://tonkosti.ru/%D0%97%D0%BE%D0%BB%D0%BE%D1%82%D0%B0%D1%8F_%D0%BE%D0%B1%D0%B8%D1%82%D0%B5%D0%BB%D1%8C_%D0%91%D1%83%D0%B4%D0%B4%D1%8B_%D0%A8%D0%B0%D0%BA%D1%8C%D1%8F%D0%BC%D1%83%D0%BD%D0%B8_%D0%B2_%</a:t>
            </a:r>
            <a:r>
              <a:rPr lang="en-US" sz="1400" dirty="0" smtClean="0">
                <a:hlinkClick r:id="rId4"/>
              </a:rPr>
              <a:t>D0%AD%D0%BB%D0%B8%D1%81%D1%82%D0%B5</a:t>
            </a:r>
            <a:endParaRPr lang="ru-RU" sz="1400" dirty="0" smtClean="0"/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Картинка символ веры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400" dirty="0">
                <a:hlinkClick r:id="rId5"/>
              </a:rPr>
              <a:t>http://panarmenian.net/rus/details/202703</a:t>
            </a:r>
            <a:endParaRPr lang="ru-RU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Картинка секты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400" dirty="0">
                <a:hlinkClick r:id="rId6"/>
              </a:rPr>
              <a:t>http://www.cablook.com/mixlook/dobro-pozhalovat-v-sektu</a:t>
            </a:r>
            <a:r>
              <a:rPr lang="en-US" sz="1400" dirty="0" smtClean="0">
                <a:hlinkClick r:id="rId6"/>
              </a:rPr>
              <a:t>/</a:t>
            </a:r>
            <a:endParaRPr lang="ru-RU" sz="1400" dirty="0" smtClean="0"/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Картинка Конституции РФ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400" dirty="0">
                <a:hlinkClick r:id="rId7"/>
              </a:rPr>
              <a:t>https://www.dvhab.ru/afisha/khabarovsk/event/17846</a:t>
            </a:r>
            <a:endParaRPr lang="ru-RU" sz="1400" dirty="0" smtClean="0"/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38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3791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Источники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7920880" cy="568863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1600" dirty="0"/>
              <a:t>Б) Активные ссылки на использованные изображения (URL-адреса): </a:t>
            </a:r>
            <a:endParaRPr lang="ru-RU" sz="1600" dirty="0" smtClean="0"/>
          </a:p>
          <a:p>
            <a:pPr lvl="0"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Римско-католический кафедральный собор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https://kudamoscow.ru/place/rimsko-katolicheskii-kafedralnyi-sobor/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 smtClean="0"/>
              <a:t>Мечеть </a:t>
            </a:r>
            <a:r>
              <a:rPr lang="ru-RU" sz="1600" dirty="0" err="1"/>
              <a:t>Кул</a:t>
            </a:r>
            <a:r>
              <a:rPr lang="ru-RU" sz="1600" dirty="0"/>
              <a:t> </a:t>
            </a:r>
            <a:r>
              <a:rPr lang="ru-RU" sz="1600" dirty="0" smtClean="0"/>
              <a:t>Шариф</a:t>
            </a:r>
          </a:p>
          <a:p>
            <a:pPr marL="45720" indent="0">
              <a:buNone/>
            </a:pPr>
            <a:r>
              <a:rPr lang="en-US" sz="1600" dirty="0">
                <a:hlinkClick r:id="rId3"/>
              </a:rPr>
              <a:t>https://yandex.ru/images/search?text=%D0%BA%D0%B0%D1%80%D1%82%D0%B8%D0%BD%D0%BA%D0%B8%20%D0%9C%D0%B5%D1%87%D0%B5%D1%82%D1%8C%20%D0%9A%D1%83%D0%BB%20%D0%A8%D0%B0%D1%80%D0%B8%D1%84&amp;from=tabbar&amp;rpt=image</a:t>
            </a:r>
            <a:endParaRPr lang="ru-RU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 smtClean="0"/>
              <a:t>Храм </a:t>
            </a:r>
            <a:r>
              <a:rPr lang="ru-RU" sz="1600" dirty="0" err="1"/>
              <a:t>Мэйдзи</a:t>
            </a:r>
            <a:r>
              <a:rPr lang="ru-RU" sz="1600" dirty="0"/>
              <a:t> в </a:t>
            </a:r>
            <a:r>
              <a:rPr lang="ru-RU" sz="1600" dirty="0" smtClean="0"/>
              <a:t>Японии</a:t>
            </a:r>
          </a:p>
          <a:p>
            <a:pPr marL="45720" indent="0">
              <a:buNone/>
            </a:pPr>
            <a:r>
              <a:rPr lang="en-US" sz="1600" dirty="0">
                <a:hlinkClick r:id="rId4"/>
              </a:rPr>
              <a:t>http://miroved.net/xram-mejdzi/</a:t>
            </a:r>
            <a:endParaRPr lang="ru-RU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Большая синагога, </a:t>
            </a:r>
            <a:r>
              <a:rPr lang="ru-RU" sz="1600" dirty="0" smtClean="0"/>
              <a:t>Пльзень</a:t>
            </a:r>
          </a:p>
          <a:p>
            <a:pPr marL="45720" indent="0">
              <a:buNone/>
            </a:pPr>
            <a:r>
              <a:rPr lang="en-US" sz="1600" dirty="0">
                <a:hlinkClick r:id="rId5"/>
              </a:rPr>
              <a:t>https://yandex.ru/maps/org/bolshaya_sinagoga/3044758665/?ll=13.372778%2C49.746667&amp;z=17</a:t>
            </a:r>
            <a:endParaRPr lang="ru-RU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Статуя Конфуция перед Храмом </a:t>
            </a:r>
            <a:r>
              <a:rPr lang="ru-RU" sz="1600" dirty="0" smtClean="0"/>
              <a:t>Конфуция</a:t>
            </a:r>
          </a:p>
          <a:p>
            <a:pPr marL="45720" indent="0">
              <a:buNone/>
            </a:pPr>
            <a:r>
              <a:rPr lang="en-US" sz="1600" dirty="0">
                <a:hlinkClick r:id="rId6"/>
              </a:rPr>
              <a:t>http://kitodin.ru/travel/konfucianskiy-hram</a:t>
            </a:r>
            <a:endParaRPr lang="ru-RU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Храм Шри </a:t>
            </a:r>
            <a:r>
              <a:rPr lang="ru-RU" sz="1600" dirty="0" err="1" smtClean="0"/>
              <a:t>Махамариамман</a:t>
            </a:r>
            <a:endParaRPr lang="ru-RU" sz="1600" dirty="0" smtClean="0"/>
          </a:p>
          <a:p>
            <a:pPr marL="45720" indent="0">
              <a:buNone/>
            </a:pPr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vlade-mir.livejournal.com/258505.html</a:t>
            </a:r>
            <a:endParaRPr lang="ru-RU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1400" b="1" dirty="0" smtClean="0"/>
              <a:t> Владимир </a:t>
            </a:r>
            <a:r>
              <a:rPr lang="ru-RU" sz="1400" b="1" dirty="0"/>
              <a:t>Сергеевич Соловьёв</a:t>
            </a:r>
            <a:endParaRPr lang="ru-RU" sz="1600" dirty="0" smtClean="0"/>
          </a:p>
          <a:p>
            <a:pPr marL="45720" indent="0">
              <a:buNone/>
            </a:pPr>
            <a:r>
              <a:rPr lang="en-US" sz="1600" dirty="0">
                <a:hlinkClick r:id="rId8"/>
              </a:rPr>
              <a:t>https://ru.wikipedia.org/wiki/%D0%A1%D0%BE%D0%BB%D0%BE%D0%B2%D1%8C%D1%91%D0%B2,_%D0%92%D0%BB%D0%B0%D0%B4%D0%B8%D0%BC%D0%B8%D1%80_%D0%A1%D0%B5%D1%80%D0%B3%D0%B5%D0%B5%D0%B2%D0%B8%D1%87#/media/%D0%A4%D0%B0%D0%B9%D0%BB:V.Solovyov.jpg</a:t>
            </a:r>
            <a:endParaRPr lang="ru-RU" sz="1600" dirty="0"/>
          </a:p>
          <a:p>
            <a:pPr>
              <a:buFont typeface="Arial" panose="020B0604020202020204" pitchFamily="34" charset="0"/>
              <a:buChar char="•"/>
            </a:pPr>
            <a:endParaRPr lang="ru-RU" sz="2500" dirty="0"/>
          </a:p>
          <a:p>
            <a:pPr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2000" dirty="0" smtClean="0">
              <a:hlinkClick r:id="rId9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802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2924944"/>
            <a:ext cx="7406208" cy="2590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4282" y="285728"/>
            <a:ext cx="8352928" cy="223224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</a:t>
            </a:r>
          </a:p>
          <a:p>
            <a:pPr marL="45720" indent="0">
              <a:buNone/>
            </a:pP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</a:t>
            </a:r>
            <a:r>
              <a:rPr lang="ru-RU" sz="3500" b="1" dirty="0" smtClean="0">
                <a:solidFill>
                  <a:schemeClr val="tx1"/>
                </a:solidFill>
              </a:rPr>
              <a:t>Что такое религия?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                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3779912" y="188640"/>
            <a:ext cx="4320480" cy="1008112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Вспомним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2060848"/>
            <a:ext cx="6768752" cy="1584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chemeClr val="bg1"/>
                </a:solidFill>
              </a:rPr>
              <a:t>Слово «религия» происходит от латинского </a:t>
            </a:r>
            <a:r>
              <a:rPr lang="ru-RU" sz="3200" dirty="0" err="1">
                <a:solidFill>
                  <a:schemeClr val="bg1"/>
                </a:solidFill>
              </a:rPr>
              <a:t>religio</a:t>
            </a:r>
            <a:r>
              <a:rPr lang="ru-RU" sz="3200" dirty="0">
                <a:solidFill>
                  <a:schemeClr val="bg1"/>
                </a:solidFill>
              </a:rPr>
              <a:t> – благочестие, святыня, связь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4149080"/>
            <a:ext cx="7344816" cy="17281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/>
              <a:t>Религия</a:t>
            </a:r>
            <a:r>
              <a:rPr lang="ru-RU" sz="3200" dirty="0"/>
              <a:t> – совокупность взглядов и воззрений, система верований и обрядов.</a:t>
            </a:r>
          </a:p>
        </p:txBody>
      </p:sp>
      <p:pic>
        <p:nvPicPr>
          <p:cNvPr id="8" name="Picture 2" descr="Картинки по запросу рисунки символы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9915"/>
            <a:ext cx="2448272" cy="164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841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2924944"/>
            <a:ext cx="7406208" cy="2590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27784" y="908720"/>
            <a:ext cx="6192688" cy="1080120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</a:t>
            </a:r>
          </a:p>
          <a:p>
            <a:pPr marL="45720" indent="0">
              <a:buNone/>
            </a:pPr>
            <a:r>
              <a:rPr lang="ru-RU" altLang="ru-RU" sz="1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altLang="ru-RU" sz="1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почему появились </a:t>
            </a:r>
            <a:r>
              <a:rPr lang="ru-RU" altLang="ru-RU" sz="1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религии?</a:t>
            </a:r>
          </a:p>
          <a:p>
            <a:pPr marL="45720" indent="0">
              <a:buNone/>
            </a:pP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                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3851920" y="188640"/>
            <a:ext cx="4320480" cy="72008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Вспомним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2060848"/>
            <a:ext cx="6984776" cy="1584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/>
              <a:t>Простейшие формы</a:t>
            </a:r>
            <a:r>
              <a:rPr lang="ru-RU" sz="3200" b="1" dirty="0"/>
              <a:t> религиозных верований существовали уже </a:t>
            </a:r>
            <a:r>
              <a:rPr lang="ru-RU" sz="3200" b="1" dirty="0" smtClean="0"/>
              <a:t> 40 </a:t>
            </a:r>
            <a:r>
              <a:rPr lang="ru-RU" sz="3200" b="1" dirty="0"/>
              <a:t>тыс. лет назад.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4149080"/>
            <a:ext cx="7344816" cy="17281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/>
              <a:t>Накопление практических знаний о мире и невозможность объяснить большое количество явлений </a:t>
            </a:r>
          </a:p>
        </p:txBody>
      </p:sp>
      <p:pic>
        <p:nvPicPr>
          <p:cNvPr id="8" name="Picture 2" descr="Картинки по запросу рисунки символы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2448272" cy="164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124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2924944"/>
            <a:ext cx="7406208" cy="32403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27784" y="908720"/>
            <a:ext cx="6192688" cy="1080120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</a:t>
            </a:r>
          </a:p>
          <a:p>
            <a:pPr marL="45720" indent="0">
              <a:buNone/>
            </a:pPr>
            <a:r>
              <a:rPr lang="ru-RU" sz="1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современные религии имеют наибольшее число верующих?</a:t>
            </a:r>
          </a:p>
          <a:p>
            <a:pPr marL="45720" indent="0">
              <a:buNone/>
            </a:pP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                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3851920" y="188640"/>
            <a:ext cx="4320480" cy="72008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Вспомним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2671342"/>
            <a:ext cx="3168352" cy="792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Христианство</a:t>
            </a:r>
            <a:endParaRPr lang="ru-RU" sz="3200" dirty="0"/>
          </a:p>
          <a:p>
            <a:pPr algn="ctr"/>
            <a:r>
              <a:rPr lang="ru-RU" sz="2800" dirty="0" smtClean="0"/>
              <a:t>2,2 млрд.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4005064"/>
            <a:ext cx="3312368" cy="8640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Ислам</a:t>
            </a:r>
          </a:p>
          <a:p>
            <a:pPr algn="ctr"/>
            <a:r>
              <a:rPr lang="ru-RU" sz="2800" dirty="0" smtClean="0"/>
              <a:t>1,6 млр</a:t>
            </a:r>
            <a:r>
              <a:rPr lang="ru-RU" sz="3200" dirty="0" smtClean="0"/>
              <a:t>д.</a:t>
            </a:r>
            <a:endParaRPr lang="ru-RU" sz="3200" dirty="0"/>
          </a:p>
        </p:txBody>
      </p:sp>
      <p:pic>
        <p:nvPicPr>
          <p:cNvPr id="8" name="Picture 2" descr="Картинки по запросу рисунки символы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2448272" cy="164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716016" y="5157192"/>
            <a:ext cx="3312368" cy="8239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Буддизм</a:t>
            </a:r>
          </a:p>
          <a:p>
            <a:pPr algn="ctr"/>
            <a:r>
              <a:rPr lang="ru-RU" sz="2800" dirty="0" smtClean="0"/>
              <a:t>450-700 млн.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872232" y="6182280"/>
            <a:ext cx="6724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https://inosmi.ru/religion/20170208/238688310.html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096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p" animBg="1"/>
      <p:bldP spid="6" grpId="0" build="p" animBg="1"/>
      <p:bldP spid="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352928" cy="348888"/>
          </a:xfrm>
          <a:noFill/>
        </p:spPr>
        <p:txBody>
          <a:bodyPr/>
          <a:lstStyle/>
          <a:p>
            <a:pPr marL="0" indent="0" algn="ctr">
              <a:buNone/>
            </a:pPr>
            <a:endParaRPr lang="ru-RU" b="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280920" cy="5328592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87624" y="404664"/>
            <a:ext cx="6624736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Ранние формы религий</a:t>
            </a:r>
            <a:endParaRPr lang="ru-RU" sz="3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4242" y="1880828"/>
            <a:ext cx="1634480" cy="6840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Магия</a:t>
            </a:r>
            <a:endParaRPr lang="ru-RU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83768" y="2420888"/>
            <a:ext cx="2016224" cy="64807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Фетишизм</a:t>
            </a:r>
            <a:endParaRPr lang="ru-RU" sz="2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88024" y="2420888"/>
            <a:ext cx="1728192" cy="64807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Анимизм</a:t>
            </a:r>
            <a:endParaRPr lang="ru-RU" sz="28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732240" y="1880828"/>
            <a:ext cx="2016224" cy="6840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Тотемизм</a:t>
            </a:r>
            <a:endParaRPr lang="ru-RU" sz="28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347864" y="3068960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580112" y="3068960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596336" y="2564904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500808" y="2564904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827584" y="3356992"/>
            <a:ext cx="1490464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колдовство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627784" y="3465004"/>
            <a:ext cx="1656184" cy="14761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Поклонение неодушевлённым предметам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932040" y="3841097"/>
            <a:ext cx="1368152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Вера в духов и души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804248" y="3212976"/>
            <a:ext cx="1584176" cy="14401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Поклонение животным или растениям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01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93758" y="980728"/>
            <a:ext cx="3474386" cy="57606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религии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475656" y="1435091"/>
            <a:ext cx="1224136" cy="686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652120" y="1435091"/>
            <a:ext cx="972108" cy="769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755576" y="1988840"/>
            <a:ext cx="3672408" cy="5522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мировые</a:t>
            </a:r>
            <a:endParaRPr lang="ru-RU" sz="3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68144" y="1988840"/>
            <a:ext cx="3024336" cy="5522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национальные</a:t>
            </a:r>
            <a:endParaRPr lang="ru-RU" sz="32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989602" y="2541122"/>
            <a:ext cx="1278142" cy="560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267744" y="2378596"/>
            <a:ext cx="0" cy="1158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267744" y="2525503"/>
            <a:ext cx="108012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395536" y="3140968"/>
            <a:ext cx="1188132" cy="3960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буддизм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75656" y="3573016"/>
            <a:ext cx="1872208" cy="5040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христианство</a:t>
            </a:r>
            <a:endParaRPr lang="ru-RU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347864" y="3158970"/>
            <a:ext cx="1296144" cy="4500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ислам</a:t>
            </a:r>
            <a:endParaRPr lang="ru-RU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755576" y="4077072"/>
            <a:ext cx="11881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393758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203848" y="4005064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156176" y="2541122"/>
            <a:ext cx="0" cy="2721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48" idx="1"/>
          </p:cNvCxnSpPr>
          <p:nvPr/>
        </p:nvCxnSpPr>
        <p:spPr>
          <a:xfrm>
            <a:off x="6156176" y="526261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156176" y="315897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156176" y="382504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6156176" y="458112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Скругленный прямоугольник 42"/>
          <p:cNvSpPr/>
          <p:nvPr/>
        </p:nvSpPr>
        <p:spPr>
          <a:xfrm>
            <a:off x="6732240" y="2996952"/>
            <a:ext cx="1944216" cy="38704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конфуцианство</a:t>
            </a:r>
            <a:endParaRPr lang="ru-RU" b="1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732240" y="3717032"/>
            <a:ext cx="194421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синтоизм</a:t>
            </a:r>
            <a:endParaRPr lang="ru-RU" b="1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732240" y="4437112"/>
            <a:ext cx="194421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иудаизм</a:t>
            </a:r>
            <a:endParaRPr lang="ru-RU" b="1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732240" y="5085184"/>
            <a:ext cx="1944216" cy="3548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индуизм</a:t>
            </a:r>
            <a:endParaRPr lang="ru-RU" b="1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251520" y="4437112"/>
            <a:ext cx="1656184" cy="5040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православие</a:t>
            </a:r>
            <a:endParaRPr lang="ru-RU" dirty="0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087724" y="4437112"/>
            <a:ext cx="149416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католицизм</a:t>
            </a:r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3751412" y="4437112"/>
            <a:ext cx="1900707" cy="5040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протестантизм</a:t>
            </a:r>
            <a:endParaRPr lang="ru-RU" dirty="0"/>
          </a:p>
        </p:txBody>
      </p:sp>
      <p:cxnSp>
        <p:nvCxnSpPr>
          <p:cNvPr id="68" name="Прямая со стрелкой 67"/>
          <p:cNvCxnSpPr/>
          <p:nvPr/>
        </p:nvCxnSpPr>
        <p:spPr>
          <a:xfrm flipH="1">
            <a:off x="2123728" y="4941168"/>
            <a:ext cx="2160240" cy="6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3995936" y="4941168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4283968" y="4941168"/>
            <a:ext cx="1224136" cy="498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683568" y="5589240"/>
            <a:ext cx="1584176" cy="4320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лютеранство</a:t>
            </a:r>
            <a:endParaRPr lang="ru-RU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2699792" y="5589240"/>
            <a:ext cx="1656184" cy="4320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англиканство</a:t>
            </a:r>
            <a:endParaRPr lang="ru-RU" dirty="0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4896036" y="5589240"/>
            <a:ext cx="1476164" cy="4320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кальвинизм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412776"/>
            <a:ext cx="9744000" cy="5040559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648072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Типология религий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7531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и мировые рели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1760" y="6296542"/>
            <a:ext cx="6264696" cy="54868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hlinkClick r:id="rId3"/>
              </a:rPr>
              <a:t>http://julia-pirogova.blogspot.com/2017/03/blog-post.html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63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2924944"/>
            <a:ext cx="7406208" cy="2590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27784" y="188640"/>
            <a:ext cx="5976664" cy="18002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</a:t>
            </a:r>
          </a:p>
          <a:p>
            <a:pPr marL="45720" indent="0">
              <a:buNone/>
            </a:pP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              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                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3059832" y="188640"/>
            <a:ext cx="5112568" cy="1440160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Проблемный вопрос?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2060848"/>
            <a:ext cx="6840760" cy="165618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/>
              <a:t>Почему человек верит во влияние сверхъестественных сил на свою жизнь и развитие общества?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4149080"/>
            <a:ext cx="7344816" cy="17281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/>
              <a:t>Почему активное развитие науки распространение научных знаний не уменьшает числа верующих?</a:t>
            </a:r>
          </a:p>
        </p:txBody>
      </p:sp>
      <p:pic>
        <p:nvPicPr>
          <p:cNvPr id="8" name="Picture 2" descr="Картинки по запросу рисунки символы религ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2448272" cy="164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629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1591</TotalTime>
  <Words>1048</Words>
  <Application>Microsoft Office PowerPoint</Application>
  <PresentationFormat>Экран (4:3)</PresentationFormat>
  <Paragraphs>273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Воздушный поток</vt:lpstr>
      <vt:lpstr>Презентация PowerPoint</vt:lpstr>
      <vt:lpstr>План изучения нового материала </vt:lpstr>
      <vt:lpstr> </vt:lpstr>
      <vt:lpstr> </vt:lpstr>
      <vt:lpstr> </vt:lpstr>
      <vt:lpstr>Презентация PowerPoint</vt:lpstr>
      <vt:lpstr>Типология религий</vt:lpstr>
      <vt:lpstr>Презентация PowerPoint</vt:lpstr>
      <vt:lpstr> </vt:lpstr>
      <vt:lpstr>Главные признаки религий</vt:lpstr>
      <vt:lpstr>Работа с источником</vt:lpstr>
      <vt:lpstr>Особенности религиозной веры</vt:lpstr>
      <vt:lpstr>Роль религии в жизни общества</vt:lpstr>
      <vt:lpstr>Презентация PowerPoint</vt:lpstr>
      <vt:lpstr>Религиозные организации и объединения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Свобода совести, свобода вероисповедания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Домашнее задание</vt:lpstr>
      <vt:lpstr>Источники</vt:lpstr>
      <vt:lpstr>Источники</vt:lpstr>
    </vt:vector>
  </TitlesOfParts>
  <Company>CWER.ws/portable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punsh</dc:creator>
  <cp:lastModifiedBy>User</cp:lastModifiedBy>
  <cp:revision>142</cp:revision>
  <dcterms:created xsi:type="dcterms:W3CDTF">2019-11-13T15:49:49Z</dcterms:created>
  <dcterms:modified xsi:type="dcterms:W3CDTF">2019-11-25T05:41:13Z</dcterms:modified>
</cp:coreProperties>
</file>