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D8BB4-C750-4669-905C-66321452B3E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2174F-E746-4CF9-AEBD-4610D52502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2174F-E746-4CF9-AEBD-4610D525021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6EE125-F8C1-48F5-AB59-E701EDCF6191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F61E7B-AF5E-48AB-A987-B2D6407C3A0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365104"/>
            <a:ext cx="3803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Стив Джобс</a:t>
            </a:r>
            <a:endParaRPr lang="ru-RU" sz="5400" b="1" dirty="0"/>
          </a:p>
        </p:txBody>
      </p:sp>
      <p:pic>
        <p:nvPicPr>
          <p:cNvPr id="35842" name="Picture 2" descr="https://upload.wikimedia.org/wikipedia/commons/b/b9/Steve_Jobs_Headshot_2010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3967564" cy="38884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3928" y="4272677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американский предприниматель, </a:t>
            </a:r>
            <a:r>
              <a:rPr lang="ru-RU" dirty="0" smtClean="0"/>
              <a:t>изобретатель</a:t>
            </a:r>
            <a:r>
              <a:rPr lang="ru-RU" dirty="0"/>
              <a:t> и промышленный дизайнер, получивший широкое признание в качестве пионера эры информационных </a:t>
            </a:r>
            <a:r>
              <a:rPr lang="ru-RU" dirty="0" smtClean="0"/>
              <a:t>технологий. </a:t>
            </a:r>
            <a:r>
              <a:rPr lang="ru-RU" dirty="0"/>
              <a:t>Один из основателей, председатель совета директоров и  корпорации </a:t>
            </a:r>
            <a:r>
              <a:rPr lang="ru-RU" dirty="0" err="1"/>
              <a:t>Apple</a:t>
            </a:r>
            <a:r>
              <a:rPr lang="ru-RU" dirty="0"/>
              <a:t>. Один из основателей и </a:t>
            </a:r>
            <a:r>
              <a:rPr lang="ru-RU" dirty="0" smtClean="0"/>
              <a:t>киностудии</a:t>
            </a:r>
            <a:r>
              <a:rPr lang="ru-RU" dirty="0"/>
              <a:t> </a:t>
            </a:r>
            <a:r>
              <a:rPr lang="ru-RU" dirty="0" err="1"/>
              <a:t>Pixar</a:t>
            </a:r>
            <a:r>
              <a:rPr lang="ru-RU" dirty="0"/>
              <a:t>.</a:t>
            </a:r>
          </a:p>
        </p:txBody>
      </p:sp>
      <p:pic>
        <p:nvPicPr>
          <p:cNvPr id="35844" name="Picture 4" descr="Apple logo black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052736"/>
            <a:ext cx="1822970" cy="2164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064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Фирма</a:t>
            </a:r>
            <a:r>
              <a:rPr lang="ru-RU" dirty="0" smtClean="0"/>
              <a:t> – коммерческая </a:t>
            </a:r>
            <a:r>
              <a:rPr lang="ru-RU" dirty="0" smtClean="0"/>
              <a:t>организация, приобретающая факторы производства для создания и продажи благ с целью получения </a:t>
            </a:r>
            <a:r>
              <a:rPr lang="ru-RU" dirty="0" smtClean="0"/>
              <a:t>прибыли.</a:t>
            </a:r>
            <a:endParaRPr lang="ru-RU" dirty="0"/>
          </a:p>
        </p:txBody>
      </p:sp>
      <p:pic>
        <p:nvPicPr>
          <p:cNvPr id="48130" name="Picture 2" descr="https://cf.ppt-online.org/files2/slide/8/8BJPrOYp7Rfl9UQTNtanEeKHGyxvb24ugjWsCMqdwL/slide-4.jpg"/>
          <p:cNvPicPr>
            <a:picLocks noChangeAspect="1" noChangeArrowheads="1"/>
          </p:cNvPicPr>
          <p:nvPr/>
        </p:nvPicPr>
        <p:blipFill>
          <a:blip r:embed="rId2" cstate="print"/>
          <a:srcRect t="11887"/>
          <a:stretch>
            <a:fillRect/>
          </a:stretch>
        </p:blipFill>
        <p:spPr bwMode="auto">
          <a:xfrm>
            <a:off x="1691680" y="2420888"/>
            <a:ext cx="6469715" cy="4269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Банк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16632"/>
            <a:ext cx="6192688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это</a:t>
            </a:r>
            <a:r>
              <a:rPr lang="ru-RU" sz="2400" dirty="0" smtClean="0"/>
              <a:t> финансовое учреждение, основные виды деятельности которого – операции с деньгами, драгоценными металлам и ценными </a:t>
            </a:r>
            <a:r>
              <a:rPr lang="ru-RU" sz="2400" dirty="0" smtClean="0"/>
              <a:t>бумагами.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02" name="Picture 2" descr="https://www.bank-hlynov.ru/upload/medialibrary/dd5/dd53e75e8b9550c15873622bbadbef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501008"/>
            <a:ext cx="4741330" cy="31608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Кредит </a:t>
            </a:r>
            <a:r>
              <a:rPr lang="ru-RU" b="1" dirty="0"/>
              <a:t>— это предоставление денег банком или кредитной организацией заёмщику в размере и на условиях, которые предусмотрены кредитным договором, по которому заёмщик обязан возвратить полученную сумму и уплатить по ней проценты.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s://easymoneyinfo.ru/wp-content/uploads/427602_origin-1024x7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406" y="0"/>
            <a:ext cx="893459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бизнеса (по содержанию)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43608" y="1447800"/>
          <a:ext cx="7890842" cy="1464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421"/>
                <a:gridCol w="3945421"/>
              </a:tblGrid>
              <a:tr h="3250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</a:t>
                      </a:r>
                      <a:r>
                        <a:rPr lang="ru-RU" baseline="0" dirty="0" smtClean="0"/>
                        <a:t> бизнеса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1098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3250" name="Picture 2" descr="https://ds03.infourok.ru/uploads/ex/1110/00044347-d1715d72/img25.jpg"/>
          <p:cNvPicPr>
            <a:picLocks noChangeAspect="1" noChangeArrowheads="1"/>
          </p:cNvPicPr>
          <p:nvPr/>
        </p:nvPicPr>
        <p:blipFill>
          <a:blip r:embed="rId2" cstate="print"/>
          <a:srcRect t="23610" r="1954"/>
          <a:stretch>
            <a:fillRect/>
          </a:stretch>
        </p:blipFill>
        <p:spPr bwMode="auto">
          <a:xfrm>
            <a:off x="0" y="1340768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бизнеса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7818072" cy="49796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Формы бизнеса различаются </a:t>
            </a:r>
            <a:r>
              <a:rPr lang="ru-RU" b="1" i="1" dirty="0" smtClean="0"/>
              <a:t>способами организации, собственностью на используемые ресурсы, количество участников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3645024"/>
            <a:ext cx="7272808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Собственность</a:t>
            </a:r>
            <a:r>
              <a:rPr lang="ru-RU" sz="3200" dirty="0" smtClean="0"/>
              <a:t> – это принадлежность экономических благ определенным лицам (предприятиям, государству, отдельным людям).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861048"/>
            <a:ext cx="6624736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ЧАСТНАЯ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509120"/>
            <a:ext cx="6624736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ГОСУДАРСТВЕННАЯ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5157192"/>
            <a:ext cx="6624736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МУНИЦИПАЛЬНАЯ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схему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748"/>
                <a:gridCol w="1872208"/>
                <a:gridCol w="385839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  <a:r>
                        <a:rPr lang="ru-RU" baseline="0" dirty="0" smtClean="0"/>
                        <a:t> бизнеса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Собственник(-и)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Ответственность за бизнес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56176" y="548680"/>
            <a:ext cx="1778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СТР. 95-96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6" name="Picture 4" descr="https://ds05.infourok.ru/uploads/ex/043d/00082e14-eaaf579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704856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Выберите верные суждения и запишите цифры, под которыми они указаны.</a:t>
            </a:r>
          </a:p>
          <a:p>
            <a:pPr>
              <a:buNone/>
            </a:pPr>
            <a:r>
              <a:rPr lang="ru-RU" dirty="0" smtClean="0"/>
              <a:t>1) Бизнес — это деятельность, направленная на получение прибыли.</a:t>
            </a:r>
          </a:p>
          <a:p>
            <a:pPr>
              <a:buNone/>
            </a:pPr>
            <a:r>
              <a:rPr lang="ru-RU" dirty="0" smtClean="0"/>
              <a:t>2) В предпринимательстве формируются такие ценные качества личности, как самостоятельность, инициативность, ответственность, расчетливость и т.д.</a:t>
            </a:r>
          </a:p>
          <a:p>
            <a:pPr>
              <a:buNone/>
            </a:pPr>
            <a:r>
              <a:rPr lang="ru-RU" dirty="0" smtClean="0"/>
              <a:t>3) Бизнес бывает только торговым.</a:t>
            </a:r>
          </a:p>
          <a:p>
            <a:pPr>
              <a:buNone/>
            </a:pPr>
            <a:r>
              <a:rPr lang="ru-RU" dirty="0" smtClean="0"/>
              <a:t>4) Наиболее простой и распространенной формой бизнеса является индивидуальное предприятие.</a:t>
            </a:r>
          </a:p>
          <a:p>
            <a:pPr>
              <a:buNone/>
            </a:pPr>
            <a:r>
              <a:rPr lang="ru-RU" dirty="0" smtClean="0"/>
              <a:t>5) Собственниками индивидуального предприятия являются держатели акций (акционеры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6) Индивидуальное </a:t>
            </a:r>
            <a:r>
              <a:rPr lang="ru-RU" dirty="0" smtClean="0"/>
              <a:t>предприятие представляет собой единственную допустимую форму организации предприятия в РФ.</a:t>
            </a:r>
          </a:p>
          <a:p>
            <a:pPr>
              <a:buNone/>
            </a:pPr>
            <a:r>
              <a:rPr lang="ru-RU" dirty="0" smtClean="0"/>
              <a:t>7) Главная </a:t>
            </a:r>
            <a:r>
              <a:rPr lang="ru-RU" dirty="0" smtClean="0"/>
              <a:t>цель бизнеса — получение прибыли.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Иван Петрович открыл небольшой магазин по продаже электроприборов. Он единолично владеет и управляет им, несет личную ответственность по обязательствам магазина. Как называется такая форма организации бизнеса?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obert Kiyosaki by Gage Skidm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1"/>
            <a:ext cx="2808312" cy="39211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365104"/>
            <a:ext cx="31838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Роберт</a:t>
            </a:r>
          </a:p>
          <a:p>
            <a:r>
              <a:rPr lang="ru-RU" sz="5400" b="1" dirty="0" err="1" smtClean="0"/>
              <a:t>Кийосаки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4272677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американский предприниматель, </a:t>
            </a:r>
            <a:r>
              <a:rPr lang="ru-RU" dirty="0" smtClean="0"/>
              <a:t>инвестор</a:t>
            </a:r>
            <a:r>
              <a:rPr lang="ru-RU" dirty="0"/>
              <a:t>.</a:t>
            </a:r>
            <a:r>
              <a:rPr lang="ru-RU" dirty="0" smtClean="0"/>
              <a:t> Автор </a:t>
            </a:r>
            <a:r>
              <a:rPr lang="ru-RU" dirty="0"/>
              <a:t>ряда книг по инвестированию, включая бестселлер «Богатый папа, бедный </a:t>
            </a:r>
            <a:r>
              <a:rPr lang="ru-RU" dirty="0" smtClean="0"/>
              <a:t>папа» Финансовый </a:t>
            </a:r>
            <a:r>
              <a:rPr lang="ru-RU" dirty="0"/>
              <a:t>обозреватель на </a:t>
            </a:r>
            <a:r>
              <a:rPr lang="ru-RU" dirty="0" err="1"/>
              <a:t>Yahoo</a:t>
            </a:r>
            <a:r>
              <a:rPr lang="ru-RU" dirty="0"/>
              <a:t> </a:t>
            </a:r>
            <a:r>
              <a:rPr lang="ru-RU" dirty="0" err="1"/>
              <a:t>Finance</a:t>
            </a:r>
            <a:r>
              <a:rPr lang="ru-RU" dirty="0"/>
              <a:t>. Основатель </a:t>
            </a:r>
            <a:r>
              <a:rPr lang="ru-RU" dirty="0" err="1"/>
              <a:t>Rich</a:t>
            </a:r>
            <a:r>
              <a:rPr lang="ru-RU" dirty="0"/>
              <a:t> </a:t>
            </a:r>
            <a:r>
              <a:rPr lang="ru-RU" dirty="0" err="1"/>
              <a:t>Dad</a:t>
            </a:r>
            <a:r>
              <a:rPr lang="ru-RU" dirty="0"/>
              <a:t> </a:t>
            </a:r>
            <a:r>
              <a:rPr lang="ru-RU" dirty="0" err="1"/>
              <a:t>Company</a:t>
            </a:r>
            <a:r>
              <a:rPr lang="ru-RU" dirty="0"/>
              <a:t> — частной образовательной компании, предлагающей обучение в области личных финансов и бизнес-образование.</a:t>
            </a:r>
          </a:p>
        </p:txBody>
      </p:sp>
      <p:pic>
        <p:nvPicPr>
          <p:cNvPr id="38916" name="Picture 4" descr="Богатый Папа, Бедный Пап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4664"/>
            <a:ext cx="206153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Трое индивидуальных предпринимателя добровольно объединили свое имущество и организовали большой ресторан в центре города. Они вместе управляют им и несут коллективную ответственность за результаты его деятельности. Как называется такая форма организации бизнеса?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Собственником </a:t>
            </a:r>
            <a:r>
              <a:rPr lang="ru-RU" dirty="0" smtClean="0"/>
              <a:t>крупного завода по производству спортивной одежды выступают держатели ценных бумаг. Ценные бумаги позволяют управлять им предприятием и получать доход от него (дивиденды). Как называется такая форма организации бизнеса?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7016" y="4365103"/>
            <a:ext cx="23968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Бодо </a:t>
            </a:r>
          </a:p>
          <a:p>
            <a:r>
              <a:rPr lang="ru-RU" sz="5400" b="1" dirty="0" err="1" smtClean="0"/>
              <a:t>Шефер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4581128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известнейший </a:t>
            </a:r>
            <a:r>
              <a:rPr lang="ru-RU" dirty="0"/>
              <a:t>финансовый консультант, специалист в сфере </a:t>
            </a:r>
            <a:r>
              <a:rPr lang="ru-RU" dirty="0" err="1"/>
              <a:t>тайм-менеджмента</a:t>
            </a:r>
            <a:r>
              <a:rPr lang="ru-RU" dirty="0"/>
              <a:t>, писатель и бизнесмен</a:t>
            </a:r>
            <a:r>
              <a:rPr lang="ru-RU" dirty="0" smtClean="0"/>
              <a:t>.</a:t>
            </a:r>
            <a:r>
              <a:rPr lang="ru-RU" dirty="0"/>
              <a:t> Миллиардера Бодо </a:t>
            </a:r>
            <a:r>
              <a:rPr lang="ru-RU" dirty="0" err="1"/>
              <a:t>Шефера</a:t>
            </a:r>
            <a:r>
              <a:rPr lang="ru-RU" dirty="0"/>
              <a:t> с полным основанием считают финансовым консультантом номер один в Европе.</a:t>
            </a:r>
          </a:p>
        </p:txBody>
      </p:sp>
      <p:pic>
        <p:nvPicPr>
          <p:cNvPr id="39938" name="Picture 2" descr="Финансовый консультант номер од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2656"/>
            <a:ext cx="5688632" cy="3405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92696"/>
            <a:ext cx="7406640" cy="1472184"/>
          </a:xfrm>
        </p:spPr>
        <p:txBody>
          <a:bodyPr/>
          <a:lstStyle/>
          <a:p>
            <a:r>
              <a:rPr lang="ru-RU" dirty="0" smtClean="0"/>
              <a:t>Бизнес. Виды и формы бизнеса.</a:t>
            </a:r>
            <a:endParaRPr lang="ru-RU" dirty="0"/>
          </a:p>
        </p:txBody>
      </p:sp>
      <p:pic>
        <p:nvPicPr>
          <p:cNvPr id="40962" name="Picture 2" descr="https://avatars.mds.yandex.net/get-zen_doc/1534997/pub_5e04cd30c31e4900b28623be_5e05f95b98fe7900aca002c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348880"/>
            <a:ext cx="5962203" cy="3976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хотим узнать на уроке?</a:t>
            </a:r>
            <a:endParaRPr lang="ru-RU" dirty="0"/>
          </a:p>
        </p:txBody>
      </p:sp>
      <p:pic>
        <p:nvPicPr>
          <p:cNvPr id="45058" name="Picture 2" descr="https://avatars.mds.yandex.net/get-pdb/874283/c5069eb1-5c6b-40ee-9f5a-22099c59c22b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3672408" cy="2665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060" name="Picture 4" descr="https://kg.bizmast.ru/images/finansovy_konsal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24944"/>
            <a:ext cx="3801868" cy="26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БЕЗНЕС?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Бизнес (предпринимательство) – это </a:t>
            </a:r>
            <a:r>
              <a:rPr lang="ru-RU" dirty="0" smtClean="0"/>
              <a:t>деятельность, направленная на получение прибыли.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573016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КОНСТИТУЦИЯ РФ</a:t>
            </a:r>
          </a:p>
          <a:p>
            <a:pPr algn="just"/>
            <a:r>
              <a:rPr lang="ru-RU" b="1" dirty="0" smtClean="0"/>
              <a:t>Статья 34</a:t>
            </a:r>
            <a:endParaRPr lang="ru-RU" b="1" dirty="0"/>
          </a:p>
          <a:p>
            <a:pPr algn="just"/>
            <a:r>
              <a:rPr lang="ru-RU" dirty="0"/>
              <a:t>1. Каждый имеет право на свободное использование своих способностей и имущества для предпринимательской и иной не запрещенной законом экономической деятельности.</a:t>
            </a:r>
          </a:p>
          <a:p>
            <a:pPr algn="just"/>
            <a:endParaRPr lang="ru-RU" dirty="0"/>
          </a:p>
        </p:txBody>
      </p:sp>
      <p:pic>
        <p:nvPicPr>
          <p:cNvPr id="46083" name="Picture 3" descr="https://ds02.infourok.ru/uploads/ex/12b9/00088ab0-818a25a1/1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861048"/>
            <a:ext cx="2448272" cy="1836205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300192" y="3645024"/>
            <a:ext cx="0" cy="2160240"/>
          </a:xfrm>
          <a:prstGeom prst="line">
            <a:avLst/>
          </a:prstGeom>
          <a:ln w="76200" cmpd="dbl">
            <a:headEnd w="lg" len="lg"/>
            <a:tailEnd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994122"/>
          </a:xfrm>
        </p:spPr>
        <p:txBody>
          <a:bodyPr/>
          <a:lstStyle/>
          <a:p>
            <a:pPr algn="ctr"/>
            <a:r>
              <a:rPr lang="ru-RU" dirty="0" smtClean="0"/>
              <a:t>Сущность бизнеса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hr-portal.ru/files/mini/a82e59ece167a5d9e40ea5a93a8447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656205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он бизнесмен?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предпринимательстве формируются такие ценные качества личности, как </a:t>
            </a:r>
            <a:r>
              <a:rPr lang="ru-RU" b="1" i="1" dirty="0" smtClean="0"/>
              <a:t>самостоятельность</a:t>
            </a:r>
            <a:r>
              <a:rPr lang="ru-RU" dirty="0" smtClean="0"/>
              <a:t>, </a:t>
            </a:r>
            <a:r>
              <a:rPr lang="ru-RU" b="1" i="1" dirty="0" smtClean="0"/>
              <a:t>инициативность, ответственность, расчетливость </a:t>
            </a:r>
            <a:r>
              <a:rPr lang="ru-RU" dirty="0" smtClean="0"/>
              <a:t>и т.д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 бизнесмена отличает </a:t>
            </a:r>
            <a:r>
              <a:rPr lang="ru-RU" b="1" i="1" dirty="0" smtClean="0"/>
              <a:t>знание своего дела, смелость, готовность всегда идти на риск ради получения прибыли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76672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Производители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76672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Потребители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484784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Работодатели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484784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Наёмные работники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564904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Фирмы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564904"/>
            <a:ext cx="31683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Государство</a:t>
            </a:r>
            <a:endParaRPr lang="ru-RU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4572000" y="620688"/>
            <a:ext cx="79208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4572000" y="1700808"/>
            <a:ext cx="79208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4572000" y="2780928"/>
            <a:ext cx="79208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1619672" y="3501008"/>
            <a:ext cx="6768752" cy="2664296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БИЗНЕС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</TotalTime>
  <Words>401</Words>
  <Application>Microsoft Office PowerPoint</Application>
  <PresentationFormat>Экран (4:3)</PresentationFormat>
  <Paragraphs>57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Слайд 2</vt:lpstr>
      <vt:lpstr>Слайд 3</vt:lpstr>
      <vt:lpstr>Бизнес. Виды и формы бизнеса.</vt:lpstr>
      <vt:lpstr>Что мы хотим узнать на уроке?</vt:lpstr>
      <vt:lpstr>ЧТО ТАКОЕ БЕЗНЕС?</vt:lpstr>
      <vt:lpstr>Сущность бизнеса</vt:lpstr>
      <vt:lpstr>Кто он бизнесмен?</vt:lpstr>
      <vt:lpstr>Слайд 9</vt:lpstr>
      <vt:lpstr>Слайд 10</vt:lpstr>
      <vt:lpstr>Банк</vt:lpstr>
      <vt:lpstr>Слайд 12</vt:lpstr>
      <vt:lpstr>Виды бизнеса (по содержанию)</vt:lpstr>
      <vt:lpstr>Формы бизнеса</vt:lpstr>
      <vt:lpstr>Заполните схему</vt:lpstr>
      <vt:lpstr>Слайд 16</vt:lpstr>
      <vt:lpstr>ПРОВЕРКА ЗНАНИЙ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2020-03-02T18:04:58Z</dcterms:created>
  <dcterms:modified xsi:type="dcterms:W3CDTF">2020-03-02T19:37:37Z</dcterms:modified>
</cp:coreProperties>
</file>