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7" r:id="rId3"/>
    <p:sldId id="260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8" r:id="rId12"/>
    <p:sldId id="276" r:id="rId13"/>
    <p:sldId id="277" r:id="rId14"/>
    <p:sldId id="261" r:id="rId15"/>
    <p:sldId id="264" r:id="rId16"/>
    <p:sldId id="265" r:id="rId17"/>
    <p:sldId id="266" r:id="rId18"/>
    <p:sldId id="267" r:id="rId19"/>
    <p:sldId id="279" r:id="rId20"/>
    <p:sldId id="280" r:id="rId21"/>
    <p:sldId id="27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77" d="100"/>
          <a:sy n="77" d="100"/>
        </p:scale>
        <p:origin x="-1140" y="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Овал 12"/>
          <p:cNvGrpSpPr>
            <a:grpSpLocks/>
          </p:cNvGrpSpPr>
          <p:nvPr/>
        </p:nvGrpSpPr>
        <p:grpSpPr bwMode="auto">
          <a:xfrm>
            <a:off x="914400" y="1408113"/>
            <a:ext cx="231775" cy="225425"/>
            <a:chOff x="576" y="887"/>
            <a:chExt cx="146" cy="142"/>
          </a:xfrm>
        </p:grpSpPr>
        <p:pic>
          <p:nvPicPr>
            <p:cNvPr id="5" name="Овал 1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6" y="887"/>
              <a:ext cx="146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600" y="910"/>
              <a:ext cx="9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</p:grpSp>
      <p:sp>
        <p:nvSpPr>
          <p:cNvPr id="7" name="Овал 6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37F11A-3BA3-4433-9E93-299CABF8FEB3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9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CED9F2-0FC3-4DB7-BE60-F66C0C134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9A4C0-D52D-47FF-9A73-0F0DF26A32A3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73B0D-6508-4DCD-BB08-08A65F2AB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BF744-E5E9-412E-A737-D75645DAA72D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AED21-D4AB-46EC-A269-F50AD1B8D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Прямоугольник 7"/>
          <p:cNvGrpSpPr>
            <a:grpSpLocks/>
          </p:cNvGrpSpPr>
          <p:nvPr/>
        </p:nvGrpSpPr>
        <p:grpSpPr bwMode="auto">
          <a:xfrm>
            <a:off x="2663825" y="-6350"/>
            <a:ext cx="6486525" cy="6870700"/>
            <a:chOff x="1678" y="-4"/>
            <a:chExt cx="4086" cy="4328"/>
          </a:xfrm>
        </p:grpSpPr>
        <p:pic>
          <p:nvPicPr>
            <p:cNvPr id="5" name="Прямоугольник 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78" y="-4"/>
              <a:ext cx="4086" cy="4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1680" y="0"/>
              <a:ext cx="408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AAC7485-FF9F-465A-9A16-E98850EC78B7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9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9347652-BD0F-47E1-BA06-10496A19C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C2145-AB10-40FD-BA97-8ACEB218AF4C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B042B-E5AE-4F35-B917-3B8970068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EC67FC8-029B-4E14-A904-D2FE2A74DD1E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C47F34-EF5C-4181-83F1-18A89B1C3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1BE96-6436-4A14-893A-5F6E453E31C8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B44AB-4F03-45FC-8AE3-8EE59BD7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BBFEC-0583-44EB-9E79-F76B1F09AB79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FC081-47C8-42A1-B90F-6D57A8BDB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8F1DB-20DB-4644-8FD7-437980BCE268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12A97-A98A-42CA-A523-71EC65601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E5568-2C64-43DC-8728-4A248CDFF043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0D396-004B-4734-97E1-B22CFA0A9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87009-7218-4911-8109-0535FD0EB363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EDF0C-748B-4139-9E34-FED7BC344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63CD8-4545-4CCE-AB58-81D84566FEE6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BC69A-4F9E-4BB6-A0DA-E7CCDE44B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5A59F6-DA4A-4676-A75E-9DD0E73106CC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05EFF3-1342-4D54-9A8E-42771A373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CE3F7-6403-4FD7-BAE6-4EFC0BFCF21E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3E26-4D25-4376-8277-9BB3EEA7C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1DBB82-43C4-4226-9394-22477E60E626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EDCEC21-B446-4A2A-8AB9-BD038640C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Овал 15"/>
          <p:cNvGrpSpPr>
            <a:grpSpLocks/>
          </p:cNvGrpSpPr>
          <p:nvPr/>
        </p:nvGrpSpPr>
        <p:grpSpPr bwMode="auto">
          <a:xfrm>
            <a:off x="2163763" y="2809875"/>
            <a:ext cx="231775" cy="225425"/>
            <a:chOff x="1363" y="1770"/>
            <a:chExt cx="146" cy="142"/>
          </a:xfrm>
        </p:grpSpPr>
        <p:pic>
          <p:nvPicPr>
            <p:cNvPr id="7" name="Овал 1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63" y="1770"/>
              <a:ext cx="146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1388" y="1792"/>
              <a:ext cx="93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4F8B7E-E590-4E33-823F-8D517E292A46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83CDB3-20F0-4153-96B6-FCF2DC599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7AA48-7F4A-4B5E-81F7-8382361C31C6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14F57-D1E6-447A-86D0-FD656B6A8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866EE5-7C2C-4F31-A213-1839DA8115C5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98C705-46A7-417E-BE99-2DA77483C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F049A-41DC-4DAC-9C85-A20AB418523B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97C97-F164-480B-AF52-E6359C0F7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655EB5-89C4-4D79-9140-B1FDB584174D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E01EDD-289A-46E9-8CE5-A9776DB2D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39A685-05EC-4634-AA67-98F365DE1BF2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4EA06-CDA3-46B0-B521-74F154FA3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12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1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  <a:defRPr/>
              </a:pPr>
              <a:endParaRPr lang="en-US" sz="3200">
                <a:latin typeface="Gill Sans MT" pitchFamily="34" charset="0"/>
              </a:endParaRPr>
            </a:p>
          </p:txBody>
        </p:sp>
      </p:grpSp>
      <p:sp>
        <p:nvSpPr>
          <p:cNvPr id="8" name="Блок-схема: процесс 7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8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E21028-D111-4420-95D5-B7C7FCA6FFCD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8E8D1B-B9FF-4107-94BD-32C643739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8" name="Кольцо 10"/>
          <p:cNvGrpSpPr>
            <a:grpSpLocks/>
          </p:cNvGrpSpPr>
          <p:nvPr/>
        </p:nvGrpSpPr>
        <p:grpSpPr bwMode="auto">
          <a:xfrm>
            <a:off x="165100" y="1036638"/>
            <a:ext cx="1169988" cy="1169987"/>
            <a:chOff x="104" y="653"/>
            <a:chExt cx="737" cy="737"/>
          </a:xfrm>
        </p:grpSpPr>
        <p:pic>
          <p:nvPicPr>
            <p:cNvPr id="1036" name="Кольцо 10"/>
            <p:cNvPicPr>
              <a:picLocks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04" y="653"/>
              <a:ext cx="737" cy="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 rot="2315674">
              <a:off x="219" y="766"/>
              <a:ext cx="501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ill Sans MT" pitchFamily="34" charset="0"/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674992-B142-4A01-9956-A37CCBEC9873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8B171751-4175-4FC8-A716-13953A044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1" r:id="rId2"/>
    <p:sldLayoutId id="2147483744" r:id="rId3"/>
    <p:sldLayoutId id="2147483732" r:id="rId4"/>
    <p:sldLayoutId id="2147483745" r:id="rId5"/>
    <p:sldLayoutId id="2147483733" r:id="rId6"/>
    <p:sldLayoutId id="2147483746" r:id="rId7"/>
    <p:sldLayoutId id="2147483747" r:id="rId8"/>
    <p:sldLayoutId id="2147483748" r:id="rId9"/>
    <p:sldLayoutId id="2147483734" r:id="rId10"/>
    <p:sldLayoutId id="21474837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Прямоугольник 8"/>
          <p:cNvGrpSpPr>
            <a:grpSpLocks/>
          </p:cNvGrpSpPr>
          <p:nvPr/>
        </p:nvGrpSpPr>
        <p:grpSpPr bwMode="auto">
          <a:xfrm>
            <a:off x="8150225" y="-6350"/>
            <a:ext cx="1000125" cy="6870700"/>
            <a:chOff x="5134" y="-4"/>
            <a:chExt cx="630" cy="4328"/>
          </a:xfrm>
        </p:grpSpPr>
        <p:pic>
          <p:nvPicPr>
            <p:cNvPr id="13320" name="Прямоугольник 8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134" y="-4"/>
              <a:ext cx="630" cy="4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5" name="Text Box 3"/>
            <p:cNvSpPr txBox="1">
              <a:spLocks noChangeArrowheads="1"/>
            </p:cNvSpPr>
            <p:nvPr/>
          </p:nvSpPr>
          <p:spPr bwMode="auto">
            <a:xfrm>
              <a:off x="5136" y="0"/>
              <a:ext cx="62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6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1F52A57-7F94-46A8-B46D-254978EAF8B9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2309422-27EB-4A78-BC16-2592E8FEA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36" r:id="rId2"/>
    <p:sldLayoutId id="2147483750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51" r:id="rId9"/>
    <p:sldLayoutId id="2147483742" r:id="rId10"/>
    <p:sldLayoutId id="21474837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aphorism-list.com/autors.php?page=publiy&amp;tkautors=publi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4350"/>
            <a:ext cx="7772400" cy="3930650"/>
          </a:xfrm>
        </p:spPr>
        <p:txBody>
          <a:bodyPr>
            <a:normAutofit/>
          </a:bodyPr>
          <a:lstStyle/>
          <a:p>
            <a:pPr marL="365760" indent="-283464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dirty="0">
                <a:solidFill>
                  <a:schemeClr val="tx2">
                    <a:satMod val="130000"/>
                  </a:schemeClr>
                </a:solidFill>
              </a:rPr>
              <a:t>Энергосбережение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</a:rPr>
              <a:t>Знаете ли вы, что: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</a:rPr>
              <a:t>В среднестатистической семье больше всего энергии расходует </a:t>
            </a:r>
            <a:r>
              <a:rPr lang="ru-RU" sz="2400" smtClean="0">
                <a:solidFill>
                  <a:srgbClr val="FF0000"/>
                </a:solidFill>
                <a:latin typeface="Arial" charset="0"/>
              </a:rPr>
              <a:t>холодильник.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</a:rPr>
              <a:t>По оценкам специалистов, 40 % потерь тепла происходит через </a:t>
            </a:r>
            <a:r>
              <a:rPr lang="ru-RU" sz="2400" smtClean="0">
                <a:solidFill>
                  <a:srgbClr val="FF0000"/>
                </a:solidFill>
                <a:latin typeface="Arial" charset="0"/>
              </a:rPr>
              <a:t>окна.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</a:rPr>
              <a:t>Замена ламп накаливания на современные энергосберегающие лампы, в среднем</a:t>
            </a:r>
            <a:r>
              <a:rPr lang="ru-RU" sz="2400" i="1" smtClean="0">
                <a:solidFill>
                  <a:srgbClr val="C00000"/>
                </a:solidFill>
                <a:latin typeface="Arial" charset="0"/>
              </a:rPr>
              <a:t>,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rgbClr val="FF0000"/>
                </a:solidFill>
                <a:latin typeface="Arial" charset="0"/>
              </a:rPr>
              <a:t>   может снизить потребление электроэнергии в квартире в 2 раза!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</a:rPr>
              <a:t>Выключение из сети телевизора,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Arial" charset="0"/>
              </a:rPr>
              <a:t>   видеомагнитофона, музыкального центра позволит </a:t>
            </a:r>
            <a:r>
              <a:rPr lang="ru-RU" sz="2400" smtClean="0">
                <a:solidFill>
                  <a:srgbClr val="FF0000"/>
                </a:solidFill>
                <a:latin typeface="Arial" charset="0"/>
              </a:rPr>
              <a:t>снизить  потребление электроэнергии в среднем до 300 кВт•ч в год</a:t>
            </a:r>
            <a:r>
              <a:rPr lang="ru-RU" sz="2400" smtClean="0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ru-RU" sz="240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</a:rPr>
              <a:t>Наши исследования 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3600" i="1" dirty="0" smtClean="0"/>
              <a:t>Если выключать свет в учебных кабинетах школы на всех переменах, то можно сэкономить </a:t>
            </a:r>
          </a:p>
          <a:p>
            <a:pPr>
              <a:buFont typeface="Wingdings 2" pitchFamily="18" charset="2"/>
              <a:buNone/>
            </a:pPr>
            <a:r>
              <a:rPr lang="ru-RU" sz="3600" i="1" dirty="0" smtClean="0"/>
              <a:t> </a:t>
            </a:r>
            <a:endParaRPr lang="ru-RU" sz="3600" i="1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3600" i="1" dirty="0" smtClean="0"/>
              <a:t>в течение недели </a:t>
            </a:r>
            <a:r>
              <a:rPr lang="ru-RU" sz="3600" i="1" dirty="0" smtClean="0">
                <a:solidFill>
                  <a:srgbClr val="FF0000"/>
                </a:solidFill>
              </a:rPr>
              <a:t>1198 </a:t>
            </a:r>
            <a:r>
              <a:rPr lang="ru-RU" sz="3600" i="1" dirty="0" smtClean="0"/>
              <a:t>рублей,</a:t>
            </a:r>
          </a:p>
          <a:p>
            <a:pPr>
              <a:buFont typeface="Wingdings 2" pitchFamily="18" charset="2"/>
              <a:buNone/>
            </a:pPr>
            <a:r>
              <a:rPr lang="ru-RU" sz="3600" i="1" dirty="0" smtClean="0"/>
              <a:t> </a:t>
            </a:r>
            <a:endParaRPr lang="ru-RU" sz="3600" i="1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3600" i="1" dirty="0" smtClean="0"/>
              <a:t>в течение учебного года </a:t>
            </a:r>
            <a:r>
              <a:rPr lang="ru-RU" sz="3600" i="1" dirty="0" smtClean="0">
                <a:solidFill>
                  <a:srgbClr val="FF0000"/>
                </a:solidFill>
              </a:rPr>
              <a:t>38 320</a:t>
            </a:r>
            <a:r>
              <a:rPr lang="ru-RU" sz="3600" i="1" dirty="0" smtClean="0"/>
              <a:t> рублей!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900" smtClean="0">
                <a:effectLst/>
              </a:rPr>
              <a:t>На сэкономленные деньги </a:t>
            </a:r>
            <a:br>
              <a:rPr lang="ru-RU" sz="3900" smtClean="0">
                <a:effectLst/>
              </a:rPr>
            </a:br>
            <a:r>
              <a:rPr lang="ru-RU" sz="3900" smtClean="0">
                <a:effectLst/>
              </a:rPr>
              <a:t>можно купить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000" i="1" dirty="0">
                <a:solidFill>
                  <a:srgbClr val="FF0000"/>
                </a:solidFill>
              </a:rPr>
              <a:t>1</a:t>
            </a:r>
            <a:r>
              <a:rPr lang="ru-RU" sz="4000" i="1" dirty="0" smtClean="0"/>
              <a:t> ноутбук</a:t>
            </a:r>
            <a:endParaRPr lang="ru-RU" sz="4000" i="1" dirty="0" smtClean="0"/>
          </a:p>
          <a:p>
            <a:r>
              <a:rPr lang="ru-RU" sz="4000" i="1" dirty="0" smtClean="0"/>
              <a:t>Или </a:t>
            </a:r>
            <a:r>
              <a:rPr lang="ru-RU" sz="4000" i="1" dirty="0">
                <a:solidFill>
                  <a:srgbClr val="FF0000"/>
                </a:solidFill>
              </a:rPr>
              <a:t>3</a:t>
            </a:r>
            <a:r>
              <a:rPr lang="ru-RU" sz="4000" i="1" dirty="0" smtClean="0"/>
              <a:t> комплекта </a:t>
            </a:r>
            <a:r>
              <a:rPr lang="ru-RU" sz="4000" i="1" dirty="0" smtClean="0"/>
              <a:t>ученической мебели (парту и 2 стула)</a:t>
            </a:r>
          </a:p>
          <a:p>
            <a:r>
              <a:rPr lang="ru-RU" sz="4000" i="1" dirty="0" smtClean="0"/>
              <a:t>Или </a:t>
            </a:r>
            <a:r>
              <a:rPr lang="ru-RU" sz="4000" i="1" dirty="0" smtClean="0">
                <a:solidFill>
                  <a:srgbClr val="FF0000"/>
                </a:solidFill>
              </a:rPr>
              <a:t>26</a:t>
            </a:r>
            <a:r>
              <a:rPr lang="ru-RU" sz="4000" i="1" dirty="0" smtClean="0">
                <a:solidFill>
                  <a:srgbClr val="FF0000"/>
                </a:solidFill>
              </a:rPr>
              <a:t> </a:t>
            </a:r>
            <a:r>
              <a:rPr lang="ru-RU" sz="4000" i="1" dirty="0" smtClean="0"/>
              <a:t>баскетбольных мячей</a:t>
            </a:r>
          </a:p>
          <a:p>
            <a:r>
              <a:rPr lang="ru-RU" sz="4000" i="1" dirty="0" smtClean="0"/>
              <a:t>Или </a:t>
            </a:r>
            <a:r>
              <a:rPr lang="ru-RU" sz="4000" i="1" dirty="0" smtClean="0">
                <a:solidFill>
                  <a:srgbClr val="FF0000"/>
                </a:solidFill>
              </a:rPr>
              <a:t>100</a:t>
            </a:r>
            <a:r>
              <a:rPr lang="ru-RU" sz="4000" i="1" dirty="0" smtClean="0"/>
              <a:t> теннисных сеток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Простые советы по энергосбережению!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Заделайте щели в оконных рамах и дверных проемах!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Замена ламп накаливания компактными люминесцентными лампами обеспечит, по крайней мере, 4-х-кратную экономию электроэнергии!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загораживайте отопительные приборы!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Проветривайте помещения не долго, но интенсивно!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571500"/>
            <a:ext cx="7497762" cy="17859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Уплотнив окна и двери, Вы сможете повысить температуру в помещении на 1-2 градуса!</a:t>
            </a:r>
            <a:endParaRPr lang="ru-RU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3071813"/>
            <a:ext cx="2928937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20113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Замена ламп накаливания компактными люминесцентными лампами обеспечит, по крайней мере, 4-х-кратную экономию электроэнергии!</a:t>
            </a:r>
            <a:endParaRPr lang="ru-RU" sz="32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2928938"/>
            <a:ext cx="43465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28688" y="285750"/>
            <a:ext cx="7772400" cy="32861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1800" b="1" i="1" smtClean="0">
                <a:effectLst/>
                <a:latin typeface="Times New Roman" pitchFamily="18" charset="0"/>
                <a:cs typeface="Times New Roman" pitchFamily="18" charset="0"/>
              </a:rPr>
              <a:t>                     Не загораживайте отопительные приборы!</a:t>
            </a:r>
            <a: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  <a:t>Тепло от отопительных приборов будет эффективно поступать в помещение, если: </a:t>
            </a:r>
            <a:b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  <a:t>• Отопительные приборы не закрыты шторами; </a:t>
            </a:r>
            <a:b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  <a:t>• Отопительные приборы не закрыты декоративными панелями; </a:t>
            </a:r>
            <a:b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  <a:t>• Отопительные приборы не закрыты мебелью или другими предметами. </a:t>
            </a:r>
            <a:b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effectLst/>
                <a:latin typeface="Times New Roman" pitchFamily="18" charset="0"/>
                <a:cs typeface="Times New Roman" pitchFamily="18" charset="0"/>
              </a:rPr>
              <a:t>Батареи отопления будут эффективно обогревать помещение, если за ними установить теплоотражающие экраны.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3662363"/>
            <a:ext cx="3214688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435100" y="0"/>
            <a:ext cx="7499350" cy="37147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Проветривайте помещения не долго, но интенсивно!</a:t>
            </a:r>
            <a: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Постоянно приоткрытые для проветривания окна и форточки обогревают улицу и бесполезно расходуют Ваши деньги. </a:t>
            </a:r>
            <a:b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Используйте ударное проветривание, широко раскрывая окна на непродолжительное время.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3721100"/>
            <a:ext cx="2786063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900" smtClean="0">
                <a:effectLst/>
              </a:rPr>
              <a:t/>
            </a:r>
            <a:br>
              <a:rPr lang="ru-RU" sz="3900" smtClean="0">
                <a:effectLst/>
              </a:rPr>
            </a:br>
            <a:r>
              <a:rPr lang="ru-RU" sz="2400" smtClean="0">
                <a:effectLst/>
              </a:rPr>
              <a:t>Краткие рекомендации по энергосбережению в быту</a:t>
            </a:r>
            <a:br>
              <a:rPr lang="ru-RU" sz="2400" smtClean="0">
                <a:effectLst/>
              </a:rPr>
            </a:br>
            <a:endParaRPr lang="ru-RU" sz="2400" smtClean="0">
              <a:effectLst/>
            </a:endParaRP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 Уходя, гасите свет.    Максимально используйте естественное освещение.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 Регулярно проверяйте чистоту ламп, плафонов, окон.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 Попробуйте использовать вместо обычных ламп накаливания энергосберегающие (экономия будет составлять до 75%).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 Отключайте все электроприборы, когда они не используются, полностью - вынимайте вилку из розетки (для удобства можно использовать розетки с кнопкой полного отключения электропитания).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 Регулярно удаляйте накипь внутри чайника, она увеличивает затраты энергии на кипячение воды. 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Диаметр днища кастрюль должен быть равным диаметру конфорок.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Холодильник должен быть установлен в прохладном месте, подальше от электроплиты и батарей, его задняя стенка должна быть чистой и не должна примыкать вплотную к стене.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 Не заслоняйте батареи шторами и мебелью, тогда теплый воздух будет поступать свободно. В холодное время года при слишком мощном отоплении не открывайте окна в помещении, лучше отрегулируйте температуру обогрева.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6000" i="1" smtClean="0">
                <a:latin typeface="Consolas" pitchFamily="49" charset="0"/>
              </a:rPr>
              <a:t>Кто не умеет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6000" i="1" smtClean="0">
                <a:latin typeface="Consolas" pitchFamily="49" charset="0"/>
              </a:rPr>
              <a:t>беречь малого,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6000" i="1" smtClean="0">
                <a:latin typeface="Consolas" pitchFamily="49" charset="0"/>
              </a:rPr>
              <a:t>не сохранит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6000" i="1" smtClean="0">
                <a:latin typeface="Consolas" pitchFamily="49" charset="0"/>
              </a:rPr>
              <a:t>и большого.</a:t>
            </a:r>
            <a:r>
              <a:rPr lang="ru-RU" sz="6000" smtClean="0"/>
              <a:t>  </a:t>
            </a:r>
          </a:p>
          <a:p>
            <a:pPr algn="r">
              <a:lnSpc>
                <a:spcPct val="90000"/>
              </a:lnSpc>
              <a:buFont typeface="Wingdings 2" pitchFamily="18" charset="2"/>
              <a:buNone/>
            </a:pPr>
            <a:r>
              <a:rPr lang="ru-RU" sz="6000" i="1" smtClean="0">
                <a:hlinkClick r:id="rId2"/>
              </a:rPr>
              <a:t>П. Сир</a:t>
            </a:r>
            <a:endParaRPr lang="ru-RU" sz="6000" i="1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Статистика энергопотребления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Последние 5-7 лет в крупных городах России основным двигателем роста энергопотребления стали сфера услуг и население.  На долю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населения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пришлось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84% прироста электропотребления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доля потребления электроэнергии населением и коммунально-бытовым сектором в суммарном потреблении выросла до 63%.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этом, по расчетам специалистов, именно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жилой, коммерческий, офисный, а также бюджетный секторы способны на 30-40% снизить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электропотребление без ущерба для комфорта.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Мероприятия по энергосбережению широко распространены во всех странах мира, особенно – в развитых странах и в странах с интенсивно развивающейся экономикой.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857364"/>
            <a:ext cx="8426774" cy="178594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7030A0"/>
                </a:solidFill>
              </a:rPr>
              <a:t>Спасибо за внимание.</a:t>
            </a:r>
            <a:endParaRPr lang="ru-RU" sz="6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5"/>
          <p:cNvSpPr txBox="1">
            <a:spLocks noChangeArrowheads="1"/>
          </p:cNvSpPr>
          <p:nvPr/>
        </p:nvSpPr>
        <p:spPr bwMode="auto">
          <a:xfrm>
            <a:off x="3779838" y="260350"/>
            <a:ext cx="3044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u="sng">
                <a:latin typeface="Corbel" pitchFamily="34" charset="0"/>
              </a:rPr>
              <a:t>Верите ли вы?</a:t>
            </a:r>
          </a:p>
        </p:txBody>
      </p:sp>
      <p:sp>
        <p:nvSpPr>
          <p:cNvPr id="27650" name="Rectangle 6"/>
          <p:cNvSpPr>
            <a:spLocks noChangeArrowheads="1"/>
          </p:cNvSpPr>
          <p:nvPr/>
        </p:nvSpPr>
        <p:spPr bwMode="auto">
          <a:xfrm>
            <a:off x="-3565525" y="1501775"/>
            <a:ext cx="12709525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5113338">
              <a:buFontTx/>
              <a:buChar char="•"/>
              <a:tabLst>
                <a:tab pos="685800" algn="l"/>
              </a:tabLst>
            </a:pPr>
            <a:r>
              <a:rPr lang="ru-RU" sz="2000">
                <a:latin typeface="Corbel" pitchFamily="34" charset="0"/>
              </a:rPr>
              <a:t>Что в энергетическом балансе мира преобладает выработка электроэнергии на ГЭС?</a:t>
            </a:r>
          </a:p>
          <a:p>
            <a:pPr marL="5113338">
              <a:tabLst>
                <a:tab pos="685800" algn="l"/>
              </a:tabLst>
            </a:pPr>
            <a:endParaRPr lang="ru-RU" sz="2000">
              <a:latin typeface="Corbel" pitchFamily="34" charset="0"/>
            </a:endParaRPr>
          </a:p>
          <a:p>
            <a:pPr marL="5113338">
              <a:buFontTx/>
              <a:buChar char="•"/>
              <a:tabLst>
                <a:tab pos="685800" algn="l"/>
              </a:tabLst>
            </a:pPr>
            <a:r>
              <a:rPr lang="ru-RU" sz="2000">
                <a:latin typeface="Corbel" pitchFamily="34" charset="0"/>
              </a:rPr>
              <a:t>Что максимальное количество электроэнергии вырабатывается в Зарубежной Европе?</a:t>
            </a:r>
          </a:p>
          <a:p>
            <a:pPr marL="5113338">
              <a:tabLst>
                <a:tab pos="685800" algn="l"/>
              </a:tabLst>
            </a:pPr>
            <a:endParaRPr lang="ru-RU" sz="2000">
              <a:latin typeface="Corbel" pitchFamily="34" charset="0"/>
            </a:endParaRPr>
          </a:p>
          <a:p>
            <a:pPr marL="5113338">
              <a:buFontTx/>
              <a:buChar char="•"/>
              <a:tabLst>
                <a:tab pos="685800" algn="l"/>
              </a:tabLst>
            </a:pPr>
            <a:r>
              <a:rPr lang="ru-RU" sz="2000">
                <a:latin typeface="Corbel" pitchFamily="34" charset="0"/>
              </a:rPr>
              <a:t>Что доля в производстве электроэнергии в странах «Севера» ниже, чем в «Странах Юга?</a:t>
            </a:r>
          </a:p>
          <a:p>
            <a:pPr marL="5113338">
              <a:tabLst>
                <a:tab pos="685800" algn="l"/>
              </a:tabLst>
            </a:pPr>
            <a:endParaRPr lang="ru-RU" sz="2000">
              <a:latin typeface="Corbel" pitchFamily="34" charset="0"/>
            </a:endParaRPr>
          </a:p>
          <a:p>
            <a:pPr marL="5113338">
              <a:buFontTx/>
              <a:buChar char="•"/>
              <a:tabLst>
                <a:tab pos="685800" algn="l"/>
              </a:tabLst>
            </a:pPr>
            <a:r>
              <a:rPr lang="ru-RU" sz="2000">
                <a:latin typeface="Corbel" pitchFamily="34" charset="0"/>
              </a:rPr>
              <a:t>Что Интеграционная группировка ОПЕК организована с целью объединения ресурсов ядерного сырья и атомной энергетики стран участниц?</a:t>
            </a:r>
          </a:p>
          <a:p>
            <a:pPr marL="5113338">
              <a:tabLst>
                <a:tab pos="685800" algn="l"/>
              </a:tabLst>
            </a:pPr>
            <a:endParaRPr lang="ru-RU" sz="2000">
              <a:latin typeface="Corbel" pitchFamily="34" charset="0"/>
            </a:endParaRPr>
          </a:p>
          <a:p>
            <a:pPr marL="5113338">
              <a:buFontTx/>
              <a:buChar char="•"/>
              <a:tabLst>
                <a:tab pos="685800" algn="l"/>
              </a:tabLst>
            </a:pPr>
            <a:r>
              <a:rPr lang="ru-RU" sz="2000">
                <a:latin typeface="Corbel" pitchFamily="34" charset="0"/>
              </a:rPr>
              <a:t>Что солнечные электростанции есть в 30 странах мира?</a:t>
            </a:r>
          </a:p>
          <a:p>
            <a:pPr marL="5113338">
              <a:tabLst>
                <a:tab pos="685800" algn="l"/>
              </a:tabLst>
            </a:pPr>
            <a:endParaRPr lang="ru-RU" sz="2000">
              <a:latin typeface="Corbel" pitchFamily="34" charset="0"/>
            </a:endParaRPr>
          </a:p>
          <a:p>
            <a:pPr marL="5113338">
              <a:buFontTx/>
              <a:buChar char="•"/>
              <a:tabLst>
                <a:tab pos="685800" algn="l"/>
              </a:tabLst>
            </a:pPr>
            <a:r>
              <a:rPr lang="ru-RU" sz="2000">
                <a:latin typeface="Corbel" pitchFamily="34" charset="0"/>
              </a:rPr>
              <a:t>Что большинство крупнейших ГЭС находятся в развитых странах мира</a:t>
            </a:r>
            <a:r>
              <a:rPr lang="ru-RU" sz="2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8" descr="FIG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2392362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9" descr="FIG_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4365625"/>
            <a:ext cx="38163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AutoShape 11" descr="Фиолетовый узор"/>
          <p:cNvSpPr>
            <a:spLocks noChangeArrowheads="1"/>
          </p:cNvSpPr>
          <p:nvPr/>
        </p:nvSpPr>
        <p:spPr bwMode="auto">
          <a:xfrm>
            <a:off x="6372225" y="1628775"/>
            <a:ext cx="2590800" cy="2663825"/>
          </a:xfrm>
          <a:prstGeom prst="flowChartProcess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28676" name="Picture 10" descr="FIG_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1844675"/>
            <a:ext cx="237648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AutoShape 15"/>
          <p:cNvSpPr>
            <a:spLocks noChangeArrowheads="1"/>
          </p:cNvSpPr>
          <p:nvPr/>
        </p:nvSpPr>
        <p:spPr bwMode="auto">
          <a:xfrm>
            <a:off x="2843213" y="260350"/>
            <a:ext cx="4465637" cy="914400"/>
          </a:xfrm>
          <a:prstGeom prst="plaque">
            <a:avLst>
              <a:gd name="adj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28678" name="Text Box 13"/>
          <p:cNvSpPr txBox="1">
            <a:spLocks noChangeArrowheads="1"/>
          </p:cNvSpPr>
          <p:nvPr/>
        </p:nvSpPr>
        <p:spPr bwMode="auto">
          <a:xfrm>
            <a:off x="2843213" y="333375"/>
            <a:ext cx="4549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latin typeface="Corbel" pitchFamily="34" charset="0"/>
              </a:rPr>
              <a:t>Виды  электростанций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ChangeArrowheads="1"/>
          </p:cNvSpPr>
          <p:nvPr/>
        </p:nvSpPr>
        <p:spPr bwMode="auto">
          <a:xfrm>
            <a:off x="2195513" y="3778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Corbel" pitchFamily="34" charset="0"/>
              </a:rPr>
              <a:t> </a:t>
            </a:r>
            <a:endParaRPr lang="ru-RU" sz="2400" i="1" u="sng">
              <a:latin typeface="Corbel" pitchFamily="34" charset="0"/>
            </a:endParaRPr>
          </a:p>
        </p:txBody>
      </p:sp>
      <p:pic>
        <p:nvPicPr>
          <p:cNvPr id="29698" name="Object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6"/>
          <p:cNvSpPr>
            <a:spLocks noChangeArrowheads="1"/>
          </p:cNvSpPr>
          <p:nvPr/>
        </p:nvSpPr>
        <p:spPr bwMode="auto">
          <a:xfrm>
            <a:off x="250825" y="620713"/>
            <a:ext cx="8691563" cy="6099175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30722" name="mainpic" descr="photo_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765175"/>
            <a:ext cx="8424862" cy="584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3995738" y="-100013"/>
            <a:ext cx="117475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1" u="sng">
                <a:latin typeface="Corbel" pitchFamily="34" charset="0"/>
              </a:rPr>
              <a:t>ТЭС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4"/>
          <p:cNvSpPr>
            <a:spLocks noChangeArrowheads="1"/>
          </p:cNvSpPr>
          <p:nvPr/>
        </p:nvSpPr>
        <p:spPr bwMode="auto">
          <a:xfrm>
            <a:off x="4716463" y="3644900"/>
            <a:ext cx="4427537" cy="3213100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31746" name="Rectangle 13"/>
          <p:cNvSpPr>
            <a:spLocks noChangeArrowheads="1"/>
          </p:cNvSpPr>
          <p:nvPr/>
        </p:nvSpPr>
        <p:spPr bwMode="auto">
          <a:xfrm>
            <a:off x="0" y="3573463"/>
            <a:ext cx="4500563" cy="3284537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31747" name="Rectangle 12"/>
          <p:cNvSpPr>
            <a:spLocks noChangeArrowheads="1"/>
          </p:cNvSpPr>
          <p:nvPr/>
        </p:nvSpPr>
        <p:spPr bwMode="auto">
          <a:xfrm>
            <a:off x="2051050" y="0"/>
            <a:ext cx="5400675" cy="4076700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31748" name="mainpic" descr="photo_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33350"/>
            <a:ext cx="5113337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 descr="Огни Иркутской ГЭС.  Фотографии природы. Печать постеров, оформление в багет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752850"/>
            <a:ext cx="4140200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39750" y="260350"/>
            <a:ext cx="1512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1" u="sng">
                <a:latin typeface="Corbel" pitchFamily="34" charset="0"/>
              </a:rPr>
              <a:t>ГЭС</a:t>
            </a:r>
          </a:p>
        </p:txBody>
      </p:sp>
      <p:pic>
        <p:nvPicPr>
          <p:cNvPr id="31751" name="Picture 7" descr="yenisey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698875"/>
            <a:ext cx="4213225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>
            <a:spLocks noChangeArrowheads="1"/>
          </p:cNvSpPr>
          <p:nvPr/>
        </p:nvSpPr>
        <p:spPr bwMode="auto">
          <a:xfrm>
            <a:off x="107950" y="115888"/>
            <a:ext cx="5111750" cy="3673475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32770" name="Rectangle 7"/>
          <p:cNvSpPr>
            <a:spLocks noChangeArrowheads="1"/>
          </p:cNvSpPr>
          <p:nvPr/>
        </p:nvSpPr>
        <p:spPr bwMode="auto">
          <a:xfrm>
            <a:off x="3563938" y="3500438"/>
            <a:ext cx="5184775" cy="3357562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32771" name="Picture 4" descr="imageviewer?idImage=17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4859338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imageviewer?idImage=17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3573463"/>
            <a:ext cx="4932363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6064250" y="141288"/>
            <a:ext cx="1211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i="1" u="sng">
                <a:latin typeface="Corbel" pitchFamily="34" charset="0"/>
              </a:rPr>
              <a:t>АЭС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7"/>
          <p:cNvSpPr>
            <a:spLocks noChangeArrowheads="1"/>
          </p:cNvSpPr>
          <p:nvPr/>
        </p:nvSpPr>
        <p:spPr bwMode="auto">
          <a:xfrm>
            <a:off x="6011863" y="2924175"/>
            <a:ext cx="2881312" cy="3933825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33794" name="Rectangle 16"/>
          <p:cNvSpPr>
            <a:spLocks noChangeArrowheads="1"/>
          </p:cNvSpPr>
          <p:nvPr/>
        </p:nvSpPr>
        <p:spPr bwMode="auto">
          <a:xfrm>
            <a:off x="5867400" y="908050"/>
            <a:ext cx="2665413" cy="1512888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33795" name="Picture 4" descr="Общий вид гидроуз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981075"/>
            <a:ext cx="23812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15"/>
          <p:cNvSpPr>
            <a:spLocks noChangeArrowheads="1"/>
          </p:cNvSpPr>
          <p:nvPr/>
        </p:nvSpPr>
        <p:spPr bwMode="auto">
          <a:xfrm>
            <a:off x="323850" y="404813"/>
            <a:ext cx="3743325" cy="2232025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33797" name="Picture 5" descr="Фотография станции в летний перио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549275"/>
            <a:ext cx="34861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14"/>
          <p:cNvSpPr>
            <a:spLocks noChangeArrowheads="1"/>
          </p:cNvSpPr>
          <p:nvPr/>
        </p:nvSpPr>
        <p:spPr bwMode="auto">
          <a:xfrm>
            <a:off x="250825" y="3068638"/>
            <a:ext cx="4176713" cy="3313112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33799" name="Picture 6" descr="ogromnay-elektostanciya_tit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213100"/>
            <a:ext cx="3879850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7" descr="ogromnay-elektostanciya_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2997200"/>
            <a:ext cx="260032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2411413" y="0"/>
            <a:ext cx="50974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 u="sng">
                <a:latin typeface="Corbel" pitchFamily="34" charset="0"/>
              </a:rPr>
              <a:t>Нетрадиционные источники энергии</a:t>
            </a:r>
          </a:p>
        </p:txBody>
      </p:sp>
      <p:sp>
        <p:nvSpPr>
          <p:cNvPr id="33802" name="Text Box 9"/>
          <p:cNvSpPr txBox="1">
            <a:spLocks noChangeArrowheads="1"/>
          </p:cNvSpPr>
          <p:nvPr/>
        </p:nvSpPr>
        <p:spPr bwMode="auto">
          <a:xfrm>
            <a:off x="2339975" y="6381750"/>
            <a:ext cx="3816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i="1" u="sng">
                <a:latin typeface="Corbel" pitchFamily="34" charset="0"/>
              </a:rPr>
              <a:t>Солнечная электростанция (СЭС)</a:t>
            </a:r>
          </a:p>
        </p:txBody>
      </p:sp>
      <p:sp>
        <p:nvSpPr>
          <p:cNvPr id="33803" name="Text Box 12"/>
          <p:cNvSpPr txBox="1">
            <a:spLocks noChangeArrowheads="1"/>
          </p:cNvSpPr>
          <p:nvPr/>
        </p:nvSpPr>
        <p:spPr bwMode="auto">
          <a:xfrm>
            <a:off x="3059113" y="2636838"/>
            <a:ext cx="4105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i="1" u="sng">
                <a:latin typeface="Corbel" pitchFamily="34" charset="0"/>
              </a:rPr>
              <a:t>Приливная электростанция (ПЭС)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554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Солнцестояние</vt:lpstr>
      <vt:lpstr>Изящная</vt:lpstr>
      <vt:lpstr>Презентация PowerPoint</vt:lpstr>
      <vt:lpstr>Статистика энергопотребления.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Знаете ли вы, что:</vt:lpstr>
      <vt:lpstr>Наши исследования </vt:lpstr>
      <vt:lpstr>На сэкономленные деньги  можно купить</vt:lpstr>
      <vt:lpstr>Простые советы по энергосбережению!</vt:lpstr>
      <vt:lpstr>Уплотнив окна и двери, Вы сможете повысить температуру в помещении на 1-2 градуса!</vt:lpstr>
      <vt:lpstr>Замена ламп накаливания компактными люминесцентными лампами обеспечит, по крайней мере, 4-х-кратную экономию электроэнергии!</vt:lpstr>
      <vt:lpstr>                     Не загораживайте отопительные приборы!   Тепло от отопительных приборов будет эффективно поступать в помещение, если:  • Отопительные приборы не закрыты шторами;  • Отопительные приборы не закрыты декоративными панелями;  • Отопительные приборы не закрыты мебелью или другими предметами.   Батареи отопления будут эффективно обогревать помещение, если за ними установить теплоотражающие экраны.</vt:lpstr>
      <vt:lpstr>Проветривайте помещения не долго, но интенсивно!   Постоянно приоткрытые для проветривания окна и форточки обогревают улицу и бесполезно расходуют Ваши деньги.   Используйте ударное проветривание, широко раскрывая окна на непродолжительное время.</vt:lpstr>
      <vt:lpstr> Краткие рекомендации по энергосбережению в быту </vt:lpstr>
      <vt:lpstr>Презентация PowerPoint</vt:lpstr>
      <vt:lpstr>Спасибо за внимание.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энергосбережения</dc:title>
  <dc:creator>Admin</dc:creator>
  <cp:lastModifiedBy>core</cp:lastModifiedBy>
  <cp:revision>19</cp:revision>
  <dcterms:created xsi:type="dcterms:W3CDTF">2009-10-20T12:31:30Z</dcterms:created>
  <dcterms:modified xsi:type="dcterms:W3CDTF">2020-03-29T13:02:23Z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0008005814000000000001024140</vt:lpwstr>
  </property>
</Properties>
</file>